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Lst>
  <p:notesMasterIdLst>
    <p:notesMasterId r:id="rId53"/>
  </p:notesMasterIdLst>
  <p:sldIdLst>
    <p:sldId id="274" r:id="rId3"/>
    <p:sldId id="320" r:id="rId4"/>
    <p:sldId id="275" r:id="rId5"/>
    <p:sldId id="321" r:id="rId6"/>
    <p:sldId id="276" r:id="rId7"/>
    <p:sldId id="277" r:id="rId8"/>
    <p:sldId id="322" r:id="rId9"/>
    <p:sldId id="278" r:id="rId10"/>
    <p:sldId id="323" r:id="rId11"/>
    <p:sldId id="344" r:id="rId12"/>
    <p:sldId id="345" r:id="rId13"/>
    <p:sldId id="279" r:id="rId14"/>
    <p:sldId id="343" r:id="rId15"/>
    <p:sldId id="325" r:id="rId16"/>
    <p:sldId id="281" r:id="rId17"/>
    <p:sldId id="342" r:id="rId18"/>
    <p:sldId id="337" r:id="rId19"/>
    <p:sldId id="338" r:id="rId20"/>
    <p:sldId id="336" r:id="rId21"/>
    <p:sldId id="339" r:id="rId22"/>
    <p:sldId id="328" r:id="rId23"/>
    <p:sldId id="329" r:id="rId24"/>
    <p:sldId id="341" r:id="rId25"/>
    <p:sldId id="340" r:id="rId26"/>
    <p:sldId id="330" r:id="rId27"/>
    <p:sldId id="280" r:id="rId28"/>
    <p:sldId id="256" r:id="rId29"/>
    <p:sldId id="257" r:id="rId30"/>
    <p:sldId id="307" r:id="rId31"/>
    <p:sldId id="262" r:id="rId32"/>
    <p:sldId id="258" r:id="rId33"/>
    <p:sldId id="271" r:id="rId34"/>
    <p:sldId id="317" r:id="rId35"/>
    <p:sldId id="311" r:id="rId36"/>
    <p:sldId id="312" r:id="rId37"/>
    <p:sldId id="313" r:id="rId38"/>
    <p:sldId id="314" r:id="rId39"/>
    <p:sldId id="315" r:id="rId40"/>
    <p:sldId id="316" r:id="rId41"/>
    <p:sldId id="318" r:id="rId42"/>
    <p:sldId id="272" r:id="rId43"/>
    <p:sldId id="310" r:id="rId44"/>
    <p:sldId id="263" r:id="rId45"/>
    <p:sldId id="273" r:id="rId46"/>
    <p:sldId id="264" r:id="rId47"/>
    <p:sldId id="265" r:id="rId48"/>
    <p:sldId id="266" r:id="rId49"/>
    <p:sldId id="267" r:id="rId50"/>
    <p:sldId id="268" r:id="rId51"/>
    <p:sldId id="31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4660"/>
  </p:normalViewPr>
  <p:slideViewPr>
    <p:cSldViewPr snapToGrid="0">
      <p:cViewPr varScale="1">
        <p:scale>
          <a:sx n="114" d="100"/>
          <a:sy n="114" d="100"/>
        </p:scale>
        <p:origin x="354" y="114"/>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00F6F-458D-4D89-A802-37DF56C300C3}"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64D24-8CC6-4061-A925-0B9BA0A30F9E}" type="slidenum">
              <a:rPr lang="en-US" smtClean="0"/>
              <a:t>‹#›</a:t>
            </a:fld>
            <a:endParaRPr lang="en-US"/>
          </a:p>
        </p:txBody>
      </p:sp>
    </p:spTree>
    <p:extLst>
      <p:ext uri="{BB962C8B-B14F-4D97-AF65-F5344CB8AC3E}">
        <p14:creationId xmlns:p14="http://schemas.microsoft.com/office/powerpoint/2010/main" val="381162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60056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3B3C8-9D23-4473-9EC6-5826E4001038}"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26873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94924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2403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139262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3559808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18146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754679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183560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37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8006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00071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20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717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07939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201058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4337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75260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1607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700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8195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331970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33B3C8-9D23-4473-9EC6-5826E4001038}"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176975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33B3C8-9D23-4473-9EC6-5826E4001038}"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121793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399627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429054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A33B3C8-9D23-4473-9EC6-5826E4001038}" type="datetimeFigureOut">
              <a:rPr lang="en-US" smtClean="0"/>
              <a:t>9/12/2023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24213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3B3C8-9D23-4473-9EC6-5826E4001038}"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3510A-07E7-4378-AA5C-9530BE2C8265}" type="slidenum">
              <a:rPr lang="en-US" smtClean="0"/>
              <a:t>‹#›</a:t>
            </a:fld>
            <a:endParaRPr lang="en-US"/>
          </a:p>
        </p:txBody>
      </p:sp>
    </p:spTree>
    <p:extLst>
      <p:ext uri="{BB962C8B-B14F-4D97-AF65-F5344CB8AC3E}">
        <p14:creationId xmlns:p14="http://schemas.microsoft.com/office/powerpoint/2010/main" val="105828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A33B3C8-9D23-4473-9EC6-5826E4001038}" type="datetimeFigureOut">
              <a:rPr lang="en-US" smtClean="0"/>
              <a:t>9/12/2023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373510A-07E7-4378-AA5C-9530BE2C8265}" type="slidenum">
              <a:rPr lang="en-US" smtClean="0"/>
              <a:t>‹#›</a:t>
            </a:fld>
            <a:endParaRPr lang="en-US"/>
          </a:p>
        </p:txBody>
      </p:sp>
    </p:spTree>
    <p:extLst>
      <p:ext uri="{BB962C8B-B14F-4D97-AF65-F5344CB8AC3E}">
        <p14:creationId xmlns:p14="http://schemas.microsoft.com/office/powerpoint/2010/main" val="36634467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D54010-891B-4C59-B0EA-8CC35C63D518}" type="datetimeFigureOut">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9/12/2023</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2E24D8-F9F0-44CC-BA9D-0F22CE1A8E25}" type="slidenum">
              <a:rPr kumimoji="0" lang="en-US" sz="1200" b="0" i="0" u="none" strike="noStrike" kern="1200" cap="none" spc="0" normalizeH="0" baseline="0" noProof="0" smtClean="0">
                <a:ln>
                  <a:noFill/>
                </a:ln>
                <a:solidFill>
                  <a:srgbClr val="A5B592"/>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B59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628072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ass.pbslearningmedia.org/resource/bhk21-eugenics/becoming-helen-keller/"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mU9J_B47G4" TargetMode="External"/><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hyperlink" Target="https://www.battlefields.org/learn/videos/robert-e-le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9.xml"/><Relationship Id="rId1" Type="http://schemas.openxmlformats.org/officeDocument/2006/relationships/video" Target="https://www.youtube.com/embed/omU9J_B47G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fair-use.org/wesley-norris/testimony-of-wesley-norri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archives.gov/exhibits/charters/constitution_amendments_11-27.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93408"/>
            <a:ext cx="9144000" cy="1234471"/>
          </a:xfrm>
        </p:spPr>
        <p:txBody>
          <a:bodyPr>
            <a:normAutofit fontScale="90000"/>
          </a:bodyPr>
          <a:lstStyle/>
          <a:p>
            <a:r>
              <a:rPr lang="en-US" dirty="0"/>
              <a:t>Considering a Fuller History</a:t>
            </a:r>
          </a:p>
        </p:txBody>
      </p:sp>
      <p:sp>
        <p:nvSpPr>
          <p:cNvPr id="3" name="Subtitle 2"/>
          <p:cNvSpPr>
            <a:spLocks noGrp="1"/>
          </p:cNvSpPr>
          <p:nvPr>
            <p:ph type="subTitle" idx="1"/>
          </p:nvPr>
        </p:nvSpPr>
        <p:spPr>
          <a:xfrm>
            <a:off x="1524000" y="1931203"/>
            <a:ext cx="9144000" cy="763900"/>
          </a:xfrm>
        </p:spPr>
        <p:txBody>
          <a:bodyPr/>
          <a:lstStyle/>
          <a:p>
            <a:r>
              <a:rPr lang="en-US" dirty="0"/>
              <a:t>HIS 106: </a:t>
            </a:r>
            <a:r>
              <a:rPr lang="en-US" dirty="0" err="1"/>
              <a:t>Heroification</a:t>
            </a:r>
            <a:r>
              <a:rPr lang="en-US" dirty="0"/>
              <a:t> and U.S. History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47" y="2586114"/>
            <a:ext cx="5441984" cy="4011569"/>
          </a:xfrm>
          <a:prstGeom prst="rect">
            <a:avLst/>
          </a:prstGeom>
        </p:spPr>
      </p:pic>
      <p:sp>
        <p:nvSpPr>
          <p:cNvPr id="5" name="TextBox 4"/>
          <p:cNvSpPr txBox="1"/>
          <p:nvPr/>
        </p:nvSpPr>
        <p:spPr>
          <a:xfrm>
            <a:off x="6377131" y="3942383"/>
            <a:ext cx="527117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effectLst/>
                <a:uLnTx/>
                <a:uFillTx/>
                <a:latin typeface="Corbel" panose="020B0503020204020204"/>
                <a:ea typeface="+mn-ea"/>
                <a:cs typeface="+mn-cs"/>
              </a:rPr>
              <a:t>“People do not like to think. If one thinks, one must reach conclusions. Conclusions are not always pleasant” </a:t>
            </a:r>
            <a:r>
              <a:rPr kumimoji="0" lang="en-US" sz="2800" b="0" i="0" u="none" strike="noStrike" kern="1200" cap="none" spc="0" normalizeH="0" baseline="0" noProof="0" dirty="0">
                <a:ln>
                  <a:noFill/>
                </a:ln>
                <a:effectLst/>
                <a:uLnTx/>
                <a:uFillTx/>
                <a:latin typeface="Corbel" panose="020B0503020204020204"/>
                <a:ea typeface="+mn-ea"/>
                <a:cs typeface="+mn-cs"/>
              </a:rPr>
              <a:t>~ Hellen Keller</a:t>
            </a:r>
          </a:p>
        </p:txBody>
      </p:sp>
    </p:spTree>
    <p:extLst>
      <p:ext uri="{BB962C8B-B14F-4D97-AF65-F5344CB8AC3E}">
        <p14:creationId xmlns:p14="http://schemas.microsoft.com/office/powerpoint/2010/main" val="344982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348E-6D61-4ECE-A74D-0E03B1F8774A}"/>
              </a:ext>
            </a:extLst>
          </p:cNvPr>
          <p:cNvSpPr>
            <a:spLocks noGrp="1"/>
          </p:cNvSpPr>
          <p:nvPr>
            <p:ph type="title"/>
          </p:nvPr>
        </p:nvSpPr>
        <p:spPr>
          <a:xfrm>
            <a:off x="236639" y="198540"/>
            <a:ext cx="9875520" cy="1356360"/>
          </a:xfrm>
        </p:spPr>
        <p:txBody>
          <a:bodyPr/>
          <a:lstStyle/>
          <a:p>
            <a:r>
              <a:rPr lang="en-US" dirty="0"/>
              <a:t>Bollinger Baby</a:t>
            </a:r>
          </a:p>
        </p:txBody>
      </p:sp>
      <p:sp>
        <p:nvSpPr>
          <p:cNvPr id="3" name="Content Placeholder 2">
            <a:extLst>
              <a:ext uri="{FF2B5EF4-FFF2-40B4-BE49-F238E27FC236}">
                <a16:creationId xmlns:a16="http://schemas.microsoft.com/office/drawing/2014/main" id="{7E88877D-0C8F-4799-9AAD-43563D6924FD}"/>
              </a:ext>
            </a:extLst>
          </p:cNvPr>
          <p:cNvSpPr>
            <a:spLocks noGrp="1"/>
          </p:cNvSpPr>
          <p:nvPr>
            <p:ph idx="1"/>
          </p:nvPr>
        </p:nvSpPr>
        <p:spPr>
          <a:xfrm>
            <a:off x="337658" y="1400961"/>
            <a:ext cx="7891944" cy="4932727"/>
          </a:xfrm>
        </p:spPr>
        <p:txBody>
          <a:bodyPr>
            <a:normAutofit/>
          </a:bodyPr>
          <a:lstStyle/>
          <a:p>
            <a:r>
              <a:rPr lang="en-US" dirty="0"/>
              <a:t>November 1915, Dr. Harry </a:t>
            </a:r>
            <a:r>
              <a:rPr lang="en-US" dirty="0" err="1"/>
              <a:t>Haiselden</a:t>
            </a:r>
            <a:r>
              <a:rPr lang="en-US" dirty="0"/>
              <a:t> chooses not to perform surgery on Baby Bollinger who was born paralyzed on his left side, born deaf, curved spine and intestinal closure, and with right cheek connected to his shoulder.</a:t>
            </a:r>
          </a:p>
          <a:p>
            <a:r>
              <a:rPr lang="en-US" dirty="0"/>
              <a:t>Dr. </a:t>
            </a:r>
            <a:r>
              <a:rPr lang="en-US" dirty="0" err="1"/>
              <a:t>Haiselden</a:t>
            </a:r>
            <a:r>
              <a:rPr lang="en-US" dirty="0"/>
              <a:t> was firm believer in eugenics</a:t>
            </a:r>
          </a:p>
          <a:p>
            <a:r>
              <a:rPr lang="en-US" dirty="0"/>
              <a:t>Eugenics Movement: early 20</a:t>
            </a:r>
            <a:r>
              <a:rPr lang="en-US" baseline="30000" dirty="0"/>
              <a:t>th</a:t>
            </a:r>
            <a:r>
              <a:rPr lang="en-US" dirty="0"/>
              <a:t> century movement based on the belief that excluding specific groups of people who were deemed to be inferior to “protect” the gene pool in order to create a “superior” human population. </a:t>
            </a:r>
          </a:p>
          <a:p>
            <a:r>
              <a:rPr lang="en-US" dirty="0"/>
              <a:t>Believed the baby would “grow to be a mental and moral ‘defective’ who would burden his family and society and taint the human race.” </a:t>
            </a:r>
          </a:p>
          <a:p>
            <a:endParaRPr lang="en-US" dirty="0"/>
          </a:p>
        </p:txBody>
      </p:sp>
      <p:pic>
        <p:nvPicPr>
          <p:cNvPr id="1026" name="Picture 2" descr="Helen Keller, Baby Bollinger, and the Black Stork | by Christina Dalcher |  Medium">
            <a:extLst>
              <a:ext uri="{FF2B5EF4-FFF2-40B4-BE49-F238E27FC236}">
                <a16:creationId xmlns:a16="http://schemas.microsoft.com/office/drawing/2014/main" id="{B2EB6453-4D13-45CA-8CD6-BB7365BAAE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68" t="1559"/>
          <a:stretch/>
        </p:blipFill>
        <p:spPr bwMode="auto">
          <a:xfrm>
            <a:off x="8400456" y="1704288"/>
            <a:ext cx="3423406" cy="312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19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348E-6D61-4ECE-A74D-0E03B1F8774A}"/>
              </a:ext>
            </a:extLst>
          </p:cNvPr>
          <p:cNvSpPr>
            <a:spLocks noGrp="1"/>
          </p:cNvSpPr>
          <p:nvPr>
            <p:ph type="title"/>
          </p:nvPr>
        </p:nvSpPr>
        <p:spPr/>
        <p:txBody>
          <a:bodyPr/>
          <a:lstStyle/>
          <a:p>
            <a:r>
              <a:rPr lang="en-US" dirty="0"/>
              <a:t>Helen Keller and Eugenics</a:t>
            </a:r>
          </a:p>
        </p:txBody>
      </p:sp>
      <p:sp>
        <p:nvSpPr>
          <p:cNvPr id="3" name="Content Placeholder 2">
            <a:extLst>
              <a:ext uri="{FF2B5EF4-FFF2-40B4-BE49-F238E27FC236}">
                <a16:creationId xmlns:a16="http://schemas.microsoft.com/office/drawing/2014/main" id="{7E88877D-0C8F-4799-9AAD-43563D6924FD}"/>
              </a:ext>
            </a:extLst>
          </p:cNvPr>
          <p:cNvSpPr>
            <a:spLocks noGrp="1"/>
          </p:cNvSpPr>
          <p:nvPr>
            <p:ph idx="1"/>
          </p:nvPr>
        </p:nvSpPr>
        <p:spPr>
          <a:xfrm>
            <a:off x="1143000" y="2057400"/>
            <a:ext cx="9872871" cy="828413"/>
          </a:xfrm>
        </p:spPr>
        <p:txBody>
          <a:bodyPr/>
          <a:lstStyle/>
          <a:p>
            <a:r>
              <a:rPr lang="en-US" dirty="0">
                <a:hlinkClick r:id="rId2"/>
              </a:rPr>
              <a:t>https://mass.pbslearningmedia.org/resource/bhk21-eugenics/becoming-helen-keller/</a:t>
            </a:r>
            <a:endParaRPr lang="en-US" dirty="0"/>
          </a:p>
          <a:p>
            <a:endParaRPr lang="en-US" dirty="0"/>
          </a:p>
        </p:txBody>
      </p:sp>
      <p:pic>
        <p:nvPicPr>
          <p:cNvPr id="4" name="Picture 3">
            <a:extLst>
              <a:ext uri="{FF2B5EF4-FFF2-40B4-BE49-F238E27FC236}">
                <a16:creationId xmlns:a16="http://schemas.microsoft.com/office/drawing/2014/main" id="{4F616E2D-FEE7-4190-AC23-2EA77B7E5141}"/>
              </a:ext>
            </a:extLst>
          </p:cNvPr>
          <p:cNvPicPr>
            <a:picLocks noChangeAspect="1"/>
          </p:cNvPicPr>
          <p:nvPr/>
        </p:nvPicPr>
        <p:blipFill rotWithShape="1">
          <a:blip r:embed="rId3"/>
          <a:srcRect l="7569" t="10000" r="57477" b="4923"/>
          <a:stretch/>
        </p:blipFill>
        <p:spPr>
          <a:xfrm>
            <a:off x="5217952" y="2817727"/>
            <a:ext cx="5293454" cy="3623619"/>
          </a:xfrm>
          <a:prstGeom prst="rect">
            <a:avLst/>
          </a:prstGeom>
        </p:spPr>
      </p:pic>
    </p:spTree>
    <p:extLst>
      <p:ext uri="{BB962C8B-B14F-4D97-AF65-F5344CB8AC3E}">
        <p14:creationId xmlns:p14="http://schemas.microsoft.com/office/powerpoint/2010/main" val="244475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84" y="380814"/>
            <a:ext cx="116977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Corbel" panose="020B0503020204020204"/>
                <a:ea typeface="+mn-ea"/>
                <a:cs typeface="+mn-cs"/>
              </a:rPr>
              <a:t>What does </a:t>
            </a:r>
            <a:r>
              <a:rPr kumimoji="0" lang="en-US" sz="4400" b="0" i="0" u="none" strike="noStrike" kern="1200" cap="none" spc="0" normalizeH="0" baseline="0" noProof="0" dirty="0" err="1">
                <a:ln>
                  <a:noFill/>
                </a:ln>
                <a:solidFill>
                  <a:schemeClr val="accent1">
                    <a:lumMod val="75000"/>
                  </a:schemeClr>
                </a:solidFill>
                <a:effectLst/>
                <a:uLnTx/>
                <a:uFillTx/>
                <a:latin typeface="Corbel" panose="020B0503020204020204"/>
                <a:ea typeface="+mn-ea"/>
                <a:cs typeface="+mn-cs"/>
              </a:rPr>
              <a:t>Loewen</a:t>
            </a:r>
            <a:r>
              <a:rPr kumimoji="0" lang="en-US" sz="4400" b="0" i="0" u="none" strike="noStrike" kern="1200" cap="none" spc="0" normalizeH="0" baseline="0" noProof="0" dirty="0">
                <a:ln>
                  <a:noFill/>
                </a:ln>
                <a:solidFill>
                  <a:schemeClr val="accent1">
                    <a:lumMod val="75000"/>
                  </a:schemeClr>
                </a:solidFill>
                <a:effectLst/>
                <a:uLnTx/>
                <a:uFillTx/>
                <a:latin typeface="Corbel" panose="020B0503020204020204"/>
                <a:ea typeface="+mn-ea"/>
                <a:cs typeface="+mn-cs"/>
              </a:rPr>
              <a:t> teach up about our approach to learning about U.S. History?</a:t>
            </a:r>
          </a:p>
        </p:txBody>
      </p:sp>
      <p:pic>
        <p:nvPicPr>
          <p:cNvPr id="4" name="Picture 2" descr="Image result for robert e le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615" y="2209975"/>
            <a:ext cx="2873676" cy="42530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59954" y="5855973"/>
            <a:ext cx="5074274" cy="369332"/>
          </a:xfrm>
          <a:prstGeom prst="rect">
            <a:avLst/>
          </a:prstGeom>
        </p:spPr>
        <p:txBody>
          <a:bodyPr wrap="none">
            <a:spAutoFit/>
          </a:bodyPr>
          <a:lstStyle/>
          <a:p>
            <a:r>
              <a:rPr lang="en-US" dirty="0">
                <a:hlinkClick r:id="rId3"/>
              </a:rPr>
              <a:t>https://www.youtube.com/watch?v=omU9J_B47G4</a:t>
            </a:r>
            <a:endParaRPr lang="en-US" dirty="0"/>
          </a:p>
        </p:txBody>
      </p:sp>
      <p:sp>
        <p:nvSpPr>
          <p:cNvPr id="6" name="Rectangle 5"/>
          <p:cNvSpPr/>
          <p:nvPr/>
        </p:nvSpPr>
        <p:spPr>
          <a:xfrm>
            <a:off x="4647501" y="2493027"/>
            <a:ext cx="6778941" cy="2554545"/>
          </a:xfrm>
          <a:prstGeom prst="rect">
            <a:avLst/>
          </a:prstGeom>
        </p:spPr>
        <p:txBody>
          <a:bodyPr wrap="square">
            <a:spAutoFit/>
          </a:bodyPr>
          <a:lstStyle/>
          <a:p>
            <a:pPr marL="342900" indent="-342900">
              <a:buFont typeface="Arial" panose="020B0604020202020204" pitchFamily="34" charset="0"/>
              <a:buChar char="•"/>
            </a:pPr>
            <a:r>
              <a:rPr lang="en-US" sz="3200" dirty="0">
                <a:solidFill>
                  <a:schemeClr val="accent1">
                    <a:lumMod val="75000"/>
                  </a:schemeClr>
                </a:solidFill>
              </a:rPr>
              <a:t>What type of narrative is presented in this brief biography on Lee?</a:t>
            </a:r>
          </a:p>
          <a:p>
            <a:pPr marL="342900" indent="-342900">
              <a:buFont typeface="Arial" panose="020B0604020202020204" pitchFamily="34" charset="0"/>
              <a:buChar char="•"/>
            </a:pPr>
            <a:r>
              <a:rPr lang="en-US" sz="3200" dirty="0">
                <a:solidFill>
                  <a:schemeClr val="accent1">
                    <a:lumMod val="75000"/>
                  </a:schemeClr>
                </a:solidFill>
              </a:rPr>
              <a:t>Is this a </a:t>
            </a:r>
            <a:r>
              <a:rPr lang="en-US" sz="3200" dirty="0" err="1">
                <a:solidFill>
                  <a:schemeClr val="accent1">
                    <a:lumMod val="75000"/>
                  </a:schemeClr>
                </a:solidFill>
              </a:rPr>
              <a:t>heroified</a:t>
            </a:r>
            <a:r>
              <a:rPr lang="en-US" sz="3200" dirty="0">
                <a:solidFill>
                  <a:schemeClr val="accent1">
                    <a:lumMod val="75000"/>
                  </a:schemeClr>
                </a:solidFill>
              </a:rPr>
              <a:t> narrative?</a:t>
            </a:r>
          </a:p>
          <a:p>
            <a:pPr marL="342900" indent="-342900">
              <a:buFont typeface="Arial" panose="020B0604020202020204" pitchFamily="34" charset="0"/>
              <a:buChar char="•"/>
            </a:pPr>
            <a:r>
              <a:rPr lang="en-US" sz="3200" dirty="0">
                <a:solidFill>
                  <a:schemeClr val="accent1">
                    <a:lumMod val="75000"/>
                  </a:schemeClr>
                </a:solidFill>
              </a:rPr>
              <a:t>Would you call this a balanced presentation of Lee’s life?</a:t>
            </a:r>
          </a:p>
        </p:txBody>
      </p:sp>
      <p:sp>
        <p:nvSpPr>
          <p:cNvPr id="2" name="Rectangle 1"/>
          <p:cNvSpPr/>
          <p:nvPr/>
        </p:nvSpPr>
        <p:spPr>
          <a:xfrm>
            <a:off x="5359954" y="5431320"/>
            <a:ext cx="5320367" cy="646331"/>
          </a:xfrm>
          <a:prstGeom prst="rect">
            <a:avLst/>
          </a:prstGeom>
        </p:spPr>
        <p:txBody>
          <a:bodyPr wrap="none">
            <a:spAutoFit/>
          </a:bodyPr>
          <a:lstStyle/>
          <a:p>
            <a:r>
              <a:rPr lang="en-US" dirty="0">
                <a:hlinkClick r:id="rId4"/>
              </a:rPr>
              <a:t>https://www.battlefields.org/learn/videos/robert-e-lee</a:t>
            </a:r>
            <a:endParaRPr lang="en-US" dirty="0"/>
          </a:p>
          <a:p>
            <a:endParaRPr lang="en-US" dirty="0"/>
          </a:p>
        </p:txBody>
      </p:sp>
    </p:spTree>
    <p:extLst>
      <p:ext uri="{BB962C8B-B14F-4D97-AF65-F5344CB8AC3E}">
        <p14:creationId xmlns:p14="http://schemas.microsoft.com/office/powerpoint/2010/main" val="4666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E26C-5F33-4D62-A30A-DB8623A1663F}"/>
              </a:ext>
            </a:extLst>
          </p:cNvPr>
          <p:cNvSpPr>
            <a:spLocks noGrp="1"/>
          </p:cNvSpPr>
          <p:nvPr>
            <p:ph type="title"/>
          </p:nvPr>
        </p:nvSpPr>
        <p:spPr/>
        <p:txBody>
          <a:bodyPr/>
          <a:lstStyle/>
          <a:p>
            <a:endParaRPr lang="en-US"/>
          </a:p>
        </p:txBody>
      </p:sp>
      <p:pic>
        <p:nvPicPr>
          <p:cNvPr id="4" name="Online Media 3">
            <a:hlinkClick r:id="" action="ppaction://media"/>
            <a:extLst>
              <a:ext uri="{FF2B5EF4-FFF2-40B4-BE49-F238E27FC236}">
                <a16:creationId xmlns:a16="http://schemas.microsoft.com/office/drawing/2014/main" id="{57296995-E40E-4772-8AE4-E89259309B72}"/>
              </a:ext>
            </a:extLst>
          </p:cNvPr>
          <p:cNvPicPr>
            <a:picLocks noGrp="1" noRot="1" noChangeAspect="1"/>
          </p:cNvPicPr>
          <p:nvPr>
            <p:ph idx="1"/>
            <a:videoFile r:link="rId1"/>
          </p:nvPr>
        </p:nvPicPr>
        <p:blipFill>
          <a:blip r:embed="rId3"/>
          <a:stretch>
            <a:fillRect/>
          </a:stretch>
        </p:blipFill>
        <p:spPr>
          <a:xfrm>
            <a:off x="354639" y="232182"/>
            <a:ext cx="11658396" cy="6557848"/>
          </a:xfrm>
          <a:prstGeom prst="rect">
            <a:avLst/>
          </a:prstGeom>
        </p:spPr>
      </p:pic>
    </p:spTree>
    <p:extLst>
      <p:ext uri="{BB962C8B-B14F-4D97-AF65-F5344CB8AC3E}">
        <p14:creationId xmlns:p14="http://schemas.microsoft.com/office/powerpoint/2010/main" val="175511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18" y="247194"/>
            <a:ext cx="9875520" cy="1356360"/>
          </a:xfrm>
        </p:spPr>
        <p:txBody>
          <a:bodyPr/>
          <a:lstStyle/>
          <a:p>
            <a:r>
              <a:rPr lang="en-US" dirty="0">
                <a:solidFill>
                  <a:schemeClr val="accent1">
                    <a:lumMod val="75000"/>
                  </a:schemeClr>
                </a:solidFill>
              </a:rPr>
              <a:t>How Do We Challenge An Archetype?</a:t>
            </a:r>
          </a:p>
        </p:txBody>
      </p:sp>
      <p:sp>
        <p:nvSpPr>
          <p:cNvPr id="3" name="Content Placeholder 2"/>
          <p:cNvSpPr>
            <a:spLocks noGrp="1"/>
          </p:cNvSpPr>
          <p:nvPr>
            <p:ph idx="1"/>
          </p:nvPr>
        </p:nvSpPr>
        <p:spPr>
          <a:xfrm>
            <a:off x="429491" y="1603554"/>
            <a:ext cx="10406271" cy="1738745"/>
          </a:xfrm>
        </p:spPr>
        <p:txBody>
          <a:bodyPr>
            <a:normAutofit fontScale="85000" lnSpcReduction="20000"/>
          </a:bodyPr>
          <a:lstStyle/>
          <a:p>
            <a:r>
              <a:rPr lang="en-US" sz="6200" dirty="0"/>
              <a:t>Find another source!</a:t>
            </a:r>
          </a:p>
          <a:p>
            <a:r>
              <a:rPr lang="en-US" sz="4200" dirty="0">
                <a:hlinkClick r:id="rId2"/>
              </a:rPr>
              <a:t>http://fair-use.org/wesley-norris/testimony-of-wesley-norris</a:t>
            </a:r>
            <a:endParaRPr lang="en-US" sz="4200" dirty="0"/>
          </a:p>
        </p:txBody>
      </p:sp>
      <p:pic>
        <p:nvPicPr>
          <p:cNvPr id="3074" name="Picture 2" descr="https://cdn2.americancivilwar.com/americancivilwar-cdn/authors/Joseph_Ryan/Articles/General-Lee-Slaves/General-Lee-Family-Slaves/image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962" y="3406195"/>
            <a:ext cx="2845039" cy="31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34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bert e le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3491" y="538387"/>
            <a:ext cx="3825211" cy="56613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98649" y="281861"/>
            <a:ext cx="7414430" cy="6155531"/>
          </a:xfrm>
          <a:prstGeom prst="rect">
            <a:avLst/>
          </a:prstGeom>
        </p:spPr>
        <p:txBody>
          <a:bodyPr wrap="square">
            <a:spAutoFit/>
          </a:bodyPr>
          <a:lstStyle/>
          <a:p>
            <a:r>
              <a:rPr lang="en-US" sz="2400" dirty="0">
                <a:solidFill>
                  <a:srgbClr val="000000"/>
                </a:solidFill>
                <a:latin typeface="Lyon Text"/>
              </a:rPr>
              <a:t>“Lee ruptured the Washington and </a:t>
            </a:r>
            <a:r>
              <a:rPr lang="en-US" sz="2400" dirty="0" err="1">
                <a:solidFill>
                  <a:srgbClr val="000000"/>
                </a:solidFill>
                <a:latin typeface="Lyon Text"/>
              </a:rPr>
              <a:t>Custis</a:t>
            </a:r>
            <a:r>
              <a:rPr lang="en-US" sz="2400" dirty="0">
                <a:solidFill>
                  <a:srgbClr val="000000"/>
                </a:solidFill>
                <a:latin typeface="Lyon Text"/>
              </a:rPr>
              <a:t> tradition of respecting slave families,” by hiring them off to other plantations, and that “by 1860 he had broken up every family but one on the estate, some of whom had been together since Mount Vernon days.” </a:t>
            </a:r>
          </a:p>
          <a:p>
            <a:endParaRPr lang="en-US" sz="2400" dirty="0">
              <a:solidFill>
                <a:srgbClr val="000000"/>
              </a:solidFill>
              <a:latin typeface="Lyon Text"/>
            </a:endParaRPr>
          </a:p>
          <a:p>
            <a:r>
              <a:rPr lang="en-US" sz="2400" dirty="0">
                <a:solidFill>
                  <a:srgbClr val="000000"/>
                </a:solidFill>
                <a:latin typeface="Lyon Text"/>
              </a:rPr>
              <a:t>The separation of slave families was one of the most unfathomably devastating aspects of slavery, and Pryor wrote that Lee’s slaves regarded him as “the worst man I ever see.”</a:t>
            </a:r>
          </a:p>
          <a:p>
            <a:endParaRPr lang="en-US" dirty="0">
              <a:solidFill>
                <a:srgbClr val="000000"/>
              </a:solidFill>
              <a:latin typeface="Lyon Text"/>
            </a:endParaRPr>
          </a:p>
          <a:p>
            <a:r>
              <a:rPr lang="en-US" i="1" dirty="0">
                <a:solidFill>
                  <a:srgbClr val="000000"/>
                </a:solidFill>
                <a:latin typeface="Lyon Text"/>
              </a:rPr>
              <a:t>Reading the Man.</a:t>
            </a:r>
            <a:r>
              <a:rPr lang="en-US" dirty="0">
                <a:solidFill>
                  <a:srgbClr val="000000"/>
                </a:solidFill>
                <a:latin typeface="Lyon Text"/>
              </a:rPr>
              <a:t> </a:t>
            </a:r>
            <a:r>
              <a:rPr lang="en-US" dirty="0" err="1">
                <a:solidFill>
                  <a:srgbClr val="000000"/>
                </a:solidFill>
                <a:latin typeface="Lyon Text"/>
              </a:rPr>
              <a:t>Penquin</a:t>
            </a:r>
            <a:r>
              <a:rPr lang="en-US" dirty="0">
                <a:solidFill>
                  <a:srgbClr val="000000"/>
                </a:solidFill>
                <a:latin typeface="Lyon Text"/>
              </a:rPr>
              <a:t> Books, April 2008. </a:t>
            </a:r>
          </a:p>
          <a:p>
            <a:endParaRPr lang="en-US" dirty="0">
              <a:solidFill>
                <a:srgbClr val="000000"/>
              </a:solidFill>
              <a:latin typeface="Lyon Text"/>
            </a:endParaRPr>
          </a:p>
          <a:p>
            <a:endParaRPr lang="en-US" dirty="0">
              <a:solidFill>
                <a:srgbClr val="000000"/>
              </a:solidFill>
              <a:latin typeface="Lyon Text"/>
            </a:endParaRPr>
          </a:p>
          <a:p>
            <a:r>
              <a:rPr lang="en-US" sz="3200" dirty="0">
                <a:solidFill>
                  <a:srgbClr val="000000"/>
                </a:solidFill>
                <a:latin typeface="Lyon Text"/>
              </a:rPr>
              <a:t>What does a balanced presentation of Lee look like?</a:t>
            </a:r>
            <a:endParaRPr lang="en-US" sz="3200" dirty="0"/>
          </a:p>
          <a:p>
            <a:endParaRPr lang="en-US" dirty="0"/>
          </a:p>
        </p:txBody>
      </p:sp>
    </p:spTree>
    <p:extLst>
      <p:ext uri="{BB962C8B-B14F-4D97-AF65-F5344CB8AC3E}">
        <p14:creationId xmlns:p14="http://schemas.microsoft.com/office/powerpoint/2010/main" val="366030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lumMod val="50000"/>
                  </a:schemeClr>
                </a:solidFill>
              </a:rPr>
              <a:t>On Race and Class: Where to Begin?</a:t>
            </a:r>
          </a:p>
        </p:txBody>
      </p:sp>
      <p:sp>
        <p:nvSpPr>
          <p:cNvPr id="3" name="Content Placeholder 2"/>
          <p:cNvSpPr>
            <a:spLocks noGrp="1"/>
          </p:cNvSpPr>
          <p:nvPr>
            <p:ph idx="1"/>
          </p:nvPr>
        </p:nvSpPr>
        <p:spPr/>
        <p:txBody>
          <a:bodyPr>
            <a:normAutofit/>
          </a:bodyPr>
          <a:lstStyle/>
          <a:p>
            <a:r>
              <a:rPr lang="en-US" sz="3200" dirty="0">
                <a:solidFill>
                  <a:schemeClr val="tx2">
                    <a:lumMod val="50000"/>
                  </a:schemeClr>
                </a:solidFill>
              </a:rPr>
              <a:t>Earliest colonists were wealthy who intended to work with and force Indigenous peoples to work for them</a:t>
            </a:r>
          </a:p>
          <a:p>
            <a:r>
              <a:rPr lang="en-US" sz="3200" dirty="0">
                <a:solidFill>
                  <a:schemeClr val="tx2">
                    <a:lumMod val="50000"/>
                  </a:schemeClr>
                </a:solidFill>
              </a:rPr>
              <a:t>Indigenous communities resisted</a:t>
            </a:r>
          </a:p>
          <a:p>
            <a:r>
              <a:rPr lang="en-US" sz="3200" dirty="0">
                <a:solidFill>
                  <a:schemeClr val="tx2">
                    <a:lumMod val="50000"/>
                  </a:schemeClr>
                </a:solidFill>
              </a:rPr>
              <a:t>Thus, English colonies transported Indentured Servants </a:t>
            </a:r>
          </a:p>
          <a:p>
            <a:r>
              <a:rPr lang="en-US" sz="3200" dirty="0">
                <a:solidFill>
                  <a:schemeClr val="tx2">
                    <a:lumMod val="50000"/>
                  </a:schemeClr>
                </a:solidFill>
              </a:rPr>
              <a:t>1619: First African slaves arrive via Dutch Company</a:t>
            </a:r>
          </a:p>
        </p:txBody>
      </p:sp>
    </p:spTree>
    <p:extLst>
      <p:ext uri="{BB962C8B-B14F-4D97-AF65-F5344CB8AC3E}">
        <p14:creationId xmlns:p14="http://schemas.microsoft.com/office/powerpoint/2010/main" val="12326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Who were the Indentured servants?</a:t>
            </a:r>
          </a:p>
        </p:txBody>
      </p:sp>
      <p:sp>
        <p:nvSpPr>
          <p:cNvPr id="3" name="Content Placeholder 2"/>
          <p:cNvSpPr>
            <a:spLocks noGrp="1"/>
          </p:cNvSpPr>
          <p:nvPr>
            <p:ph idx="1"/>
          </p:nvPr>
        </p:nvSpPr>
        <p:spPr/>
        <p:txBody>
          <a:bodyPr>
            <a:normAutofit fontScale="92500" lnSpcReduction="10000"/>
          </a:bodyPr>
          <a:lstStyle/>
          <a:p>
            <a:r>
              <a:rPr lang="en-US" sz="2800" dirty="0">
                <a:solidFill>
                  <a:schemeClr val="tx2"/>
                </a:solidFill>
              </a:rPr>
              <a:t>Poor whites who came to the North American colonies from European cities whose governments were anxious be rid of them</a:t>
            </a:r>
          </a:p>
          <a:p>
            <a:r>
              <a:rPr lang="en-US" sz="2800" dirty="0">
                <a:solidFill>
                  <a:schemeClr val="tx2"/>
                </a:solidFill>
              </a:rPr>
              <a:t>Beggars could be stripped and whipped bloody, sent out of the cities, to workhouses, or transported out of the country</a:t>
            </a:r>
          </a:p>
          <a:p>
            <a:r>
              <a:rPr lang="en-US" sz="2800" dirty="0">
                <a:solidFill>
                  <a:schemeClr val="tx2"/>
                </a:solidFill>
              </a:rPr>
              <a:t>“in the 1600s and 1700s, by forced exile, by lures, promises, and lies, by kidnapping, by their urgent need to escape the living conditions of the home country, poor people wanting to go to American became commodities of profit”</a:t>
            </a:r>
          </a:p>
          <a:p>
            <a:r>
              <a:rPr lang="en-US" sz="2800" dirty="0">
                <a:solidFill>
                  <a:schemeClr val="tx2"/>
                </a:solidFill>
              </a:rPr>
              <a:t>In the rebellion, they sought to “level” the economic gap</a:t>
            </a:r>
          </a:p>
          <a:p>
            <a:r>
              <a:rPr lang="en-US" sz="2800" dirty="0">
                <a:solidFill>
                  <a:schemeClr val="tx2"/>
                </a:solidFill>
              </a:rPr>
              <a:t>Howard Zinn, “A People’s History”</a:t>
            </a:r>
          </a:p>
          <a:p>
            <a:endParaRPr lang="en-US" dirty="0"/>
          </a:p>
        </p:txBody>
      </p:sp>
    </p:spTree>
    <p:extLst>
      <p:ext uri="{BB962C8B-B14F-4D97-AF65-F5344CB8AC3E}">
        <p14:creationId xmlns:p14="http://schemas.microsoft.com/office/powerpoint/2010/main" val="28658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Sea-Flower, Belfast 1741</a:t>
            </a:r>
          </a:p>
        </p:txBody>
      </p:sp>
      <p:sp>
        <p:nvSpPr>
          <p:cNvPr id="3" name="Content Placeholder 2"/>
          <p:cNvSpPr>
            <a:spLocks noGrp="1"/>
          </p:cNvSpPr>
          <p:nvPr>
            <p:ph idx="1"/>
          </p:nvPr>
        </p:nvSpPr>
        <p:spPr>
          <a:xfrm>
            <a:off x="953219" y="2400875"/>
            <a:ext cx="9872871" cy="4038600"/>
          </a:xfrm>
        </p:spPr>
        <p:txBody>
          <a:bodyPr>
            <a:normAutofit/>
          </a:bodyPr>
          <a:lstStyle/>
          <a:p>
            <a:r>
              <a:rPr lang="en-US" sz="3200" dirty="0">
                <a:solidFill>
                  <a:schemeClr val="tx2"/>
                </a:solidFill>
              </a:rPr>
              <a:t>Sixteen weeks at sea</a:t>
            </a:r>
          </a:p>
          <a:p>
            <a:r>
              <a:rPr lang="en-US" sz="3200" dirty="0">
                <a:solidFill>
                  <a:schemeClr val="tx2"/>
                </a:solidFill>
              </a:rPr>
              <a:t>46 of 106 died</a:t>
            </a:r>
          </a:p>
          <a:p>
            <a:r>
              <a:rPr lang="en-US" sz="3200" dirty="0">
                <a:solidFill>
                  <a:schemeClr val="tx2"/>
                </a:solidFill>
              </a:rPr>
              <a:t>Six of them eaten by survivors</a:t>
            </a:r>
          </a:p>
          <a:p>
            <a:r>
              <a:rPr lang="en-US" sz="3200" dirty="0">
                <a:solidFill>
                  <a:schemeClr val="tx2"/>
                </a:solidFill>
              </a:rPr>
              <a:t>1750: 32 children died of hunger and disease and were thrown overboard</a:t>
            </a:r>
          </a:p>
        </p:txBody>
      </p:sp>
      <p:pic>
        <p:nvPicPr>
          <p:cNvPr id="4098" name="Picture 2" descr="Etoile du Roy, famous sh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181" y="174685"/>
            <a:ext cx="3994330" cy="319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dentured servant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75" y="0"/>
            <a:ext cx="5800725"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68378" y="1928812"/>
            <a:ext cx="5626443" cy="646331"/>
          </a:xfrm>
          <a:prstGeom prst="rect">
            <a:avLst/>
          </a:prstGeom>
          <a:solidFill>
            <a:schemeClr val="accent1">
              <a:lumMod val="75000"/>
            </a:schemeClr>
          </a:solidFill>
        </p:spPr>
        <p:txBody>
          <a:bodyPr wrap="square" rtlCol="0">
            <a:spAutoFit/>
          </a:bodyPr>
          <a:lstStyle/>
          <a:p>
            <a:r>
              <a:rPr lang="en-US" sz="3600" dirty="0"/>
              <a:t>TRIGGER WARNING: IMAGE</a:t>
            </a:r>
          </a:p>
        </p:txBody>
      </p:sp>
      <p:sp>
        <p:nvSpPr>
          <p:cNvPr id="2" name="Title 1"/>
          <p:cNvSpPr>
            <a:spLocks noGrp="1"/>
          </p:cNvSpPr>
          <p:nvPr>
            <p:ph type="title"/>
          </p:nvPr>
        </p:nvSpPr>
        <p:spPr>
          <a:xfrm>
            <a:off x="698158" y="345989"/>
            <a:ext cx="9875520" cy="1356360"/>
          </a:xfrm>
        </p:spPr>
        <p:txBody>
          <a:bodyPr/>
          <a:lstStyle/>
          <a:p>
            <a:r>
              <a:rPr lang="en-US" dirty="0">
                <a:solidFill>
                  <a:schemeClr val="tx2"/>
                </a:solidFill>
              </a:rPr>
              <a:t>Indentured Servants</a:t>
            </a:r>
          </a:p>
        </p:txBody>
      </p:sp>
      <p:sp>
        <p:nvSpPr>
          <p:cNvPr id="3" name="Content Placeholder 2"/>
          <p:cNvSpPr>
            <a:spLocks noGrp="1"/>
          </p:cNvSpPr>
          <p:nvPr>
            <p:ph idx="1"/>
          </p:nvPr>
        </p:nvSpPr>
        <p:spPr>
          <a:xfrm>
            <a:off x="253315" y="3531149"/>
            <a:ext cx="10488826" cy="4038600"/>
          </a:xfrm>
        </p:spPr>
        <p:txBody>
          <a:bodyPr/>
          <a:lstStyle/>
          <a:p>
            <a:r>
              <a:rPr lang="en-US" dirty="0">
                <a:solidFill>
                  <a:schemeClr val="tx2"/>
                </a:solidFill>
              </a:rPr>
              <a:t>Signed contract for five or seven years</a:t>
            </a:r>
          </a:p>
          <a:p>
            <a:r>
              <a:rPr lang="en-US" dirty="0">
                <a:solidFill>
                  <a:schemeClr val="tx2"/>
                </a:solidFill>
              </a:rPr>
              <a:t>Often imprisoned to make sure they did not run away until ship left</a:t>
            </a:r>
          </a:p>
          <a:p>
            <a:r>
              <a:rPr lang="en-US" dirty="0">
                <a:solidFill>
                  <a:schemeClr val="tx2"/>
                </a:solidFill>
              </a:rPr>
              <a:t>Enforcement of contract was easier for master than servant</a:t>
            </a:r>
          </a:p>
          <a:p>
            <a:r>
              <a:rPr lang="en-US" dirty="0">
                <a:solidFill>
                  <a:schemeClr val="tx2"/>
                </a:solidFill>
              </a:rPr>
              <a:t>Voyages were hard </a:t>
            </a:r>
          </a:p>
          <a:p>
            <a:r>
              <a:rPr lang="en-US" dirty="0">
                <a:solidFill>
                  <a:schemeClr val="tx2"/>
                </a:solidFill>
              </a:rPr>
              <a:t>Servants packed into ships and if the voyage took longer than expected…</a:t>
            </a:r>
          </a:p>
          <a:p>
            <a:r>
              <a:rPr lang="en-US" dirty="0">
                <a:solidFill>
                  <a:schemeClr val="tx2"/>
                </a:solidFill>
              </a:rPr>
              <a:t>Bought and sold</a:t>
            </a:r>
          </a:p>
          <a:p>
            <a:endParaRPr lang="en-US" dirty="0"/>
          </a:p>
        </p:txBody>
      </p:sp>
      <p:pic>
        <p:nvPicPr>
          <p:cNvPr id="1028" name="Picture 4" descr="Image result for indentured servan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097" y="62814"/>
            <a:ext cx="5917007" cy="660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wipe(down)">
                                      <p:cBhvr>
                                        <p:cTn id="4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“This Chapter is About </a:t>
            </a:r>
            <a:r>
              <a:rPr lang="en-US" dirty="0" err="1"/>
              <a:t>Heroification</a:t>
            </a:r>
            <a:r>
              <a:rPr lang="en-US" dirty="0"/>
              <a:t>…”</a:t>
            </a:r>
          </a:p>
        </p:txBody>
      </p:sp>
      <p:sp>
        <p:nvSpPr>
          <p:cNvPr id="3" name="Content Placeholder 2"/>
          <p:cNvSpPr>
            <a:spLocks noGrp="1"/>
          </p:cNvSpPr>
          <p:nvPr>
            <p:ph idx="1"/>
          </p:nvPr>
        </p:nvSpPr>
        <p:spPr>
          <a:xfrm>
            <a:off x="882543" y="2303252"/>
            <a:ext cx="10135977" cy="3999781"/>
          </a:xfrm>
        </p:spPr>
        <p:txBody>
          <a:bodyPr>
            <a:normAutofit/>
          </a:bodyPr>
          <a:lstStyle/>
          <a:p>
            <a:r>
              <a:rPr lang="en-US" sz="2400" dirty="0">
                <a:solidFill>
                  <a:schemeClr val="accent1">
                    <a:lumMod val="75000"/>
                  </a:schemeClr>
                </a:solidFill>
              </a:rPr>
              <a:t>Define this term…</a:t>
            </a:r>
          </a:p>
          <a:p>
            <a:r>
              <a:rPr lang="en-US" sz="2400" dirty="0">
                <a:solidFill>
                  <a:schemeClr val="accent1">
                    <a:lumMod val="75000"/>
                  </a:schemeClr>
                </a:solidFill>
              </a:rPr>
              <a:t>The process of turning flawed and complex individuals into “pious, perfect creatures without conflicts, pain, credibility, or human interest.”</a:t>
            </a:r>
          </a:p>
          <a:p>
            <a:r>
              <a:rPr lang="en-US" sz="2400" dirty="0">
                <a:solidFill>
                  <a:schemeClr val="accent1">
                    <a:lumMod val="75000"/>
                  </a:schemeClr>
                </a:solidFill>
              </a:rPr>
              <a:t>Show diverse ways that people can make a difference through specific example</a:t>
            </a:r>
          </a:p>
          <a:p>
            <a:r>
              <a:rPr lang="en-US" sz="2400" dirty="0">
                <a:solidFill>
                  <a:schemeClr val="accent1">
                    <a:lumMod val="75000"/>
                  </a:schemeClr>
                </a:solidFill>
              </a:rPr>
              <a:t>Great narratives “should include some people based not only on what they achieved but also on the distance they traversed to achieve it.”</a:t>
            </a:r>
          </a:p>
        </p:txBody>
      </p:sp>
    </p:spTree>
    <p:extLst>
      <p:ext uri="{BB962C8B-B14F-4D97-AF65-F5344CB8AC3E}">
        <p14:creationId xmlns:p14="http://schemas.microsoft.com/office/powerpoint/2010/main" val="212391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The Master</a:t>
            </a:r>
          </a:p>
        </p:txBody>
      </p:sp>
      <p:sp>
        <p:nvSpPr>
          <p:cNvPr id="3" name="Content Placeholder 2"/>
          <p:cNvSpPr>
            <a:spLocks noGrp="1"/>
          </p:cNvSpPr>
          <p:nvPr>
            <p:ph idx="1"/>
          </p:nvPr>
        </p:nvSpPr>
        <p:spPr>
          <a:xfrm>
            <a:off x="392502" y="3295237"/>
            <a:ext cx="11158268" cy="3689283"/>
          </a:xfrm>
        </p:spPr>
        <p:txBody>
          <a:bodyPr>
            <a:normAutofit/>
          </a:bodyPr>
          <a:lstStyle/>
          <a:p>
            <a:r>
              <a:rPr lang="en-US" sz="2800" dirty="0">
                <a:solidFill>
                  <a:schemeClr val="tx2"/>
                </a:solidFill>
              </a:rPr>
              <a:t>Attempted to control sexual lives of servants to control pregnancy</a:t>
            </a:r>
          </a:p>
          <a:p>
            <a:r>
              <a:rPr lang="en-US" sz="2800" dirty="0">
                <a:solidFill>
                  <a:schemeClr val="tx2"/>
                </a:solidFill>
              </a:rPr>
              <a:t>Servants could not marry without permission</a:t>
            </a:r>
          </a:p>
          <a:p>
            <a:r>
              <a:rPr lang="en-US" sz="2800" dirty="0">
                <a:solidFill>
                  <a:schemeClr val="tx2"/>
                </a:solidFill>
              </a:rPr>
              <a:t>Physical punishment was hardly monitored</a:t>
            </a:r>
          </a:p>
          <a:p>
            <a:r>
              <a:rPr lang="en-US" sz="2800" dirty="0">
                <a:solidFill>
                  <a:schemeClr val="tx2"/>
                </a:solidFill>
              </a:rPr>
              <a:t>Mistress was acquitted in 1666 for cutting off her servants toes</a:t>
            </a:r>
          </a:p>
        </p:txBody>
      </p:sp>
      <p:pic>
        <p:nvPicPr>
          <p:cNvPr id="5122" name="Picture 2" descr="The Women of Accomack versus Henry Smith: Gender, Legal Recourse, and the  Social Order in Seventeenth-Century Virgi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8996" y="154304"/>
            <a:ext cx="3553304" cy="268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2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37" y="498764"/>
            <a:ext cx="9875520" cy="1356360"/>
          </a:xfrm>
        </p:spPr>
        <p:txBody>
          <a:bodyPr/>
          <a:lstStyle/>
          <a:p>
            <a:r>
              <a:rPr lang="en-US" b="1" dirty="0">
                <a:solidFill>
                  <a:schemeClr val="accent1">
                    <a:lumMod val="75000"/>
                  </a:schemeClr>
                </a:solidFill>
              </a:rPr>
              <a:t>Declaration of the People, July 1676</a:t>
            </a:r>
          </a:p>
        </p:txBody>
      </p:sp>
      <p:sp>
        <p:nvSpPr>
          <p:cNvPr id="3" name="Content Placeholder 2"/>
          <p:cNvSpPr>
            <a:spLocks noGrp="1"/>
          </p:cNvSpPr>
          <p:nvPr>
            <p:ph idx="1"/>
          </p:nvPr>
        </p:nvSpPr>
        <p:spPr/>
        <p:txBody>
          <a:bodyPr>
            <a:normAutofit/>
          </a:bodyPr>
          <a:lstStyle/>
          <a:p>
            <a:r>
              <a:rPr lang="en-US" sz="3200" dirty="0">
                <a:solidFill>
                  <a:schemeClr val="tx2"/>
                </a:solidFill>
              </a:rPr>
              <a:t>Governor administers unjust taxes</a:t>
            </a:r>
          </a:p>
          <a:p>
            <a:r>
              <a:rPr lang="en-US" sz="3200" dirty="0">
                <a:solidFill>
                  <a:schemeClr val="tx2"/>
                </a:solidFill>
              </a:rPr>
              <a:t>Favorites put into high positions</a:t>
            </a:r>
          </a:p>
          <a:p>
            <a:r>
              <a:rPr lang="en-US" sz="3200" dirty="0">
                <a:solidFill>
                  <a:schemeClr val="tx2"/>
                </a:solidFill>
              </a:rPr>
              <a:t>Monopolies on fur trade</a:t>
            </a:r>
          </a:p>
          <a:p>
            <a:r>
              <a:rPr lang="en-US" sz="3200" dirty="0">
                <a:solidFill>
                  <a:schemeClr val="tx2"/>
                </a:solidFill>
              </a:rPr>
              <a:t>No protection for western farmers</a:t>
            </a:r>
          </a:p>
          <a:p>
            <a:r>
              <a:rPr lang="en-US" sz="3200" dirty="0">
                <a:solidFill>
                  <a:schemeClr val="tx2"/>
                </a:solidFill>
              </a:rPr>
              <a:t>400: freedmen, slave, and servants banned together in rebellion</a:t>
            </a:r>
          </a:p>
          <a:p>
            <a:pPr lvl="1"/>
            <a:r>
              <a:rPr lang="en-US" sz="3200" dirty="0">
                <a:solidFill>
                  <a:schemeClr val="tx2"/>
                </a:solidFill>
              </a:rPr>
              <a:t>80 Africans and 20 English resisted surrender</a:t>
            </a:r>
          </a:p>
        </p:txBody>
      </p:sp>
      <p:pic>
        <p:nvPicPr>
          <p:cNvPr id="6148" name="Picture 4" descr="Bacon's Rebellion 1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50" y="183252"/>
            <a:ext cx="10492804" cy="647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148"/>
                                        </p:tgtEl>
                                      </p:cBhvr>
                                    </p:animEffect>
                                    <p:anim calcmode="lin" valueType="num">
                                      <p:cBhvr>
                                        <p:cTn id="7" dur="1000"/>
                                        <p:tgtEl>
                                          <p:spTgt spid="6148"/>
                                        </p:tgtEl>
                                        <p:attrNameLst>
                                          <p:attrName>ppt_x</p:attrName>
                                        </p:attrNameLst>
                                      </p:cBhvr>
                                      <p:tavLst>
                                        <p:tav tm="0">
                                          <p:val>
                                            <p:strVal val="ppt_x"/>
                                          </p:val>
                                        </p:tav>
                                        <p:tav tm="100000">
                                          <p:val>
                                            <p:strVal val="ppt_x"/>
                                          </p:val>
                                        </p:tav>
                                      </p:tavLst>
                                    </p:anim>
                                    <p:anim calcmode="lin" valueType="num">
                                      <p:cBhvr>
                                        <p:cTn id="8" dur="1000"/>
                                        <p:tgtEl>
                                          <p:spTgt spid="6148"/>
                                        </p:tgtEl>
                                        <p:attrNameLst>
                                          <p:attrName>ppt_y</p:attrName>
                                        </p:attrNameLst>
                                      </p:cBhvr>
                                      <p:tavLst>
                                        <p:tav tm="0">
                                          <p:val>
                                            <p:strVal val="ppt_y"/>
                                          </p:val>
                                        </p:tav>
                                        <p:tav tm="100000">
                                          <p:val>
                                            <p:strVal val="ppt_y+.1"/>
                                          </p:val>
                                        </p:tav>
                                      </p:tavLst>
                                    </p:anim>
                                    <p:set>
                                      <p:cBhvr>
                                        <p:cTn id="9" dur="1" fill="hold">
                                          <p:stCondLst>
                                            <p:cond delay="999"/>
                                          </p:stCondLst>
                                        </p:cTn>
                                        <p:tgtEl>
                                          <p:spTgt spid="614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virginia 1676"/>
          <p:cNvPicPr>
            <a:picLocks noChangeAspect="1" noChangeArrowheads="1"/>
          </p:cNvPicPr>
          <p:nvPr/>
        </p:nvPicPr>
        <p:blipFill rotWithShape="1">
          <a:blip r:embed="rId2">
            <a:extLst>
              <a:ext uri="{28A0092B-C50C-407E-A947-70E740481C1C}">
                <a14:useLocalDpi xmlns:a14="http://schemas.microsoft.com/office/drawing/2010/main" val="0"/>
              </a:ext>
            </a:extLst>
          </a:blip>
          <a:srcRect l="16467" t="2573" r="16381" b="18868"/>
          <a:stretch/>
        </p:blipFill>
        <p:spPr bwMode="auto">
          <a:xfrm>
            <a:off x="193963" y="1190625"/>
            <a:ext cx="6000411" cy="5264729"/>
          </a:xfrm>
          <a:prstGeom prst="rect">
            <a:avLst/>
          </a:prstGeom>
          <a:noFill/>
          <a:extLst>
            <a:ext uri="{909E8E84-426E-40DD-AFC4-6F175D3DCCD1}">
              <a14:hiddenFill xmlns:a14="http://schemas.microsoft.com/office/drawing/2010/main">
                <a:solidFill>
                  <a:srgbClr val="FFFFFF"/>
                </a:solidFill>
              </a14:hiddenFill>
            </a:ext>
          </a:extLst>
        </p:spPr>
      </p:pic>
      <p:sp>
        <p:nvSpPr>
          <p:cNvPr id="38914" name="Text Box 2"/>
          <p:cNvSpPr txBox="1">
            <a:spLocks noChangeArrowheads="1"/>
          </p:cNvSpPr>
          <p:nvPr/>
        </p:nvSpPr>
        <p:spPr bwMode="auto">
          <a:xfrm>
            <a:off x="316523" y="0"/>
            <a:ext cx="11148646" cy="11906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ctr" defTabSz="914400">
              <a:spcBef>
                <a:spcPct val="50000"/>
              </a:spcBef>
              <a:defRPr/>
            </a:pPr>
            <a:r>
              <a:rPr lang="en-US" sz="3600" b="1" dirty="0">
                <a:solidFill>
                  <a:srgbClr val="CC3300"/>
                </a:solidFill>
                <a:effectLst>
                  <a:outerShdw blurRad="38100" dist="38100" dir="2700000" algn="tl">
                    <a:srgbClr val="C0C0C0"/>
                  </a:outerShdw>
                </a:effectLst>
                <a:latin typeface="Lucida Calligraphy" pitchFamily="66" charset="0"/>
              </a:rPr>
              <a:t>Governor Berkeley’s</a:t>
            </a:r>
            <a:br>
              <a:rPr lang="en-US" sz="3600" b="1" dirty="0">
                <a:solidFill>
                  <a:srgbClr val="CC3300"/>
                </a:solidFill>
                <a:effectLst>
                  <a:outerShdw blurRad="38100" dist="38100" dir="2700000" algn="tl">
                    <a:srgbClr val="C0C0C0"/>
                  </a:outerShdw>
                </a:effectLst>
                <a:latin typeface="Lucida Calligraphy" pitchFamily="66" charset="0"/>
              </a:rPr>
            </a:br>
            <a:r>
              <a:rPr lang="en-US" sz="3600" b="1" dirty="0">
                <a:solidFill>
                  <a:srgbClr val="CC3300"/>
                </a:solidFill>
                <a:effectLst>
                  <a:outerShdw blurRad="38100" dist="38100" dir="2700000" algn="tl">
                    <a:srgbClr val="C0C0C0"/>
                  </a:outerShdw>
                </a:effectLst>
                <a:latin typeface="Lucida Calligraphy" pitchFamily="66" charset="0"/>
              </a:rPr>
              <a:t>“Fault Line”</a:t>
            </a:r>
          </a:p>
        </p:txBody>
      </p:sp>
      <p:pic>
        <p:nvPicPr>
          <p:cNvPr id="15363" name="Picture 3" descr="bacon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2856" r="2856" b="10924"/>
          <a:stretch>
            <a:fillRect/>
          </a:stretch>
        </p:blipFill>
        <p:spPr bwMode="auto">
          <a:xfrm>
            <a:off x="3385304" y="1355220"/>
            <a:ext cx="8560777" cy="53466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7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bacon's rebellion&quo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4252" y="343930"/>
            <a:ext cx="3996116" cy="60069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con's rebell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563" y="1762897"/>
            <a:ext cx="6474494" cy="364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485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The Fear…</a:t>
            </a:r>
          </a:p>
        </p:txBody>
      </p:sp>
      <p:sp>
        <p:nvSpPr>
          <p:cNvPr id="3" name="Content Placeholder 2"/>
          <p:cNvSpPr>
            <a:spLocks noGrp="1"/>
          </p:cNvSpPr>
          <p:nvPr>
            <p:ph idx="1"/>
          </p:nvPr>
        </p:nvSpPr>
        <p:spPr/>
        <p:txBody>
          <a:bodyPr>
            <a:normAutofit/>
          </a:bodyPr>
          <a:lstStyle/>
          <a:p>
            <a:r>
              <a:rPr lang="en-US" sz="3200" dirty="0">
                <a:solidFill>
                  <a:schemeClr val="tx2"/>
                </a:solidFill>
              </a:rPr>
              <a:t>“only one fear was greater than the fear of black rebellion in the new American colonies. That was the fear that discontented whites would join black slaves to overthrow the existing order…”</a:t>
            </a:r>
          </a:p>
          <a:p>
            <a:r>
              <a:rPr lang="en-US" sz="3200" dirty="0">
                <a:solidFill>
                  <a:schemeClr val="tx2"/>
                </a:solidFill>
              </a:rPr>
              <a:t>What do you think the Virginia Governor did to address this biracial collective?</a:t>
            </a:r>
          </a:p>
          <a:p>
            <a:r>
              <a:rPr lang="en-US" sz="3200" dirty="0">
                <a:solidFill>
                  <a:schemeClr val="tx2"/>
                </a:solidFill>
              </a:rPr>
              <a:t>Howard Zinn, </a:t>
            </a:r>
            <a:r>
              <a:rPr lang="en-US" sz="3200" i="1" dirty="0">
                <a:solidFill>
                  <a:schemeClr val="tx2"/>
                </a:solidFill>
              </a:rPr>
              <a:t>A People’s History</a:t>
            </a:r>
          </a:p>
        </p:txBody>
      </p:sp>
    </p:spTree>
    <p:extLst>
      <p:ext uri="{BB962C8B-B14F-4D97-AF65-F5344CB8AC3E}">
        <p14:creationId xmlns:p14="http://schemas.microsoft.com/office/powerpoint/2010/main" val="35855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110" y="492154"/>
            <a:ext cx="9875520" cy="1009475"/>
          </a:xfrm>
        </p:spPr>
        <p:txBody>
          <a:bodyPr/>
          <a:lstStyle/>
          <a:p>
            <a:r>
              <a:rPr lang="en-US" dirty="0">
                <a:solidFill>
                  <a:schemeClr val="tx2"/>
                </a:solidFill>
              </a:rPr>
              <a:t>Consequences of Bacon’s Rebellion</a:t>
            </a:r>
          </a:p>
        </p:txBody>
      </p:sp>
      <p:sp>
        <p:nvSpPr>
          <p:cNvPr id="3" name="Content Placeholder 2"/>
          <p:cNvSpPr>
            <a:spLocks noGrp="1"/>
          </p:cNvSpPr>
          <p:nvPr>
            <p:ph idx="1"/>
          </p:nvPr>
        </p:nvSpPr>
        <p:spPr>
          <a:xfrm>
            <a:off x="738232" y="1965960"/>
            <a:ext cx="10277640" cy="4130040"/>
          </a:xfrm>
        </p:spPr>
        <p:txBody>
          <a:bodyPr>
            <a:noAutofit/>
          </a:bodyPr>
          <a:lstStyle/>
          <a:p>
            <a:r>
              <a:rPr lang="en-US" sz="2800" dirty="0">
                <a:solidFill>
                  <a:schemeClr val="tx2"/>
                </a:solidFill>
              </a:rPr>
              <a:t>“What made Bacon’s Rebellion especially fearsome for the rules of Virginia was that black slaves and white servants joined forces.”</a:t>
            </a:r>
          </a:p>
          <a:p>
            <a:r>
              <a:rPr lang="en-US" sz="2800" dirty="0">
                <a:solidFill>
                  <a:schemeClr val="tx2"/>
                </a:solidFill>
              </a:rPr>
              <a:t>“It also makes understandable why the Virginia assembly, after Bacon’s Rebellion, gave amnesty to white servants who had rebelled, but no to blacks. Negroes were forbidden to carry any arms, while whites finishing their servitude would get muskets, along with corn and cash. The distinction of status between white and black servants became more and more clear…” (56)</a:t>
            </a:r>
          </a:p>
          <a:p>
            <a:r>
              <a:rPr lang="en-US" sz="2800" dirty="0">
                <a:solidFill>
                  <a:schemeClr val="tx2"/>
                </a:solidFill>
              </a:rPr>
              <a:t>Does Zinn’s words </a:t>
            </a:r>
            <a:r>
              <a:rPr lang="en-US" sz="2800" dirty="0" err="1">
                <a:solidFill>
                  <a:schemeClr val="tx2"/>
                </a:solidFill>
              </a:rPr>
              <a:t>abou</a:t>
            </a:r>
            <a:r>
              <a:rPr lang="en-US" sz="2800" dirty="0">
                <a:solidFill>
                  <a:schemeClr val="tx2"/>
                </a:solidFill>
              </a:rPr>
              <a:t> apply?</a:t>
            </a:r>
          </a:p>
        </p:txBody>
      </p:sp>
    </p:spTree>
    <p:extLst>
      <p:ext uri="{BB962C8B-B14F-4D97-AF65-F5344CB8AC3E}">
        <p14:creationId xmlns:p14="http://schemas.microsoft.com/office/powerpoint/2010/main" val="223865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39" y="281796"/>
            <a:ext cx="11706045" cy="925902"/>
          </a:xfrm>
        </p:spPr>
        <p:txBody>
          <a:bodyPr/>
          <a:lstStyle/>
          <a:p>
            <a:r>
              <a:rPr lang="en-US" dirty="0">
                <a:solidFill>
                  <a:schemeClr val="tx2"/>
                </a:solidFill>
              </a:rPr>
              <a:t>Zinn’s Revisionist History: Bottom Up Perspective</a:t>
            </a:r>
          </a:p>
        </p:txBody>
      </p:sp>
      <p:sp>
        <p:nvSpPr>
          <p:cNvPr id="3" name="Content Placeholder 2"/>
          <p:cNvSpPr>
            <a:spLocks noGrp="1"/>
          </p:cNvSpPr>
          <p:nvPr>
            <p:ph idx="1"/>
          </p:nvPr>
        </p:nvSpPr>
        <p:spPr>
          <a:xfrm>
            <a:off x="508957" y="1819310"/>
            <a:ext cx="11171207" cy="4495225"/>
          </a:xfrm>
        </p:spPr>
        <p:txBody>
          <a:bodyPr>
            <a:noAutofit/>
          </a:bodyPr>
          <a:lstStyle/>
          <a:p>
            <a:r>
              <a:rPr lang="en-US" sz="3600" dirty="0">
                <a:solidFill>
                  <a:schemeClr val="tx2"/>
                </a:solidFill>
              </a:rPr>
              <a:t>“My point is not to grieve for the victims and denounce the executioners. Those tears, that anger, cast into the past, deplete our moral energy for the present. And the lines are not always clear. In the long run, the oppressor is also the victim. In the short run…the victims, themselves desperate and tainted with the culture that oppresses them, turn on other victims.” </a:t>
            </a:r>
          </a:p>
          <a:p>
            <a:r>
              <a:rPr lang="en-US" sz="3600" dirty="0">
                <a:solidFill>
                  <a:schemeClr val="tx2"/>
                </a:solidFill>
              </a:rPr>
              <a:t>(Zinn, Howard. </a:t>
            </a:r>
            <a:r>
              <a:rPr lang="en-US" sz="3600" i="1" dirty="0">
                <a:solidFill>
                  <a:schemeClr val="tx2"/>
                </a:solidFill>
              </a:rPr>
              <a:t>A People’s History of the United States</a:t>
            </a:r>
            <a:r>
              <a:rPr lang="en-US" sz="3600" dirty="0">
                <a:solidFill>
                  <a:schemeClr val="tx2"/>
                </a:solidFill>
              </a:rPr>
              <a:t>.10)</a:t>
            </a:r>
          </a:p>
        </p:txBody>
      </p:sp>
    </p:spTree>
    <p:extLst>
      <p:ext uri="{BB962C8B-B14F-4D97-AF65-F5344CB8AC3E}">
        <p14:creationId xmlns:p14="http://schemas.microsoft.com/office/powerpoint/2010/main" val="150878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912341"/>
            <a:ext cx="8825658" cy="3329581"/>
          </a:xfrm>
        </p:spPr>
        <p:txBody>
          <a:bodyPr/>
          <a:lstStyle/>
          <a:p>
            <a:r>
              <a:rPr lang="en-US"/>
              <a:t>HIS 106A: </a:t>
            </a:r>
            <a:r>
              <a:rPr lang="en-US" dirty="0"/>
              <a:t>A Look Back</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773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Ideals of Liberty</a:t>
            </a:r>
          </a:p>
        </p:txBody>
      </p:sp>
      <p:sp>
        <p:nvSpPr>
          <p:cNvPr id="3" name="Content Placeholder 2"/>
          <p:cNvSpPr>
            <a:spLocks noGrp="1"/>
          </p:cNvSpPr>
          <p:nvPr>
            <p:ph idx="1"/>
          </p:nvPr>
        </p:nvSpPr>
        <p:spPr>
          <a:xfrm>
            <a:off x="115910" y="1506828"/>
            <a:ext cx="11449318" cy="2846231"/>
          </a:xfrm>
        </p:spPr>
        <p:txBody>
          <a:bodyPr>
            <a:normAutofit lnSpcReduction="10000"/>
          </a:bodyPr>
          <a:lstStyle/>
          <a:p>
            <a:r>
              <a:rPr lang="en-US" sz="2400" dirty="0"/>
              <a:t>Founded on the principles of life, liberty and the pursuit of happiness</a:t>
            </a:r>
          </a:p>
          <a:p>
            <a:pPr lvl="1"/>
            <a:r>
              <a:rPr lang="en-US" sz="2400" dirty="0"/>
              <a:t>The first modern republic </a:t>
            </a:r>
          </a:p>
          <a:p>
            <a:pPr lvl="2"/>
            <a:r>
              <a:rPr lang="en-US" sz="2400" dirty="0"/>
              <a:t>Sovereignty in the people</a:t>
            </a:r>
          </a:p>
          <a:p>
            <a:pPr lvl="2"/>
            <a:r>
              <a:rPr lang="en-US" sz="2400" dirty="0"/>
              <a:t>No hereditary ruling class</a:t>
            </a:r>
          </a:p>
          <a:p>
            <a:pPr lvl="2"/>
            <a:r>
              <a:rPr lang="en-US" sz="2400" dirty="0"/>
              <a:t>Built on the Principles of </a:t>
            </a:r>
          </a:p>
          <a:p>
            <a:pPr marL="914400" lvl="2" indent="0">
              <a:buNone/>
            </a:pPr>
            <a:r>
              <a:rPr lang="en-US" sz="2400" dirty="0"/>
              <a:t>The Enlightenment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2403016"/>
            <a:ext cx="6688428" cy="4310901"/>
          </a:xfrm>
          <a:prstGeom prst="rect">
            <a:avLst/>
          </a:prstGeom>
        </p:spPr>
      </p:pic>
    </p:spTree>
    <p:extLst>
      <p:ext uri="{BB962C8B-B14F-4D97-AF65-F5344CB8AC3E}">
        <p14:creationId xmlns:p14="http://schemas.microsoft.com/office/powerpoint/2010/main" val="105905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Image result for thomas jeff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38250"/>
            <a:ext cx="9144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938339" y="2268539"/>
            <a:ext cx="4092575" cy="2701925"/>
          </a:xfrm>
        </p:spPr>
        <p:txBody>
          <a:bodyPr>
            <a:normAutofit fontScale="92500" lnSpcReduction="10000"/>
          </a:bodyPr>
          <a:lstStyle/>
          <a:p>
            <a:pPr marL="0" indent="0">
              <a:buNone/>
            </a:pPr>
            <a:r>
              <a:rPr lang="en-US" altLang="en-US" sz="2400" i="1" dirty="0"/>
              <a:t>We hold these truths to be self-evident, that all men are created equal, that they are endowed by their Creator with certain unalienable Rights, that among these are Life, Liberty and the pursuit of Happiness…</a:t>
            </a:r>
          </a:p>
        </p:txBody>
      </p:sp>
      <p:pic>
        <p:nvPicPr>
          <p:cNvPr id="14342" name="Picture 6" descr="Image result for transatlantic slave 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995" y="1838867"/>
            <a:ext cx="477678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Image result for transatlantic slave tr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163" y="1961645"/>
            <a:ext cx="51244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Image result for american slavery"/>
          <p:cNvPicPr>
            <a:picLocks noChangeAspect="1" noChangeArrowheads="1"/>
          </p:cNvPicPr>
          <p:nvPr/>
        </p:nvPicPr>
        <p:blipFill>
          <a:blip r:embed="rId5">
            <a:extLst>
              <a:ext uri="{28A0092B-C50C-407E-A947-70E740481C1C}">
                <a14:useLocalDpi xmlns:a14="http://schemas.microsoft.com/office/drawing/2010/main" val="0"/>
              </a:ext>
            </a:extLst>
          </a:blip>
          <a:srcRect l="51118" t="1208"/>
          <a:stretch>
            <a:fillRect/>
          </a:stretch>
        </p:blipFill>
        <p:spPr bwMode="auto">
          <a:xfrm>
            <a:off x="2780375" y="2268539"/>
            <a:ext cx="24606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Image result for indian remov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082" y="1815054"/>
            <a:ext cx="5219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itle 3"/>
          <p:cNvSpPr>
            <a:spLocks noGrp="1"/>
          </p:cNvSpPr>
          <p:nvPr>
            <p:ph type="title"/>
          </p:nvPr>
        </p:nvSpPr>
        <p:spPr/>
        <p:txBody>
          <a:bodyPr/>
          <a:lstStyle/>
          <a:p>
            <a:pPr eaLnBrk="1" hangingPunct="1"/>
            <a:endParaRPr lang="en-US" altLang="en-US"/>
          </a:p>
        </p:txBody>
      </p:sp>
      <p:pic>
        <p:nvPicPr>
          <p:cNvPr id="86018" name="Picture 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119" y="2266174"/>
            <a:ext cx="530066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6401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2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xit" presetSubtype="0" fill="hold" grpId="1" nodeType="clickEffect">
                                  <p:stCondLst>
                                    <p:cond delay="0"/>
                                  </p:stCondLst>
                                  <p:iterate type="wd">
                                    <p:tmPct val="0"/>
                                  </p:iterate>
                                  <p:childTnLst>
                                    <p:anim calcmode="lin" valueType="num">
                                      <p:cBhvr>
                                        <p:cTn id="10" dur="1000"/>
                                        <p:tgtEl>
                                          <p:spTgt spid="3">
                                            <p:txEl>
                                              <p:pRg st="0" end="0"/>
                                            </p:txEl>
                                          </p:spTgt>
                                        </p:tgtEl>
                                        <p:attrNameLst>
                                          <p:attrName>ppt_w</p:attrName>
                                        </p:attrNameLst>
                                      </p:cBhvr>
                                      <p:tavLst>
                                        <p:tav tm="0">
                                          <p:val>
                                            <p:strVal val="ppt_w"/>
                                          </p:val>
                                        </p:tav>
                                        <p:tav tm="100000">
                                          <p:val>
                                            <p:fltVal val="0"/>
                                          </p:val>
                                        </p:tav>
                                      </p:tavLst>
                                    </p:anim>
                                    <p:anim calcmode="lin" valueType="num">
                                      <p:cBhvr>
                                        <p:cTn id="11" dur="1000"/>
                                        <p:tgtEl>
                                          <p:spTgt spid="3">
                                            <p:txEl>
                                              <p:pRg st="0" end="0"/>
                                            </p:txEl>
                                          </p:spTgt>
                                        </p:tgtEl>
                                        <p:attrNameLst>
                                          <p:attrName>ppt_h</p:attrName>
                                        </p:attrNameLst>
                                      </p:cBhvr>
                                      <p:tavLst>
                                        <p:tav tm="0">
                                          <p:val>
                                            <p:strVal val="ppt_h"/>
                                          </p:val>
                                        </p:tav>
                                        <p:tav tm="100000">
                                          <p:val>
                                            <p:fltVal val="0"/>
                                          </p:val>
                                        </p:tav>
                                      </p:tavLst>
                                    </p:anim>
                                    <p:anim calcmode="lin" valueType="num">
                                      <p:cBhvr>
                                        <p:cTn id="12" dur="1000"/>
                                        <p:tgtEl>
                                          <p:spTgt spid="3">
                                            <p:txEl>
                                              <p:pRg st="0" end="0"/>
                                            </p:txEl>
                                          </p:spTgt>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 dur="1000"/>
                                        <p:tgtEl>
                                          <p:spTgt spid="3">
                                            <p:txEl>
                                              <p:pRg st="0" end="0"/>
                                            </p:txEl>
                                          </p:spTgt>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3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3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6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err="1">
                <a:solidFill>
                  <a:schemeClr val="accent1">
                    <a:lumMod val="75000"/>
                  </a:schemeClr>
                </a:solidFill>
              </a:rPr>
              <a:t>Loewen</a:t>
            </a:r>
            <a:r>
              <a:rPr lang="en-US" sz="6000" dirty="0">
                <a:solidFill>
                  <a:schemeClr val="accent1">
                    <a:lumMod val="75000"/>
                  </a:schemeClr>
                </a:solidFill>
              </a:rPr>
              <a:t> on </a:t>
            </a:r>
            <a:r>
              <a:rPr lang="en-US" sz="6000" dirty="0" err="1">
                <a:solidFill>
                  <a:schemeClr val="accent1">
                    <a:lumMod val="75000"/>
                  </a:schemeClr>
                </a:solidFill>
              </a:rPr>
              <a:t>Heroification</a:t>
            </a:r>
            <a:endParaRPr lang="en-US" sz="6000" dirty="0">
              <a:solidFill>
                <a:schemeClr val="accent1">
                  <a:lumMod val="75000"/>
                </a:schemeClr>
              </a:solidFill>
            </a:endParaRPr>
          </a:p>
        </p:txBody>
      </p:sp>
      <p:sp>
        <p:nvSpPr>
          <p:cNvPr id="3" name="Content Placeholder 2"/>
          <p:cNvSpPr>
            <a:spLocks noGrp="1"/>
          </p:cNvSpPr>
          <p:nvPr>
            <p:ph idx="1"/>
          </p:nvPr>
        </p:nvSpPr>
        <p:spPr>
          <a:xfrm>
            <a:off x="462554" y="1693081"/>
            <a:ext cx="11236411" cy="2506362"/>
          </a:xfrm>
        </p:spPr>
        <p:txBody>
          <a:bodyPr>
            <a:normAutofit/>
          </a:bodyPr>
          <a:lstStyle/>
          <a:p>
            <a:pPr algn="ctr"/>
            <a:r>
              <a:rPr lang="en-US" sz="4400" dirty="0">
                <a:solidFill>
                  <a:schemeClr val="accent1">
                    <a:lumMod val="75000"/>
                  </a:schemeClr>
                </a:solidFill>
              </a:rPr>
              <a:t>How does the author describe the different ways in which President Wilson and Helen Keller are treated in U.S. textbooks?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503" y="3810854"/>
            <a:ext cx="2069088" cy="275470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3793"/>
          <a:stretch/>
        </p:blipFill>
        <p:spPr>
          <a:xfrm>
            <a:off x="252882" y="3695144"/>
            <a:ext cx="2852783" cy="2870413"/>
          </a:xfrm>
          <a:prstGeom prst="rect">
            <a:avLst/>
          </a:prstGeom>
        </p:spPr>
      </p:pic>
    </p:spTree>
    <p:extLst>
      <p:ext uri="{BB962C8B-B14F-4D97-AF65-F5344CB8AC3E}">
        <p14:creationId xmlns:p14="http://schemas.microsoft.com/office/powerpoint/2010/main" val="3309341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led to the Bloodiest War in American History?</a:t>
            </a:r>
          </a:p>
        </p:txBody>
      </p:sp>
      <p:sp>
        <p:nvSpPr>
          <p:cNvPr id="3" name="Content Placeholder 2"/>
          <p:cNvSpPr>
            <a:spLocks noGrp="1"/>
          </p:cNvSpPr>
          <p:nvPr>
            <p:ph idx="1"/>
          </p:nvPr>
        </p:nvSpPr>
        <p:spPr>
          <a:xfrm>
            <a:off x="646111" y="2176736"/>
            <a:ext cx="8946541" cy="4195481"/>
          </a:xfrm>
        </p:spPr>
        <p:txBody>
          <a:bodyPr/>
          <a:lstStyle/>
          <a:p>
            <a:r>
              <a:rPr lang="en-US" dirty="0"/>
              <a:t>Moral issue of slavery?</a:t>
            </a:r>
          </a:p>
          <a:p>
            <a:r>
              <a:rPr lang="en-US" dirty="0"/>
              <a:t>States rights?</a:t>
            </a:r>
          </a:p>
          <a:p>
            <a:r>
              <a:rPr lang="en-US" dirty="0"/>
              <a:t>Territorial Expansion?</a:t>
            </a:r>
          </a:p>
          <a:p>
            <a:r>
              <a:rPr lang="en-US" dirty="0"/>
              <a:t>Election of President Lincoln?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92" t="2530" r="3413" b="9053"/>
          <a:stretch/>
        </p:blipFill>
        <p:spPr>
          <a:xfrm>
            <a:off x="5782613" y="1853248"/>
            <a:ext cx="6220496" cy="4842457"/>
          </a:xfrm>
          <a:prstGeom prst="rect">
            <a:avLst/>
          </a:prstGeom>
        </p:spPr>
      </p:pic>
    </p:spTree>
    <p:extLst>
      <p:ext uri="{BB962C8B-B14F-4D97-AF65-F5344CB8AC3E}">
        <p14:creationId xmlns:p14="http://schemas.microsoft.com/office/powerpoint/2010/main" val="2787177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Peculiar Institution</a:t>
            </a:r>
          </a:p>
        </p:txBody>
      </p:sp>
      <p:sp>
        <p:nvSpPr>
          <p:cNvPr id="3" name="Content Placeholder 2"/>
          <p:cNvSpPr>
            <a:spLocks noGrp="1"/>
          </p:cNvSpPr>
          <p:nvPr>
            <p:ph idx="1"/>
          </p:nvPr>
        </p:nvSpPr>
        <p:spPr>
          <a:xfrm>
            <a:off x="207035" y="1276709"/>
            <a:ext cx="10869282" cy="4392141"/>
          </a:xfrm>
        </p:spPr>
        <p:txBody>
          <a:bodyPr/>
          <a:lstStyle/>
          <a:p>
            <a:r>
              <a:rPr lang="en-US" sz="2400" dirty="0"/>
              <a:t>The contradiction in the foundation of the United States based upon the adoption of the ideals of liberalism while embracing slavery</a:t>
            </a:r>
          </a:p>
          <a:p>
            <a:pPr lvl="1"/>
            <a:r>
              <a:rPr lang="en-US" sz="2400" dirty="0"/>
              <a:t>Jeffersonian Independence was a limited definition</a:t>
            </a:r>
          </a:p>
          <a:p>
            <a:pPr lvl="1"/>
            <a:r>
              <a:rPr lang="en-US" sz="2400" dirty="0"/>
              <a:t>Ensured that the regional division would lead to a major struggle to define American freedom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3225656"/>
            <a:ext cx="6366200" cy="3574007"/>
          </a:xfrm>
          <a:prstGeom prst="rect">
            <a:avLst/>
          </a:prstGeom>
        </p:spPr>
      </p:pic>
    </p:spTree>
    <p:extLst>
      <p:ext uri="{BB962C8B-B14F-4D97-AF65-F5344CB8AC3E}">
        <p14:creationId xmlns:p14="http://schemas.microsoft.com/office/powerpoint/2010/main" val="17908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Peculiar Institution</a:t>
            </a:r>
          </a:p>
        </p:txBody>
      </p:sp>
      <p:sp>
        <p:nvSpPr>
          <p:cNvPr id="3" name="Content Placeholder 2"/>
          <p:cNvSpPr>
            <a:spLocks noGrp="1"/>
          </p:cNvSpPr>
          <p:nvPr>
            <p:ph idx="1"/>
          </p:nvPr>
        </p:nvSpPr>
        <p:spPr>
          <a:xfrm>
            <a:off x="1" y="1473369"/>
            <a:ext cx="7504980" cy="4195481"/>
          </a:xfrm>
        </p:spPr>
        <p:txBody>
          <a:bodyPr>
            <a:normAutofit/>
          </a:bodyPr>
          <a:lstStyle/>
          <a:p>
            <a:r>
              <a:rPr lang="en-US" sz="2800" dirty="0"/>
              <a:t>Created a binary legal system- one rule of law for citizens and one rule of law for slaves</a:t>
            </a:r>
          </a:p>
          <a:p>
            <a:pPr lvl="1"/>
            <a:r>
              <a:rPr lang="en-US" sz="2400" dirty="0"/>
              <a:t>This created a fault line in the governmental, social, and political structures that would ultimately lead the country to war</a:t>
            </a:r>
          </a:p>
          <a:p>
            <a:pPr lvl="1"/>
            <a:r>
              <a:rPr lang="en-US" sz="2400" dirty="0"/>
              <a:t>In the changes that would emerge from the civil war, we see a new understanding of the role of the federal government.</a:t>
            </a:r>
          </a:p>
        </p:txBody>
      </p:sp>
      <p:pic>
        <p:nvPicPr>
          <p:cNvPr id="5" name="Picture 4"/>
          <p:cNvPicPr>
            <a:picLocks noChangeAspect="1"/>
          </p:cNvPicPr>
          <p:nvPr/>
        </p:nvPicPr>
        <p:blipFill rotWithShape="1">
          <a:blip r:embed="rId2"/>
          <a:srcRect l="25862" r="21815"/>
          <a:stretch/>
        </p:blipFill>
        <p:spPr>
          <a:xfrm>
            <a:off x="7600932" y="707412"/>
            <a:ext cx="4479667" cy="4813493"/>
          </a:xfrm>
          <a:prstGeom prst="rect">
            <a:avLst/>
          </a:prstGeom>
        </p:spPr>
      </p:pic>
    </p:spTree>
    <p:extLst>
      <p:ext uri="{BB962C8B-B14F-4D97-AF65-F5344CB8AC3E}">
        <p14:creationId xmlns:p14="http://schemas.microsoft.com/office/powerpoint/2010/main" val="29708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missouri compromis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914"/>
          <a:stretch/>
        </p:blipFill>
        <p:spPr bwMode="auto">
          <a:xfrm>
            <a:off x="745752" y="156519"/>
            <a:ext cx="8595956" cy="6648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94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tLang="en-US"/>
          </a:p>
        </p:txBody>
      </p:sp>
      <p:pic>
        <p:nvPicPr>
          <p:cNvPr id="24579" name="Picture 2" descr="http://users.humboldt.edu/ogayle/CSAMap.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857251"/>
            <a:ext cx="6858000" cy="5122863"/>
          </a:xfrm>
        </p:spPr>
      </p:pic>
      <p:pic>
        <p:nvPicPr>
          <p:cNvPr id="40964" name="Picture 4" descr="http://yashibrown.files.wordpress.com/2012/04/runaway-s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4229101"/>
            <a:ext cx="487363"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6525" y="857250"/>
            <a:ext cx="2457450" cy="1754188"/>
          </a:xfrm>
          <a:prstGeom prst="rect">
            <a:avLst/>
          </a:prstGeom>
          <a:solidFill>
            <a:schemeClr val="accent6"/>
          </a:solidFill>
        </p:spPr>
        <p:txBody>
          <a:bodyPr>
            <a:spAutoFit/>
          </a:bodyPr>
          <a:lstStyle/>
          <a:p>
            <a:pPr marL="214313" indent="-214313">
              <a:buFont typeface="Arial" panose="020B0604020202020204" pitchFamily="34" charset="0"/>
              <a:buChar char="•"/>
              <a:defRPr/>
            </a:pPr>
            <a:r>
              <a:rPr lang="en-US" sz="1350" dirty="0">
                <a:solidFill>
                  <a:prstClr val="white"/>
                </a:solidFill>
                <a:latin typeface="Trebuchet MS" panose="020B0603020202020204"/>
              </a:rPr>
              <a:t>Fugitive Slave Act 1793 required all states to forcibly return slaves who escaped </a:t>
            </a:r>
          </a:p>
          <a:p>
            <a:pPr marL="214313" indent="-214313">
              <a:buFont typeface="Arial" panose="020B0604020202020204" pitchFamily="34" charset="0"/>
              <a:buChar char="•"/>
              <a:defRPr/>
            </a:pPr>
            <a:r>
              <a:rPr lang="en-US" sz="1350" dirty="0">
                <a:solidFill>
                  <a:prstClr val="white"/>
                </a:solidFill>
                <a:latin typeface="Trebuchet MS" panose="020B0603020202020204"/>
              </a:rPr>
              <a:t>Fugitive Slave Act 1850 allowed Slave States to enforce their laws in Non-Slave states</a:t>
            </a:r>
          </a:p>
        </p:txBody>
      </p:sp>
      <p:pic>
        <p:nvPicPr>
          <p:cNvPr id="40966" name="Picture 6" descr="Image result for slave catc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76" y="4400551"/>
            <a:ext cx="4540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63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8.67362E-19 L 3.33333E-6 -8.67362E-19 C 0.00469 -0.00463 0.0092 -0.01018 0.01441 -0.01389 C 0.0184 -0.01666 0.02326 -0.0162 0.02691 -0.01944 C 0.02899 -0.02129 0.03108 -0.02361 0.03316 -0.025 C 0.04271 -0.03148 0.03681 -0.02361 0.04566 -0.03333 C 0.04913 -0.03727 0.05417 -0.04444 0.05608 -0.05 C 0.05799 -0.05555 0.06024 -0.06666 0.06024 -0.06666 C 0.05955 -0.07314 0.05868 -0.08495 0.05608 -0.09166 C 0.04809 -0.11342 0.05521 -0.0875 0.04983 -0.10833 C 0.05087 -0.11782 0.05156 -0.13819 0.05608 -0.14722 C 0.05747 -0.15 0.05851 -0.15347 0.06024 -0.15555 C 0.06406 -0.15995 0.06806 -0.16458 0.07274 -0.16666 L 0.09149 -0.175 L 0.09774 -0.17777 C 0.09983 -0.1787 0.10226 -0.17893 0.10399 -0.18055 C 0.11285 -0.18842 0.11667 -0.19027 0.12274 -0.2 C 0.12448 -0.20277 0.12587 -0.20555 0.12691 -0.20833 C 0.12917 -0.21435 0.13021 -0.225 0.13108 -0.23055 C 0.13177 -0.23449 0.13247 -0.23796 0.13316 -0.24166 C 0.13385 -0.25 0.13403 -0.25856 0.13524 -0.26666 C 0.13802 -0.28518 0.13924 -0.27963 0.14358 -0.29444 C 0.14531 -0.3 0.1467 -0.30555 0.14774 -0.31111 C 0.1526 -0.33657 0.14878 -0.32708 0.15608 -0.34166 C 0.15938 -0.36759 0.15816 -0.35277 0.15816 -0.38611 L 0.15816 -0.37777 L 0.15816 -0.37777 L 0.15816 -0.37777 " pathEditMode="relative" ptsTypes="AAAAAAAAAAAAAAAAAAAAAAAAAAAA">
                                      <p:cBhvr>
                                        <p:cTn id="6" dur="3000" fill="hold"/>
                                        <p:tgtEl>
                                          <p:spTgt spid="40964"/>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0966"/>
                                        </p:tgtEl>
                                        <p:attrNameLst>
                                          <p:attrName>style.visibility</p:attrName>
                                        </p:attrNameLst>
                                      </p:cBhvr>
                                      <p:to>
                                        <p:strVal val="visible"/>
                                      </p:to>
                                    </p:set>
                                    <p:animEffect transition="in" filter="fade">
                                      <p:cBhvr>
                                        <p:cTn id="26" dur="500"/>
                                        <p:tgtEl>
                                          <p:spTgt spid="4096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3.05556E-6 3.33333E-6 L -3.05556E-6 3.33333E-6 C 0.00139 -0.01574 -0.00104 -0.03311 0.00417 -0.04723 C 0.01094 -0.06667 0.02656 -0.07037 0.03958 -0.075 C 0.04219 -0.07616 0.04497 -0.07709 0.04792 -0.07778 C 0.05122 -0.07894 0.05486 -0.07963 0.05833 -0.08056 C 0.06111 -0.08241 0.06354 -0.08588 0.06667 -0.08611 C 0.15122 -0.09398 0.13924 -0.0544 0.15 -0.09723 C 0.14931 -0.10741 0.1474 -0.1176 0.14792 -0.12778 C 0.14826 -0.13773 0.15139 -0.14792 0.15625 -0.15556 C 0.15799 -0.15857 0.1599 -0.16181 0.1625 -0.16389 C 0.16424 -0.16551 0.17587 -0.16922 0.17708 -0.16945 C 0.17986 -0.17223 0.18247 -0.17547 0.18542 -0.17778 C 0.18802 -0.1801 0.19115 -0.18102 0.19375 -0.18334 C 0.19601 -0.18565 0.19757 -0.18912 0.2 -0.19167 C 0.20191 -0.19398 0.20417 -0.19537 0.20625 -0.19723 C 0.20764 -0.2 0.2092 -0.20255 0.21042 -0.20556 C 0.21181 -0.20973 0.21389 -0.22153 0.21458 -0.225 C 0.21389 -0.23148 0.21389 -0.2382 0.2125 -0.24445 C 0.2099 -0.25556 0.20625 -0.25232 0.2 -0.25834 C 0.19757 -0.26065 0.19601 -0.26412 0.19375 -0.26667 C 0.19167 -0.26875 0.18958 -0.27037 0.1875 -0.27223 C 0.18611 -0.27778 0.17969 -0.28542 0.18333 -0.28889 C 0.18507 -0.29074 0.19479 -0.3007 0.19792 -0.30278 C 0.19983 -0.30417 0.20208 -0.30463 0.20417 -0.30556 C 0.20347 -0.31852 0.20365 -0.33172 0.20208 -0.34445 C 0.19705 -0.38172 0.19792 -0.33426 0.19792 -0.35834 L 0.19792 -0.35834 L 0.19792 -0.35834 " pathEditMode="relative" ptsTypes="AAAAAAAAAAAAAAAAAAAAAAAAAAAAA">
                                      <p:cBhvr>
                                        <p:cTn id="30" dur="2000" fill="hold"/>
                                        <p:tgtEl>
                                          <p:spTgt spid="4096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Impact of Fugitive Act, 1850</a:t>
            </a:r>
          </a:p>
        </p:txBody>
      </p:sp>
      <p:sp>
        <p:nvSpPr>
          <p:cNvPr id="3" name="Content Placeholder 2"/>
          <p:cNvSpPr>
            <a:spLocks noGrp="1"/>
          </p:cNvSpPr>
          <p:nvPr>
            <p:ph idx="1"/>
          </p:nvPr>
        </p:nvSpPr>
        <p:spPr/>
        <p:txBody>
          <a:bodyPr/>
          <a:lstStyle/>
          <a:p>
            <a:pPr>
              <a:defRPr/>
            </a:pPr>
            <a:r>
              <a:rPr lang="en-US" sz="3200" dirty="0"/>
              <a:t>If anyone helps a fugitive slave, that person will be fined and put into jail</a:t>
            </a:r>
          </a:p>
          <a:p>
            <a:pPr>
              <a:defRPr/>
            </a:pPr>
            <a:r>
              <a:rPr lang="en-US" sz="3200" dirty="0"/>
              <a:t>The law says that if you are asked to help capture a fugitive, you must… you can’t be neutral, you can’t stand by</a:t>
            </a:r>
          </a:p>
          <a:p>
            <a:pPr>
              <a:defRPr/>
            </a:pPr>
            <a:r>
              <a:rPr lang="en-US" sz="3200" dirty="0"/>
              <a:t>If you don’t help, you can be fined and sent to jail for six months</a:t>
            </a:r>
          </a:p>
          <a:p>
            <a:pPr>
              <a:defRPr/>
            </a:pPr>
            <a:endParaRPr lang="en-US" dirty="0"/>
          </a:p>
        </p:txBody>
      </p:sp>
    </p:spTree>
    <p:extLst>
      <p:ext uri="{BB962C8B-B14F-4D97-AF65-F5344CB8AC3E}">
        <p14:creationId xmlns:p14="http://schemas.microsoft.com/office/powerpoint/2010/main" val="1436206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Impact of Fugitive Slave Act</a:t>
            </a:r>
          </a:p>
        </p:txBody>
      </p:sp>
      <p:sp>
        <p:nvSpPr>
          <p:cNvPr id="3" name="Content Placeholder 2"/>
          <p:cNvSpPr>
            <a:spLocks noGrp="1"/>
          </p:cNvSpPr>
          <p:nvPr>
            <p:ph idx="1"/>
          </p:nvPr>
        </p:nvSpPr>
        <p:spPr/>
        <p:txBody>
          <a:bodyPr>
            <a:normAutofit/>
          </a:bodyPr>
          <a:lstStyle/>
          <a:p>
            <a:pPr>
              <a:defRPr/>
            </a:pPr>
            <a:r>
              <a:rPr lang="en-US" sz="2800" dirty="0"/>
              <a:t>It is an affront to those in the North</a:t>
            </a:r>
          </a:p>
          <a:p>
            <a:pPr>
              <a:defRPr/>
            </a:pPr>
            <a:r>
              <a:rPr lang="en-US" sz="2800" dirty="0"/>
              <a:t>Find themselves potentially subject to this law</a:t>
            </a:r>
          </a:p>
          <a:p>
            <a:pPr>
              <a:defRPr/>
            </a:pPr>
            <a:r>
              <a:rPr lang="en-US" sz="2800" dirty="0"/>
              <a:t>It changes anti-slavery sentiment in the North</a:t>
            </a:r>
          </a:p>
          <a:p>
            <a:pPr>
              <a:defRPr/>
            </a:pPr>
            <a:r>
              <a:rPr lang="en-US" sz="2800" dirty="0"/>
              <a:t>Even if you were lukewarm on the abolitionist sentiment you began to lean towards abolition in the North</a:t>
            </a:r>
          </a:p>
        </p:txBody>
      </p:sp>
    </p:spTree>
    <p:extLst>
      <p:ext uri="{BB962C8B-B14F-4D97-AF65-F5344CB8AC3E}">
        <p14:creationId xmlns:p14="http://schemas.microsoft.com/office/powerpoint/2010/main" val="2408906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7187" y="125198"/>
            <a:ext cx="5805487" cy="1050925"/>
          </a:xfrm>
        </p:spPr>
        <p:txBody>
          <a:bodyPr/>
          <a:lstStyle/>
          <a:p>
            <a:pPr>
              <a:defRPr/>
            </a:pPr>
            <a:r>
              <a:rPr lang="en-US" dirty="0"/>
              <a:t>Fugitive Slave Act</a:t>
            </a:r>
          </a:p>
        </p:txBody>
      </p:sp>
      <p:sp>
        <p:nvSpPr>
          <p:cNvPr id="3" name="Content Placeholder 2"/>
          <p:cNvSpPr>
            <a:spLocks noGrp="1"/>
          </p:cNvSpPr>
          <p:nvPr>
            <p:ph idx="1"/>
          </p:nvPr>
        </p:nvSpPr>
        <p:spPr>
          <a:xfrm>
            <a:off x="8542638" y="2895600"/>
            <a:ext cx="3486150" cy="1384300"/>
          </a:xfrm>
        </p:spPr>
        <p:txBody>
          <a:bodyPr>
            <a:normAutofit fontScale="92500" lnSpcReduction="20000"/>
          </a:bodyPr>
          <a:lstStyle/>
          <a:p>
            <a:pPr marL="0" indent="0">
              <a:buNone/>
              <a:defRPr/>
            </a:pPr>
            <a:r>
              <a:rPr lang="en-US" dirty="0">
                <a:effectLst/>
              </a:rPr>
              <a:t>“When we say that slaves are property, we merely mean that their masters have a right to their service or labor. ” Prof. Bledsoe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7049" y="1295400"/>
            <a:ext cx="2601729" cy="364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descr="Image result for Albert Taylor Bleds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859" y="1295399"/>
            <a:ext cx="2131541" cy="368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27832" y="1480751"/>
            <a:ext cx="25003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t>“I could not allow this session to reach its close, without making or seizing an- opportunity to declare myself openly against the usurpation, injustice, and cruelty, of the late enactment by Congress for the recovery of fugitive slaves.” Sen. Sumner</a:t>
            </a:r>
          </a:p>
        </p:txBody>
      </p:sp>
    </p:spTree>
    <p:extLst>
      <p:ext uri="{BB962C8B-B14F-4D97-AF65-F5344CB8AC3E}">
        <p14:creationId xmlns:p14="http://schemas.microsoft.com/office/powerpoint/2010/main" val="80385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4034"/>
                                        </p:tgtEl>
                                        <p:attrNameLst>
                                          <p:attrName>style.visibility</p:attrName>
                                        </p:attrNameLst>
                                      </p:cBhvr>
                                      <p:to>
                                        <p:strVal val="visible"/>
                                      </p:to>
                                    </p:set>
                                    <p:animEffect transition="in" filter="fade">
                                      <p:cBhvr>
                                        <p:cTn id="21" dur="1000"/>
                                        <p:tgtEl>
                                          <p:spTgt spid="44034"/>
                                        </p:tgtEl>
                                      </p:cBhvr>
                                    </p:animEffect>
                                    <p:anim calcmode="lin" valueType="num">
                                      <p:cBhvr>
                                        <p:cTn id="22" dur="1000" fill="hold"/>
                                        <p:tgtEl>
                                          <p:spTgt spid="44034"/>
                                        </p:tgtEl>
                                        <p:attrNameLst>
                                          <p:attrName>ppt_x</p:attrName>
                                        </p:attrNameLst>
                                      </p:cBhvr>
                                      <p:tavLst>
                                        <p:tav tm="0">
                                          <p:val>
                                            <p:strVal val="#ppt_x"/>
                                          </p:val>
                                        </p:tav>
                                        <p:tav tm="100000">
                                          <p:val>
                                            <p:strVal val="#ppt_x"/>
                                          </p:val>
                                        </p:tav>
                                      </p:tavLst>
                                    </p:anim>
                                    <p:anim calcmode="lin" valueType="num">
                                      <p:cBhvr>
                                        <p:cTn id="23" dur="1000" fill="hold"/>
                                        <p:tgtEl>
                                          <p:spTgt spid="4403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8675" name="Picture 2" descr="https://upload.wikimedia.org/wikipedia/commons/3/37/Cartoon_Supporting_the_Fugitive_Slave_Act_%281851%2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4076" y="93664"/>
            <a:ext cx="8740140" cy="5287712"/>
          </a:xfrm>
          <a:noFill/>
          <a:extLst>
            <a:ext uri="{909E8E84-426E-40DD-AFC4-6F175D3DCCD1}">
              <a14:hiddenFill xmlns:a14="http://schemas.microsoft.com/office/drawing/2010/main">
                <a:solidFill>
                  <a:srgbClr val="FFFFFF"/>
                </a:solidFill>
              </a14:hiddenFill>
            </a:ext>
          </a:extLst>
        </p:spPr>
      </p:pic>
      <p:sp>
        <p:nvSpPr>
          <p:cNvPr id="28676" name="Rectangle 3"/>
          <p:cNvSpPr>
            <a:spLocks noChangeArrowheads="1"/>
          </p:cNvSpPr>
          <p:nvPr/>
        </p:nvSpPr>
        <p:spPr bwMode="auto">
          <a:xfrm>
            <a:off x="214184" y="5436973"/>
            <a:ext cx="117471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solidFill>
                  <a:schemeClr val="tx2"/>
                </a:solidFill>
              </a:rPr>
              <a:t>This print by E. W. Clay, an artist who published many proslavery cartoons, supports the Fugitive Slave Act of 1850. In the cartoon, a Southerner mocks a Northerner who claims his goods—several bolts of fabric—have been stolen. "They are fugitives from you, are they?" asks the slaveholder. Adopting the rhetoric of abolitionists, he continues, "As to the law of the land, I have a higher law of my own, and possession is nine points in the law</a:t>
            </a:r>
          </a:p>
        </p:txBody>
      </p:sp>
    </p:spTree>
    <p:extLst>
      <p:ext uri="{BB962C8B-B14F-4D97-AF65-F5344CB8AC3E}">
        <p14:creationId xmlns:p14="http://schemas.microsoft.com/office/powerpoint/2010/main" val="1158110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9" name="Picture 2" descr="https://upload.wikimedia.org/wikipedia/commons/1/1b/Slave_kidnap_post_1851_bost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90963" y="34926"/>
            <a:ext cx="4610100" cy="68230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29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90945"/>
            <a:ext cx="9875520" cy="1356360"/>
          </a:xfrm>
        </p:spPr>
        <p:txBody>
          <a:bodyPr/>
          <a:lstStyle/>
          <a:p>
            <a:r>
              <a:rPr lang="en-US" dirty="0"/>
              <a:t>Keller </a:t>
            </a:r>
            <a:r>
              <a:rPr lang="en-US" dirty="0" err="1"/>
              <a:t>Heroified</a:t>
            </a:r>
            <a:r>
              <a:rPr lang="en-US" dirty="0"/>
              <a:t> </a:t>
            </a:r>
          </a:p>
        </p:txBody>
      </p:sp>
      <p:sp>
        <p:nvSpPr>
          <p:cNvPr id="3" name="Content Placeholder 2"/>
          <p:cNvSpPr>
            <a:spLocks noGrp="1"/>
          </p:cNvSpPr>
          <p:nvPr>
            <p:ph idx="1"/>
          </p:nvPr>
        </p:nvSpPr>
        <p:spPr>
          <a:xfrm>
            <a:off x="401782" y="1965960"/>
            <a:ext cx="10614089" cy="4130040"/>
          </a:xfrm>
        </p:spPr>
        <p:txBody>
          <a:bodyPr>
            <a:normAutofit/>
          </a:bodyPr>
          <a:lstStyle/>
          <a:p>
            <a:r>
              <a:rPr lang="en-US" sz="2400" dirty="0">
                <a:solidFill>
                  <a:schemeClr val="accent1">
                    <a:lumMod val="75000"/>
                  </a:schemeClr>
                </a:solidFill>
              </a:rPr>
              <a:t>“The gift of Helen Keller and Anne Sullivan to the world is to constantly remind us of the wonder of the world around us and how much we owe those who taught us what it means, for there is no person that is unworthy or incapable of being helped, and the greatest service any person can make us is to help another reach true potential…”</a:t>
            </a:r>
          </a:p>
          <a:p>
            <a:r>
              <a:rPr lang="en-US" sz="2400" dirty="0">
                <a:solidFill>
                  <a:schemeClr val="accent1">
                    <a:lumMod val="75000"/>
                  </a:schemeClr>
                </a:solidFill>
              </a:rPr>
              <a:t>Does this conclusion provide empowerment in the narrative for Keller? </a:t>
            </a:r>
          </a:p>
          <a:p>
            <a:r>
              <a:rPr lang="en-US" sz="2400" dirty="0">
                <a:solidFill>
                  <a:schemeClr val="accent1">
                    <a:lumMod val="75000"/>
                  </a:schemeClr>
                </a:solidFill>
              </a:rPr>
              <a:t>Joined the Socialist party of Massachusetts in 1909</a:t>
            </a:r>
          </a:p>
          <a:p>
            <a:r>
              <a:rPr lang="en-US" sz="2400" dirty="0">
                <a:solidFill>
                  <a:schemeClr val="accent1">
                    <a:lumMod val="75000"/>
                  </a:schemeClr>
                </a:solidFill>
              </a:rPr>
              <a:t>Praised communism…</a:t>
            </a:r>
          </a:p>
          <a:p>
            <a:r>
              <a:rPr lang="en-US" sz="2400" dirty="0">
                <a:solidFill>
                  <a:schemeClr val="accent1">
                    <a:lumMod val="75000"/>
                  </a:schemeClr>
                </a:solidFill>
              </a:rPr>
              <a:t>Became part of the Industrial Workers of the World, which as a union that Wilson detested</a:t>
            </a:r>
          </a:p>
        </p:txBody>
      </p:sp>
    </p:spTree>
    <p:extLst>
      <p:ext uri="{BB962C8B-B14F-4D97-AF65-F5344CB8AC3E}">
        <p14:creationId xmlns:p14="http://schemas.microsoft.com/office/powerpoint/2010/main" val="27870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Image result for nebraska kansas a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19" y="0"/>
            <a:ext cx="10637582" cy="680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230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Dred Scott. 1857</a:t>
            </a:r>
          </a:p>
        </p:txBody>
      </p:sp>
      <p:sp>
        <p:nvSpPr>
          <p:cNvPr id="3" name="Content Placeholder 2"/>
          <p:cNvSpPr>
            <a:spLocks noGrp="1"/>
          </p:cNvSpPr>
          <p:nvPr>
            <p:ph idx="1"/>
          </p:nvPr>
        </p:nvSpPr>
        <p:spPr>
          <a:xfrm>
            <a:off x="273843" y="2061156"/>
            <a:ext cx="7634482" cy="4195481"/>
          </a:xfrm>
        </p:spPr>
        <p:txBody>
          <a:bodyPr>
            <a:normAutofit/>
          </a:bodyPr>
          <a:lstStyle/>
          <a:p>
            <a:r>
              <a:rPr lang="en-US" sz="2800" dirty="0"/>
              <a:t>Dred Scott, a slave, is taken to live in free areas. Argued that since he had lived on free soil for nine years, he should be free</a:t>
            </a:r>
          </a:p>
          <a:p>
            <a:r>
              <a:rPr lang="en-US" sz="2800" dirty="0"/>
              <a:t>Retrial led to St. Louis circuit court ruling that Scott should be free</a:t>
            </a:r>
          </a:p>
          <a:p>
            <a:r>
              <a:rPr lang="en-US" sz="2800" dirty="0"/>
              <a:t>MO Supreme Court reversed the ruling</a:t>
            </a:r>
          </a:p>
          <a:p>
            <a:r>
              <a:rPr lang="en-US" sz="2800" dirty="0"/>
              <a:t>U.S. Circuit Court upheld MO SC decision</a:t>
            </a:r>
          </a:p>
          <a:p>
            <a:r>
              <a:rPr lang="en-US" sz="2800" dirty="0"/>
              <a:t>Appealed to the U.S. Supreme Court </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0036" y="1484016"/>
            <a:ext cx="3591691" cy="4620221"/>
          </a:xfrm>
          <a:prstGeom prst="rect">
            <a:avLst/>
          </a:prstGeom>
        </p:spPr>
      </p:pic>
    </p:spTree>
    <p:extLst>
      <p:ext uri="{BB962C8B-B14F-4D97-AF65-F5344CB8AC3E}">
        <p14:creationId xmlns:p14="http://schemas.microsoft.com/office/powerpoint/2010/main" val="8532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Taney Court</a:t>
            </a:r>
          </a:p>
        </p:txBody>
      </p:sp>
      <p:sp>
        <p:nvSpPr>
          <p:cNvPr id="3" name="Content Placeholder 2"/>
          <p:cNvSpPr>
            <a:spLocks noGrp="1"/>
          </p:cNvSpPr>
          <p:nvPr>
            <p:ph idx="1"/>
          </p:nvPr>
        </p:nvSpPr>
        <p:spPr>
          <a:xfrm>
            <a:off x="244699" y="1462076"/>
            <a:ext cx="6233374" cy="5280337"/>
          </a:xfrm>
        </p:spPr>
        <p:txBody>
          <a:bodyPr>
            <a:noAutofit/>
          </a:bodyPr>
          <a:lstStyle/>
          <a:p>
            <a:pPr marL="0" indent="0">
              <a:buNone/>
            </a:pPr>
            <a:r>
              <a:rPr lang="en-US" sz="1800" i="1" dirty="0">
                <a:solidFill>
                  <a:schemeClr val="bg1"/>
                </a:solidFill>
              </a:rPr>
              <a:t>“</a:t>
            </a:r>
            <a:r>
              <a:rPr lang="en-US" sz="1800" b="1" i="1" dirty="0">
                <a:solidFill>
                  <a:srgbClr val="FFC000"/>
                </a:solidFill>
              </a:rPr>
              <a:t>They had for more than a century </a:t>
            </a:r>
            <a:r>
              <a:rPr lang="en-US" sz="1800" i="1" dirty="0"/>
              <a:t>before been regarded as beings of an inferior order, and altogether unfit to associate with the white race, either in social or political relations; and so far inferior, that </a:t>
            </a:r>
            <a:r>
              <a:rPr lang="en-US" sz="1800" b="1" i="1" dirty="0">
                <a:solidFill>
                  <a:srgbClr val="FFC000"/>
                </a:solidFill>
              </a:rPr>
              <a:t>they had no rights which the white man was bound to respect</a:t>
            </a:r>
            <a:r>
              <a:rPr lang="en-US" sz="1800" i="1" dirty="0"/>
              <a:t>; and that the negro might justly and lawfully be reduced to slavery for his benefit. He was bought and sold, and treated as an ordinary article of merchandise and traffic, whenever a profit could be made by it. This opinion was at that time fixed and universal in the civilized portion of the white race. It was regarded as an axiom in morals as well as in politics, which no one thought of disputing, or supposed to be open to dispute; and men in every grade and position in society daily and habitually acted upon it in their private pursuits, as well as in matters of public concern, without doubting for a moment the correctness of this opinion.”</a:t>
            </a:r>
            <a:br>
              <a:rPr lang="en-US" sz="1800" dirty="0"/>
            </a:b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289" y="90152"/>
            <a:ext cx="5116711" cy="6858000"/>
          </a:xfrm>
          <a:prstGeom prst="rect">
            <a:avLst/>
          </a:prstGeom>
        </p:spPr>
      </p:pic>
    </p:spTree>
    <p:extLst>
      <p:ext uri="{BB962C8B-B14F-4D97-AF65-F5344CB8AC3E}">
        <p14:creationId xmlns:p14="http://schemas.microsoft.com/office/powerpoint/2010/main" val="134395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led to the Bloodiest War in American History?</a:t>
            </a:r>
          </a:p>
        </p:txBody>
      </p:sp>
      <p:sp>
        <p:nvSpPr>
          <p:cNvPr id="3" name="Content Placeholder 2"/>
          <p:cNvSpPr>
            <a:spLocks noGrp="1"/>
          </p:cNvSpPr>
          <p:nvPr>
            <p:ph idx="1"/>
          </p:nvPr>
        </p:nvSpPr>
        <p:spPr>
          <a:xfrm>
            <a:off x="1103312" y="2052918"/>
            <a:ext cx="9508880" cy="4669854"/>
          </a:xfrm>
        </p:spPr>
        <p:txBody>
          <a:bodyPr>
            <a:normAutofit/>
          </a:bodyPr>
          <a:lstStyle/>
          <a:p>
            <a:r>
              <a:rPr lang="en-US" dirty="0"/>
              <a:t>Moral issue of slavery:</a:t>
            </a:r>
          </a:p>
          <a:p>
            <a:pPr lvl="1"/>
            <a:r>
              <a:rPr lang="en-US" sz="2000" dirty="0"/>
              <a:t>The morality of slavery had been a social issue within the country since it was first introduced in law in the 17</a:t>
            </a:r>
            <a:r>
              <a:rPr lang="en-US" sz="2000" baseline="30000" dirty="0"/>
              <a:t>th</a:t>
            </a:r>
            <a:r>
              <a:rPr lang="en-US" sz="2000" dirty="0"/>
              <a:t> Century</a:t>
            </a:r>
          </a:p>
          <a:p>
            <a:r>
              <a:rPr lang="en-US" dirty="0"/>
              <a:t>States rights:</a:t>
            </a:r>
          </a:p>
          <a:p>
            <a:pPr lvl="1"/>
            <a:r>
              <a:rPr lang="en-US" sz="2000" dirty="0"/>
              <a:t>This was the key factor. Remember, the country was founded on a suspicion of a strong centralized government. The division between free and slave states made this construct even more important for Southern states…however, it is difficult to separate the issue of slavery. </a:t>
            </a:r>
          </a:p>
        </p:txBody>
      </p:sp>
    </p:spTree>
    <p:extLst>
      <p:ext uri="{BB962C8B-B14F-4D97-AF65-F5344CB8AC3E}">
        <p14:creationId xmlns:p14="http://schemas.microsoft.com/office/powerpoint/2010/main" val="173444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7424650" cy="1400530"/>
          </a:xfrm>
        </p:spPr>
        <p:txBody>
          <a:bodyPr/>
          <a:lstStyle/>
          <a:p>
            <a:r>
              <a:rPr lang="en-US" dirty="0"/>
              <a:t>What led to the Bloodiest War in American History?</a:t>
            </a:r>
          </a:p>
        </p:txBody>
      </p:sp>
      <p:sp>
        <p:nvSpPr>
          <p:cNvPr id="3" name="Content Placeholder 2"/>
          <p:cNvSpPr>
            <a:spLocks noGrp="1"/>
          </p:cNvSpPr>
          <p:nvPr>
            <p:ph idx="1"/>
          </p:nvPr>
        </p:nvSpPr>
        <p:spPr>
          <a:xfrm>
            <a:off x="360608" y="2052918"/>
            <a:ext cx="7559899" cy="4656975"/>
          </a:xfrm>
        </p:spPr>
        <p:txBody>
          <a:bodyPr>
            <a:normAutofit/>
          </a:bodyPr>
          <a:lstStyle/>
          <a:p>
            <a:r>
              <a:rPr lang="en-US" dirty="0"/>
              <a:t>Territorial Expansion?</a:t>
            </a:r>
          </a:p>
          <a:p>
            <a:pPr lvl="1"/>
            <a:r>
              <a:rPr lang="en-US" dirty="0"/>
              <a:t>Concerns regarding free and slave state expansion were intensified as Westward expansion threatened the balances in Congress</a:t>
            </a:r>
          </a:p>
          <a:p>
            <a:r>
              <a:rPr lang="en-US" dirty="0"/>
              <a:t>Election of President Lincoln?</a:t>
            </a:r>
          </a:p>
          <a:p>
            <a:pPr lvl="1"/>
            <a:r>
              <a:rPr lang="en-US" dirty="0"/>
              <a:t>The new Republican party was a threat to the Democrats who embodied the interests of slave owners. </a:t>
            </a:r>
          </a:p>
          <a:p>
            <a:pPr lvl="1"/>
            <a:r>
              <a:rPr lang="en-US" dirty="0"/>
              <a:t>Although Lincoln ran on a moderate platform of restricting slavery where it existed, the fear of expanding free states meant that Lincoln’s election was a direct threat to the economic power of the South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223" r="11659"/>
          <a:stretch/>
        </p:blipFill>
        <p:spPr>
          <a:xfrm>
            <a:off x="8070761" y="0"/>
            <a:ext cx="4121239" cy="6858000"/>
          </a:xfrm>
          <a:prstGeom prst="rect">
            <a:avLst/>
          </a:prstGeom>
        </p:spPr>
      </p:pic>
    </p:spTree>
    <p:extLst>
      <p:ext uri="{BB962C8B-B14F-4D97-AF65-F5344CB8AC3E}">
        <p14:creationId xmlns:p14="http://schemas.microsoft.com/office/powerpoint/2010/main" val="33757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Civil War</a:t>
            </a:r>
          </a:p>
        </p:txBody>
      </p:sp>
      <p:sp>
        <p:nvSpPr>
          <p:cNvPr id="3" name="Content Placeholder 2"/>
          <p:cNvSpPr>
            <a:spLocks noGrp="1"/>
          </p:cNvSpPr>
          <p:nvPr>
            <p:ph idx="1"/>
          </p:nvPr>
        </p:nvSpPr>
        <p:spPr>
          <a:xfrm>
            <a:off x="646112" y="1648496"/>
            <a:ext cx="10854722" cy="4997003"/>
          </a:xfrm>
        </p:spPr>
        <p:txBody>
          <a:bodyPr>
            <a:normAutofit/>
          </a:bodyPr>
          <a:lstStyle/>
          <a:p>
            <a:r>
              <a:rPr lang="en-US" sz="2400" dirty="0"/>
              <a:t>While the Revolution of 1776-1783 created the United States, the Civil War of 1861-1865 determined what kind of nation it would be. </a:t>
            </a:r>
          </a:p>
          <a:p>
            <a:r>
              <a:rPr lang="en-US" dirty="0"/>
              <a:t>The war resolved two fundamental questions left unresolved by the revolution:</a:t>
            </a:r>
          </a:p>
          <a:p>
            <a:pPr lvl="1"/>
            <a:r>
              <a:rPr lang="en-US" sz="2000" dirty="0"/>
              <a:t>whether the United States was to be a dissolvable confederation of sovereign states or an indivisible nation with a sovereign national government; </a:t>
            </a:r>
          </a:p>
          <a:p>
            <a:pPr lvl="1"/>
            <a:r>
              <a:rPr lang="en-US" sz="2000" dirty="0"/>
              <a:t>and whether this nation, born of a declaration that all men were created with an equal right to liberty, would continue to exist as the largest slaveholding country in the world</a:t>
            </a:r>
          </a:p>
          <a:p>
            <a:r>
              <a:rPr lang="en-US" sz="2400" dirty="0"/>
              <a:t>“The United States are a republic…”</a:t>
            </a:r>
          </a:p>
          <a:p>
            <a:r>
              <a:rPr lang="en-US" sz="2400" dirty="0"/>
              <a:t>“The United States is a republic…”</a:t>
            </a:r>
          </a:p>
        </p:txBody>
      </p:sp>
    </p:spTree>
    <p:extLst>
      <p:ext uri="{BB962C8B-B14F-4D97-AF65-F5344CB8AC3E}">
        <p14:creationId xmlns:p14="http://schemas.microsoft.com/office/powerpoint/2010/main" val="420743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Civil War</a:t>
            </a:r>
          </a:p>
        </p:txBody>
      </p:sp>
      <p:sp>
        <p:nvSpPr>
          <p:cNvPr id="3" name="Content Placeholder 2"/>
          <p:cNvSpPr>
            <a:spLocks noGrp="1"/>
          </p:cNvSpPr>
          <p:nvPr>
            <p:ph idx="1"/>
          </p:nvPr>
        </p:nvSpPr>
        <p:spPr>
          <a:xfrm>
            <a:off x="156519" y="1328843"/>
            <a:ext cx="11977352" cy="4195481"/>
          </a:xfrm>
        </p:spPr>
        <p:txBody>
          <a:bodyPr/>
          <a:lstStyle/>
          <a:p>
            <a:r>
              <a:rPr lang="en-US" dirty="0"/>
              <a:t>625,000 lives--nearly as many American soldiers as died in all the other wars in which this country has fought combined</a:t>
            </a:r>
          </a:p>
          <a:p>
            <a:pPr lvl="1"/>
            <a:r>
              <a:rPr lang="en-US" dirty="0"/>
              <a:t>If the same percentage (2%) died today, it would be over 6 million</a:t>
            </a:r>
          </a:p>
          <a:p>
            <a:r>
              <a:rPr lang="en-US" dirty="0"/>
              <a:t>Ravages of war on the lands would take decades to correct</a:t>
            </a:r>
          </a:p>
          <a:p>
            <a:pPr lvl="1"/>
            <a:r>
              <a:rPr lang="en-US" dirty="0"/>
              <a:t>Economic impacts to the South and political power losses would encourage Southern resistance to change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426584"/>
            <a:ext cx="4357352" cy="34314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027" y="3519436"/>
            <a:ext cx="4557639" cy="3210242"/>
          </a:xfrm>
          <a:prstGeom prst="rect">
            <a:avLst/>
          </a:prstGeom>
        </p:spPr>
      </p:pic>
    </p:spTree>
    <p:extLst>
      <p:ext uri="{BB962C8B-B14F-4D97-AF65-F5344CB8AC3E}">
        <p14:creationId xmlns:p14="http://schemas.microsoft.com/office/powerpoint/2010/main" val="31868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758410" cy="2052918"/>
          </a:xfrm>
        </p:spPr>
        <p:txBody>
          <a:bodyPr/>
          <a:lstStyle/>
          <a:p>
            <a:r>
              <a:rPr lang="en-US" sz="3600" b="1" dirty="0"/>
              <a:t>Changing Role of the Federal Government</a:t>
            </a:r>
          </a:p>
        </p:txBody>
      </p:sp>
      <p:sp>
        <p:nvSpPr>
          <p:cNvPr id="3" name="Content Placeholder 2"/>
          <p:cNvSpPr>
            <a:spLocks noGrp="1"/>
          </p:cNvSpPr>
          <p:nvPr>
            <p:ph idx="1"/>
          </p:nvPr>
        </p:nvSpPr>
        <p:spPr>
          <a:xfrm>
            <a:off x="2" y="914400"/>
            <a:ext cx="12191998" cy="5943600"/>
          </a:xfrm>
        </p:spPr>
        <p:txBody>
          <a:bodyPr>
            <a:normAutofit/>
          </a:bodyPr>
          <a:lstStyle/>
          <a:p>
            <a:r>
              <a:rPr lang="en-US" sz="2400" dirty="0"/>
              <a:t>Old decentralized republic:</a:t>
            </a:r>
          </a:p>
          <a:p>
            <a:pPr lvl="1"/>
            <a:r>
              <a:rPr lang="en-US" sz="2200" dirty="0"/>
              <a:t>federal government had few direct contacts with the average citizen </a:t>
            </a:r>
          </a:p>
          <a:p>
            <a:r>
              <a:rPr lang="en-US" sz="2400" dirty="0"/>
              <a:t>New Centralized Republic:</a:t>
            </a:r>
          </a:p>
          <a:p>
            <a:pPr lvl="1"/>
            <a:r>
              <a:rPr lang="en-US" sz="2200" dirty="0"/>
              <a:t>created an internal revenue bureau to collect the taxes </a:t>
            </a:r>
          </a:p>
          <a:p>
            <a:pPr lvl="1"/>
            <a:r>
              <a:rPr lang="en-US" sz="2200" dirty="0"/>
              <a:t>drafted men into the Army </a:t>
            </a:r>
          </a:p>
          <a:p>
            <a:pPr lvl="1"/>
            <a:r>
              <a:rPr lang="en-US" sz="2200" dirty="0"/>
              <a:t>increased the powers of federal courts</a:t>
            </a:r>
          </a:p>
          <a:p>
            <a:pPr lvl="1"/>
            <a:r>
              <a:rPr lang="en-US" sz="2200" dirty="0"/>
              <a:t>created a national currency and a national banking system</a:t>
            </a:r>
          </a:p>
          <a:p>
            <a:pPr lvl="1"/>
            <a:r>
              <a:rPr lang="en-US" sz="2200" dirty="0"/>
              <a:t>and confiscated 3 billion dollars of personal property by emancipating the 4 million slaves. </a:t>
            </a:r>
          </a:p>
          <a:p>
            <a:r>
              <a:rPr lang="en-US" sz="2400" dirty="0"/>
              <a:t>Eleven of the first 12 amendments to the Constitution had limited the powers of the national government; six of the next seven, beginning with the 13th amendment in 1865, vastly increased national powers at the expense of the states. (National Archives)</a:t>
            </a:r>
          </a:p>
        </p:txBody>
      </p:sp>
    </p:spTree>
    <p:extLst>
      <p:ext uri="{BB962C8B-B14F-4D97-AF65-F5344CB8AC3E}">
        <p14:creationId xmlns:p14="http://schemas.microsoft.com/office/powerpoint/2010/main" val="2476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28" y="233777"/>
            <a:ext cx="9404723" cy="1400530"/>
          </a:xfrm>
        </p:spPr>
        <p:txBody>
          <a:bodyPr/>
          <a:lstStyle/>
          <a:p>
            <a:r>
              <a:rPr lang="en-US" dirty="0"/>
              <a:t>Postwar and Into Reconstruction</a:t>
            </a:r>
          </a:p>
        </p:txBody>
      </p:sp>
      <p:sp>
        <p:nvSpPr>
          <p:cNvPr id="3" name="Content Placeholder 2"/>
          <p:cNvSpPr>
            <a:spLocks noGrp="1"/>
          </p:cNvSpPr>
          <p:nvPr>
            <p:ph idx="1"/>
          </p:nvPr>
        </p:nvSpPr>
        <p:spPr>
          <a:xfrm>
            <a:off x="354074" y="1634307"/>
            <a:ext cx="10948240" cy="4547286"/>
          </a:xfrm>
        </p:spPr>
        <p:txBody>
          <a:bodyPr>
            <a:normAutofit/>
          </a:bodyPr>
          <a:lstStyle/>
          <a:p>
            <a:r>
              <a:rPr lang="en-US" sz="2800" dirty="0"/>
              <a:t>The first three of these postwar amendments accomplished the most radical and rapid social and political change in American history: the </a:t>
            </a:r>
            <a:r>
              <a:rPr lang="en-US" sz="2800" dirty="0">
                <a:hlinkClick r:id="rId2"/>
              </a:rPr>
              <a:t>abolition of slavery</a:t>
            </a:r>
            <a:r>
              <a:rPr lang="en-US" sz="2800" dirty="0"/>
              <a:t> (13th) and </a:t>
            </a:r>
            <a:r>
              <a:rPr lang="en-US" sz="2800" dirty="0">
                <a:hlinkClick r:id="rId2"/>
              </a:rPr>
              <a:t>the granting of equal citizenship</a:t>
            </a:r>
            <a:r>
              <a:rPr lang="en-US" sz="2800" dirty="0"/>
              <a:t> (14th) and </a:t>
            </a:r>
            <a:r>
              <a:rPr lang="en-US" sz="2800" dirty="0">
                <a:hlinkClick r:id="rId2"/>
              </a:rPr>
              <a:t>voting rights</a:t>
            </a:r>
            <a:r>
              <a:rPr lang="en-US" sz="2800" dirty="0"/>
              <a:t> (15th) to former male slaves, all within a period of five years. </a:t>
            </a:r>
          </a:p>
          <a:p>
            <a:r>
              <a:rPr lang="en-US" sz="2800" dirty="0"/>
              <a:t>This transformation of more than 4 million slaves into citizens with equal rights became the central issue of the troubled 12-year Reconstruction period after the Civil War, during which the promise of equal rights was fulfilled for a brief time and then largely abandoned.</a:t>
            </a:r>
          </a:p>
        </p:txBody>
      </p:sp>
    </p:spTree>
    <p:extLst>
      <p:ext uri="{BB962C8B-B14F-4D97-AF65-F5344CB8AC3E}">
        <p14:creationId xmlns:p14="http://schemas.microsoft.com/office/powerpoint/2010/main" val="396184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4906192" cy="1400530"/>
          </a:xfrm>
        </p:spPr>
        <p:txBody>
          <a:bodyPr/>
          <a:lstStyle/>
          <a:p>
            <a:r>
              <a:rPr lang="en-US" dirty="0"/>
              <a:t>Pendulum Swing</a:t>
            </a:r>
          </a:p>
        </p:txBody>
      </p:sp>
      <p:sp>
        <p:nvSpPr>
          <p:cNvPr id="3" name="Content Placeholder 2"/>
          <p:cNvSpPr>
            <a:spLocks noGrp="1"/>
          </p:cNvSpPr>
          <p:nvPr>
            <p:ph idx="1"/>
          </p:nvPr>
        </p:nvSpPr>
        <p:spPr>
          <a:xfrm>
            <a:off x="288325" y="1243914"/>
            <a:ext cx="11541209" cy="4609069"/>
          </a:xfrm>
        </p:spPr>
        <p:txBody>
          <a:bodyPr>
            <a:normAutofit/>
          </a:bodyPr>
          <a:lstStyle/>
          <a:p>
            <a:r>
              <a:rPr lang="en-US" dirty="0"/>
              <a:t>The Civil War tipped the sectional balance of power in favor of the North. From the adoption of the Constitution in 1789 until 1861, slaveholders from states that joined the Confederacy had served as Presidents of the United States during 49 of the 72 years—more than two-thirds of the time. </a:t>
            </a:r>
          </a:p>
          <a:p>
            <a:r>
              <a:rPr lang="en-US" dirty="0"/>
              <a:t>Twenty-three of the 36 Speakers of the House and 24 of the presidents pro tem of the Senate had been southerners. The Supreme Court always had a southern majority before the Civil War; 20 of the 35 justices down to 1861 had been appointed from slave states.</a:t>
            </a:r>
          </a:p>
          <a:p>
            <a:endParaRPr lang="en-US" dirty="0"/>
          </a:p>
        </p:txBody>
      </p:sp>
      <p:pic>
        <p:nvPicPr>
          <p:cNvPr id="10242" name="Picture 2" descr="Image result for congress 18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615" y="3781530"/>
            <a:ext cx="3812243" cy="286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67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36" y="374073"/>
            <a:ext cx="10298084" cy="1591887"/>
          </a:xfrm>
        </p:spPr>
        <p:txBody>
          <a:bodyPr/>
          <a:lstStyle/>
          <a:p>
            <a:r>
              <a:rPr lang="en-US" dirty="0">
                <a:solidFill>
                  <a:schemeClr val="accent1">
                    <a:lumMod val="75000"/>
                  </a:schemeClr>
                </a:solidFill>
              </a:rPr>
              <a:t>Historical Significance of Full Narratives: Helen Keller</a:t>
            </a:r>
          </a:p>
        </p:txBody>
      </p:sp>
      <p:sp>
        <p:nvSpPr>
          <p:cNvPr id="3" name="Content Placeholder 2"/>
          <p:cNvSpPr>
            <a:spLocks noGrp="1"/>
          </p:cNvSpPr>
          <p:nvPr>
            <p:ph idx="1"/>
          </p:nvPr>
        </p:nvSpPr>
        <p:spPr>
          <a:xfrm>
            <a:off x="595745" y="1856509"/>
            <a:ext cx="11140177" cy="4640261"/>
          </a:xfrm>
        </p:spPr>
        <p:txBody>
          <a:bodyPr>
            <a:normAutofit/>
          </a:bodyPr>
          <a:lstStyle/>
          <a:p>
            <a:r>
              <a:rPr lang="en-US" sz="2800" dirty="0">
                <a:solidFill>
                  <a:schemeClr val="accent1">
                    <a:lumMod val="75000"/>
                  </a:schemeClr>
                </a:solidFill>
              </a:rPr>
              <a:t>Understanding disability advocacy in the early 20</a:t>
            </a:r>
            <a:r>
              <a:rPr lang="en-US" sz="2800" baseline="30000" dirty="0">
                <a:solidFill>
                  <a:schemeClr val="accent1">
                    <a:lumMod val="75000"/>
                  </a:schemeClr>
                </a:solidFill>
              </a:rPr>
              <a:t>th</a:t>
            </a:r>
            <a:r>
              <a:rPr lang="en-US" sz="2800" dirty="0">
                <a:solidFill>
                  <a:schemeClr val="accent1">
                    <a:lumMod val="75000"/>
                  </a:schemeClr>
                </a:solidFill>
              </a:rPr>
              <a:t> Century</a:t>
            </a:r>
          </a:p>
          <a:p>
            <a:r>
              <a:rPr lang="en-US" sz="2800" dirty="0">
                <a:solidFill>
                  <a:schemeClr val="accent1">
                    <a:lumMod val="75000"/>
                  </a:schemeClr>
                </a:solidFill>
              </a:rPr>
              <a:t>Understanding the connection between class and disability:</a:t>
            </a:r>
          </a:p>
          <a:p>
            <a:r>
              <a:rPr lang="en-US" sz="2800" dirty="0">
                <a:solidFill>
                  <a:schemeClr val="accent1">
                    <a:lumMod val="75000"/>
                  </a:schemeClr>
                </a:solidFill>
              </a:rPr>
              <a:t>“Through research she learned that blindness was not distributed randomly throughout the population but was concentrated in the lower class.” (14)</a:t>
            </a:r>
          </a:p>
          <a:p>
            <a:r>
              <a:rPr lang="en-US" sz="2800" dirty="0">
                <a:solidFill>
                  <a:schemeClr val="accent1">
                    <a:lumMod val="75000"/>
                  </a:schemeClr>
                </a:solidFill>
              </a:rPr>
              <a:t>Understanding sentiments that give rise to socialism at the same. </a:t>
            </a:r>
          </a:p>
          <a:p>
            <a:r>
              <a:rPr lang="en-US" sz="2800" dirty="0">
                <a:solidFill>
                  <a:schemeClr val="accent1">
                    <a:lumMod val="75000"/>
                  </a:schemeClr>
                </a:solidFill>
              </a:rPr>
              <a:t>Media changes in reporting: “Media that had extolled her courage and intelligence now emphasized her handicap.”</a:t>
            </a:r>
          </a:p>
          <a:p>
            <a:r>
              <a:rPr lang="en-US" sz="2800" dirty="0">
                <a:solidFill>
                  <a:schemeClr val="accent1">
                    <a:lumMod val="75000"/>
                  </a:schemeClr>
                </a:solidFill>
              </a:rPr>
              <a:t>Also used her fame to support the NAACP</a:t>
            </a:r>
          </a:p>
        </p:txBody>
      </p:sp>
    </p:spTree>
    <p:extLst>
      <p:ext uri="{BB962C8B-B14F-4D97-AF65-F5344CB8AC3E}">
        <p14:creationId xmlns:p14="http://schemas.microsoft.com/office/powerpoint/2010/main" val="150399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4906192" cy="1400530"/>
          </a:xfrm>
        </p:spPr>
        <p:txBody>
          <a:bodyPr/>
          <a:lstStyle/>
          <a:p>
            <a:r>
              <a:rPr lang="en-US" dirty="0"/>
              <a:t>Pendulum Swing</a:t>
            </a:r>
          </a:p>
        </p:txBody>
      </p:sp>
      <p:sp>
        <p:nvSpPr>
          <p:cNvPr id="3" name="Content Placeholder 2"/>
          <p:cNvSpPr>
            <a:spLocks noGrp="1"/>
          </p:cNvSpPr>
          <p:nvPr>
            <p:ph idx="1"/>
          </p:nvPr>
        </p:nvSpPr>
        <p:spPr>
          <a:xfrm>
            <a:off x="568412" y="1639330"/>
            <a:ext cx="9481442" cy="3245707"/>
          </a:xfrm>
        </p:spPr>
        <p:txBody>
          <a:bodyPr>
            <a:noAutofit/>
          </a:bodyPr>
          <a:lstStyle/>
          <a:p>
            <a:r>
              <a:rPr lang="en-US" sz="2800" dirty="0"/>
              <a:t>After the war, a century passed before a resident of an ex-Confederate state was </a:t>
            </a:r>
            <a:r>
              <a:rPr lang="en-US" sz="2800" b="1" u="sng" dirty="0"/>
              <a:t>elected</a:t>
            </a:r>
            <a:r>
              <a:rPr lang="en-US" sz="2800" dirty="0"/>
              <a:t> President. </a:t>
            </a:r>
          </a:p>
          <a:p>
            <a:r>
              <a:rPr lang="en-US" sz="2800" dirty="0"/>
              <a:t>For half a century only one of the Speakers of the House and no president pro tem of the Senate came from the South, and only 5 of the 26 Supreme Court justices named during that half century were southerners.</a:t>
            </a:r>
          </a:p>
          <a:p>
            <a:r>
              <a:rPr lang="en-US" sz="2800" dirty="0"/>
              <a:t>But, the Supreme Court still held a restrictive position on federal intervention…</a:t>
            </a:r>
          </a:p>
        </p:txBody>
      </p:sp>
    </p:spTree>
    <p:extLst>
      <p:ext uri="{BB962C8B-B14F-4D97-AF65-F5344CB8AC3E}">
        <p14:creationId xmlns:p14="http://schemas.microsoft.com/office/powerpoint/2010/main" val="5644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12151"/>
            <a:ext cx="9875520" cy="949384"/>
          </a:xfrm>
        </p:spPr>
        <p:txBody>
          <a:bodyPr/>
          <a:lstStyle/>
          <a:p>
            <a:r>
              <a:rPr lang="en-US" dirty="0">
                <a:solidFill>
                  <a:schemeClr val="accent1">
                    <a:lumMod val="75000"/>
                  </a:schemeClr>
                </a:solidFill>
              </a:rPr>
              <a:t>Dismissing Culpability and Responsibility </a:t>
            </a:r>
          </a:p>
        </p:txBody>
      </p:sp>
      <p:sp>
        <p:nvSpPr>
          <p:cNvPr id="3" name="Content Placeholder 2"/>
          <p:cNvSpPr>
            <a:spLocks noGrp="1"/>
          </p:cNvSpPr>
          <p:nvPr>
            <p:ph idx="1"/>
          </p:nvPr>
        </p:nvSpPr>
        <p:spPr>
          <a:xfrm>
            <a:off x="838200" y="1232500"/>
            <a:ext cx="10515600" cy="2128189"/>
          </a:xfrm>
        </p:spPr>
        <p:txBody>
          <a:bodyPr>
            <a:normAutofit/>
          </a:bodyPr>
          <a:lstStyle/>
          <a:p>
            <a:r>
              <a:rPr lang="en-US" sz="3600" dirty="0">
                <a:solidFill>
                  <a:schemeClr val="accent1">
                    <a:lumMod val="75000"/>
                  </a:schemeClr>
                </a:solidFill>
              </a:rPr>
              <a:t>Why do the textbooks that </a:t>
            </a:r>
            <a:r>
              <a:rPr lang="en-US" sz="3600" dirty="0" err="1">
                <a:solidFill>
                  <a:schemeClr val="accent1">
                    <a:lumMod val="75000"/>
                  </a:schemeClr>
                </a:solidFill>
              </a:rPr>
              <a:t>Loewen</a:t>
            </a:r>
            <a:r>
              <a:rPr lang="en-US" sz="3600" dirty="0">
                <a:solidFill>
                  <a:schemeClr val="accent1">
                    <a:lumMod val="75000"/>
                  </a:schemeClr>
                </a:solidFill>
              </a:rPr>
              <a:t> quotes treat President Wilson’s actions in both Central and South American intervention and American Racism with such a dismissive tone?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98" r="3590" b="4183"/>
          <a:stretch/>
        </p:blipFill>
        <p:spPr>
          <a:xfrm>
            <a:off x="6862120" y="3181985"/>
            <a:ext cx="5058032" cy="3444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23" y="3696214"/>
            <a:ext cx="4397287" cy="2775787"/>
          </a:xfrm>
          <a:prstGeom prst="rect">
            <a:avLst/>
          </a:prstGeom>
        </p:spPr>
      </p:pic>
    </p:spTree>
    <p:extLst>
      <p:ext uri="{BB962C8B-B14F-4D97-AF65-F5344CB8AC3E}">
        <p14:creationId xmlns:p14="http://schemas.microsoft.com/office/powerpoint/2010/main" val="214516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9" y="290945"/>
            <a:ext cx="9875520" cy="1356360"/>
          </a:xfrm>
        </p:spPr>
        <p:txBody>
          <a:bodyPr/>
          <a:lstStyle/>
          <a:p>
            <a:r>
              <a:rPr lang="en-US" dirty="0">
                <a:solidFill>
                  <a:schemeClr val="accent1">
                    <a:lumMod val="75000"/>
                  </a:schemeClr>
                </a:solidFill>
              </a:rPr>
              <a:t>Wilson</a:t>
            </a:r>
          </a:p>
        </p:txBody>
      </p:sp>
      <p:sp>
        <p:nvSpPr>
          <p:cNvPr id="3" name="Content Placeholder 2"/>
          <p:cNvSpPr>
            <a:spLocks noGrp="1"/>
          </p:cNvSpPr>
          <p:nvPr>
            <p:ph idx="1"/>
          </p:nvPr>
        </p:nvSpPr>
        <p:spPr>
          <a:xfrm>
            <a:off x="665018" y="1911927"/>
            <a:ext cx="10350853" cy="4184073"/>
          </a:xfrm>
        </p:spPr>
        <p:txBody>
          <a:bodyPr>
            <a:normAutofit fontScale="92500" lnSpcReduction="10000"/>
          </a:bodyPr>
          <a:lstStyle/>
          <a:p>
            <a:r>
              <a:rPr lang="en-US" sz="2800" dirty="0">
                <a:solidFill>
                  <a:schemeClr val="accent1">
                    <a:lumMod val="75000"/>
                  </a:schemeClr>
                </a:solidFill>
              </a:rPr>
              <a:t>Intervened in Latin America more times than any other period in U.S. history</a:t>
            </a:r>
          </a:p>
          <a:p>
            <a:r>
              <a:rPr lang="en-US" sz="2800" dirty="0">
                <a:solidFill>
                  <a:schemeClr val="accent1">
                    <a:lumMod val="75000"/>
                  </a:schemeClr>
                </a:solidFill>
              </a:rPr>
              <a:t>Outspoken white supremacist</a:t>
            </a:r>
          </a:p>
          <a:p>
            <a:r>
              <a:rPr lang="en-US" sz="2800" dirty="0">
                <a:solidFill>
                  <a:schemeClr val="accent1">
                    <a:lumMod val="75000"/>
                  </a:schemeClr>
                </a:solidFill>
              </a:rPr>
              <a:t>Attempted to pass legislation that would restrict African American civil rights</a:t>
            </a:r>
          </a:p>
          <a:p>
            <a:r>
              <a:rPr lang="en-US" sz="2800" dirty="0">
                <a:solidFill>
                  <a:schemeClr val="accent1">
                    <a:lumMod val="75000"/>
                  </a:schemeClr>
                </a:solidFill>
              </a:rPr>
              <a:t>Vetoed racial equality in the Covenant of the League of Nations</a:t>
            </a:r>
          </a:p>
          <a:p>
            <a:r>
              <a:rPr lang="en-US" sz="2800" dirty="0">
                <a:solidFill>
                  <a:schemeClr val="accent1">
                    <a:lumMod val="75000"/>
                  </a:schemeClr>
                </a:solidFill>
              </a:rPr>
              <a:t>Policy of eliminating people of color from representation in federal government</a:t>
            </a:r>
          </a:p>
          <a:p>
            <a:r>
              <a:rPr lang="en-US" sz="2800" dirty="0">
                <a:solidFill>
                  <a:schemeClr val="accent1">
                    <a:lumMod val="75000"/>
                  </a:schemeClr>
                </a:solidFill>
              </a:rPr>
              <a:t>Ordered segregation in federal government (fired protestors)</a:t>
            </a:r>
          </a:p>
          <a:p>
            <a:endParaRPr lang="en-US" dirty="0"/>
          </a:p>
        </p:txBody>
      </p:sp>
    </p:spTree>
    <p:extLst>
      <p:ext uri="{BB962C8B-B14F-4D97-AF65-F5344CB8AC3E}">
        <p14:creationId xmlns:p14="http://schemas.microsoft.com/office/powerpoint/2010/main" val="41629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Why do These Things Matter?</a:t>
            </a:r>
          </a:p>
        </p:txBody>
      </p:sp>
      <p:sp>
        <p:nvSpPr>
          <p:cNvPr id="3" name="Content Placeholder 2"/>
          <p:cNvSpPr>
            <a:spLocks noGrp="1"/>
          </p:cNvSpPr>
          <p:nvPr>
            <p:ph idx="1"/>
          </p:nvPr>
        </p:nvSpPr>
        <p:spPr/>
        <p:txBody>
          <a:bodyPr>
            <a:normAutofit lnSpcReduction="10000"/>
          </a:bodyPr>
          <a:lstStyle/>
          <a:p>
            <a:r>
              <a:rPr lang="en-US" sz="3200" dirty="0">
                <a:solidFill>
                  <a:schemeClr val="accent1">
                    <a:lumMod val="75000"/>
                  </a:schemeClr>
                </a:solidFill>
              </a:rPr>
              <a:t>“Passive voice helps to insulate historical figures from their own unheroic and unethical deeds…”</a:t>
            </a:r>
          </a:p>
          <a:p>
            <a:r>
              <a:rPr lang="en-US" sz="3200" dirty="0" err="1">
                <a:solidFill>
                  <a:schemeClr val="accent1">
                    <a:lumMod val="75000"/>
                  </a:schemeClr>
                </a:solidFill>
              </a:rPr>
              <a:t>Loewen</a:t>
            </a:r>
            <a:r>
              <a:rPr lang="en-US" sz="3200" dirty="0">
                <a:solidFill>
                  <a:schemeClr val="accent1">
                    <a:lumMod val="75000"/>
                  </a:schemeClr>
                </a:solidFill>
              </a:rPr>
              <a:t> argues that </a:t>
            </a:r>
            <a:r>
              <a:rPr lang="en-US" sz="3200" dirty="0" err="1">
                <a:solidFill>
                  <a:schemeClr val="accent1">
                    <a:lumMod val="75000"/>
                  </a:schemeClr>
                </a:solidFill>
              </a:rPr>
              <a:t>heroification</a:t>
            </a:r>
            <a:r>
              <a:rPr lang="en-US" sz="3200" dirty="0">
                <a:solidFill>
                  <a:schemeClr val="accent1">
                    <a:lumMod val="75000"/>
                  </a:schemeClr>
                </a:solidFill>
              </a:rPr>
              <a:t> has major impacts to society:</a:t>
            </a:r>
          </a:p>
          <a:p>
            <a:r>
              <a:rPr lang="en-US" sz="3200" dirty="0">
                <a:solidFill>
                  <a:schemeClr val="accent1">
                    <a:lumMod val="75000"/>
                  </a:schemeClr>
                </a:solidFill>
              </a:rPr>
              <a:t>“Our children end up without realistic role models to inspire them.”</a:t>
            </a:r>
          </a:p>
          <a:p>
            <a:r>
              <a:rPr lang="en-US" sz="3200" dirty="0">
                <a:solidFill>
                  <a:schemeClr val="accent1">
                    <a:lumMod val="75000"/>
                  </a:schemeClr>
                </a:solidFill>
              </a:rPr>
              <a:t>“Students also develop no understanding of causality in history.”</a:t>
            </a:r>
          </a:p>
        </p:txBody>
      </p:sp>
    </p:spTree>
    <p:extLst>
      <p:ext uri="{BB962C8B-B14F-4D97-AF65-F5344CB8AC3E}">
        <p14:creationId xmlns:p14="http://schemas.microsoft.com/office/powerpoint/2010/main" val="22939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Why do These Things Matter?</a:t>
            </a:r>
          </a:p>
        </p:txBody>
      </p:sp>
      <p:sp>
        <p:nvSpPr>
          <p:cNvPr id="3" name="Content Placeholder 2"/>
          <p:cNvSpPr>
            <a:spLocks noGrp="1"/>
          </p:cNvSpPr>
          <p:nvPr>
            <p:ph idx="1"/>
          </p:nvPr>
        </p:nvSpPr>
        <p:spPr/>
        <p:txBody>
          <a:bodyPr>
            <a:normAutofit/>
          </a:bodyPr>
          <a:lstStyle/>
          <a:p>
            <a:r>
              <a:rPr lang="en-US" sz="3200" dirty="0">
                <a:solidFill>
                  <a:schemeClr val="accent1">
                    <a:lumMod val="75000"/>
                  </a:schemeClr>
                </a:solidFill>
              </a:rPr>
              <a:t>Ignoring racist dog whistles send messages that such behavior is not only acceptable but supported.</a:t>
            </a:r>
          </a:p>
          <a:p>
            <a:r>
              <a:rPr lang="en-US" sz="3200" dirty="0">
                <a:solidFill>
                  <a:schemeClr val="accent1">
                    <a:lumMod val="75000"/>
                  </a:schemeClr>
                </a:solidFill>
              </a:rPr>
              <a:t>Omitting the truth sends the message that certain groups are inferior and do not deserve recognition.</a:t>
            </a:r>
          </a:p>
          <a:p>
            <a:r>
              <a:rPr lang="en-US" sz="3200" dirty="0">
                <a:solidFill>
                  <a:schemeClr val="accent1">
                    <a:lumMod val="75000"/>
                  </a:schemeClr>
                </a:solidFill>
              </a:rPr>
              <a:t>Past wrongs cannot be overcome in silence. </a:t>
            </a:r>
          </a:p>
          <a:p>
            <a:endParaRPr lang="en-US" sz="3200" dirty="0">
              <a:solidFill>
                <a:schemeClr val="tx2"/>
              </a:solidFill>
            </a:endParaRPr>
          </a:p>
        </p:txBody>
      </p:sp>
    </p:spTree>
    <p:extLst>
      <p:ext uri="{BB962C8B-B14F-4D97-AF65-F5344CB8AC3E}">
        <p14:creationId xmlns:p14="http://schemas.microsoft.com/office/powerpoint/2010/main" val="32159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Basi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3587</TotalTime>
  <Words>3017</Words>
  <Application>Microsoft Office PowerPoint</Application>
  <PresentationFormat>Widescreen</PresentationFormat>
  <Paragraphs>201</Paragraphs>
  <Slides>50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Arial</vt:lpstr>
      <vt:lpstr>Calibri</vt:lpstr>
      <vt:lpstr>Century Gothic</vt:lpstr>
      <vt:lpstr>Corbel</vt:lpstr>
      <vt:lpstr>Lucida Calligraphy</vt:lpstr>
      <vt:lpstr>Lyon Text</vt:lpstr>
      <vt:lpstr>Trebuchet MS</vt:lpstr>
      <vt:lpstr>Wingdings 3</vt:lpstr>
      <vt:lpstr>Ion</vt:lpstr>
      <vt:lpstr>Basis</vt:lpstr>
      <vt:lpstr>Considering a Fuller History</vt:lpstr>
      <vt:lpstr> “This Chapter is About Heroification…”</vt:lpstr>
      <vt:lpstr>Loewen on Heroification</vt:lpstr>
      <vt:lpstr>Keller Heroified </vt:lpstr>
      <vt:lpstr>Historical Significance of Full Narratives: Helen Keller</vt:lpstr>
      <vt:lpstr>Dismissing Culpability and Responsibility </vt:lpstr>
      <vt:lpstr>Wilson</vt:lpstr>
      <vt:lpstr>Why do These Things Matter?</vt:lpstr>
      <vt:lpstr>Why do These Things Matter?</vt:lpstr>
      <vt:lpstr>Bollinger Baby</vt:lpstr>
      <vt:lpstr>Helen Keller and Eugenics</vt:lpstr>
      <vt:lpstr>PowerPoint Presentation</vt:lpstr>
      <vt:lpstr>PowerPoint Presentation</vt:lpstr>
      <vt:lpstr>How Do We Challenge An Archetype?</vt:lpstr>
      <vt:lpstr>PowerPoint Presentation</vt:lpstr>
      <vt:lpstr>On Race and Class: Where to Begin?</vt:lpstr>
      <vt:lpstr>Who were the Indentured servants?</vt:lpstr>
      <vt:lpstr>Sea-Flower, Belfast 1741</vt:lpstr>
      <vt:lpstr>Indentured Servants</vt:lpstr>
      <vt:lpstr>The Master</vt:lpstr>
      <vt:lpstr>Declaration of the People, July 1676</vt:lpstr>
      <vt:lpstr>PowerPoint Presentation</vt:lpstr>
      <vt:lpstr>PowerPoint Presentation</vt:lpstr>
      <vt:lpstr>The Fear…</vt:lpstr>
      <vt:lpstr>Consequences of Bacon’s Rebellion</vt:lpstr>
      <vt:lpstr>Zinn’s Revisionist History: Bottom Up Perspective</vt:lpstr>
      <vt:lpstr>HIS 106A: A Look Back</vt:lpstr>
      <vt:lpstr>The Ideals of Liberty</vt:lpstr>
      <vt:lpstr>PowerPoint Presentation</vt:lpstr>
      <vt:lpstr>What led to the Bloodiest War in American History?</vt:lpstr>
      <vt:lpstr>The Peculiar Institution</vt:lpstr>
      <vt:lpstr>The Peculiar Institution</vt:lpstr>
      <vt:lpstr>PowerPoint Presentation</vt:lpstr>
      <vt:lpstr>PowerPoint Presentation</vt:lpstr>
      <vt:lpstr>Impact of Fugitive Act, 1850</vt:lpstr>
      <vt:lpstr>Impact of Fugitive Slave Act</vt:lpstr>
      <vt:lpstr>Fugitive Slave Act</vt:lpstr>
      <vt:lpstr>PowerPoint Presentation</vt:lpstr>
      <vt:lpstr>PowerPoint Presentation</vt:lpstr>
      <vt:lpstr>PowerPoint Presentation</vt:lpstr>
      <vt:lpstr>Dred Scott. 1857</vt:lpstr>
      <vt:lpstr>The Taney Court</vt:lpstr>
      <vt:lpstr>What led to the Bloodiest War in American History?</vt:lpstr>
      <vt:lpstr>What led to the Bloodiest War in American History?</vt:lpstr>
      <vt:lpstr>The Civil War</vt:lpstr>
      <vt:lpstr>The Civil War</vt:lpstr>
      <vt:lpstr>Changing Role of the Federal Government</vt:lpstr>
      <vt:lpstr>Postwar and Into Reconstruction</vt:lpstr>
      <vt:lpstr>Pendulum Swing</vt:lpstr>
      <vt:lpstr>Pendulum Swing</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 201: A Look Back</dc:title>
  <dc:creator>Alyssa Arnell</dc:creator>
  <cp:lastModifiedBy>Alyssa Arnell</cp:lastModifiedBy>
  <cp:revision>48</cp:revision>
  <dcterms:created xsi:type="dcterms:W3CDTF">2016-01-14T15:04:13Z</dcterms:created>
  <dcterms:modified xsi:type="dcterms:W3CDTF">2023-09-12T14:04:06Z</dcterms:modified>
</cp:coreProperties>
</file>