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4" r:id="rId2"/>
  </p:sldMasterIdLst>
  <p:notesMasterIdLst>
    <p:notesMasterId r:id="rId55"/>
  </p:notesMasterIdLst>
  <p:sldIdLst>
    <p:sldId id="342" r:id="rId3"/>
    <p:sldId id="404" r:id="rId4"/>
    <p:sldId id="272" r:id="rId5"/>
    <p:sldId id="394" r:id="rId6"/>
    <p:sldId id="379" r:id="rId7"/>
    <p:sldId id="388" r:id="rId8"/>
    <p:sldId id="389" r:id="rId9"/>
    <p:sldId id="390" r:id="rId10"/>
    <p:sldId id="345" r:id="rId11"/>
    <p:sldId id="380" r:id="rId12"/>
    <p:sldId id="346" r:id="rId13"/>
    <p:sldId id="351" r:id="rId14"/>
    <p:sldId id="370" r:id="rId15"/>
    <p:sldId id="352" r:id="rId16"/>
    <p:sldId id="361" r:id="rId17"/>
    <p:sldId id="417" r:id="rId18"/>
    <p:sldId id="420" r:id="rId19"/>
    <p:sldId id="353" r:id="rId20"/>
    <p:sldId id="362" r:id="rId21"/>
    <p:sldId id="397" r:id="rId22"/>
    <p:sldId id="371" r:id="rId23"/>
    <p:sldId id="392" r:id="rId24"/>
    <p:sldId id="402" r:id="rId25"/>
    <p:sldId id="355" r:id="rId26"/>
    <p:sldId id="406" r:id="rId27"/>
    <p:sldId id="405" r:id="rId28"/>
    <p:sldId id="382" r:id="rId29"/>
    <p:sldId id="267" r:id="rId30"/>
    <p:sldId id="383" r:id="rId31"/>
    <p:sldId id="384" r:id="rId32"/>
    <p:sldId id="365" r:id="rId33"/>
    <p:sldId id="366" r:id="rId34"/>
    <p:sldId id="367" r:id="rId35"/>
    <p:sldId id="385" r:id="rId36"/>
    <p:sldId id="386" r:id="rId37"/>
    <p:sldId id="373" r:id="rId38"/>
    <p:sldId id="396" r:id="rId39"/>
    <p:sldId id="369" r:id="rId40"/>
    <p:sldId id="378" r:id="rId41"/>
    <p:sldId id="364" r:id="rId42"/>
    <p:sldId id="347" r:id="rId43"/>
    <p:sldId id="375" r:id="rId44"/>
    <p:sldId id="395" r:id="rId45"/>
    <p:sldId id="372" r:id="rId46"/>
    <p:sldId id="374" r:id="rId47"/>
    <p:sldId id="399" r:id="rId48"/>
    <p:sldId id="377" r:id="rId49"/>
    <p:sldId id="403" r:id="rId50"/>
    <p:sldId id="401" r:id="rId51"/>
    <p:sldId id="400" r:id="rId52"/>
    <p:sldId id="348" r:id="rId53"/>
    <p:sldId id="34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1" autoAdjust="0"/>
    <p:restoredTop sz="94660"/>
  </p:normalViewPr>
  <p:slideViewPr>
    <p:cSldViewPr snapToGrid="0">
      <p:cViewPr varScale="1">
        <p:scale>
          <a:sx n="99" d="100"/>
          <a:sy n="99" d="100"/>
        </p:scale>
        <p:origin x="96" y="390"/>
      </p:cViewPr>
      <p:guideLst/>
    </p:cSldViewPr>
  </p:slideViewPr>
  <p:notesTextViewPr>
    <p:cViewPr>
      <p:scale>
        <a:sx n="1" d="1"/>
        <a:sy n="1" d="1"/>
      </p:scale>
      <p:origin x="0" y="0"/>
    </p:cViewPr>
  </p:notesTextViewPr>
  <p:sorterViewPr>
    <p:cViewPr varScale="1">
      <p:scale>
        <a:sx n="1" d="1"/>
        <a:sy n="1" d="1"/>
      </p:scale>
      <p:origin x="0" y="-40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00F6F-458D-4D89-A802-37DF56C300C3}"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64D24-8CC6-4061-A925-0B9BA0A30F9E}" type="slidenum">
              <a:rPr lang="en-US" smtClean="0"/>
              <a:t>‹#›</a:t>
            </a:fld>
            <a:endParaRPr lang="en-US"/>
          </a:p>
        </p:txBody>
      </p:sp>
    </p:spTree>
    <p:extLst>
      <p:ext uri="{BB962C8B-B14F-4D97-AF65-F5344CB8AC3E}">
        <p14:creationId xmlns:p14="http://schemas.microsoft.com/office/powerpoint/2010/main" val="381162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5A51AFBC-0625-4C87-8BD9-ABE741F83D1E}" type="slidenum">
              <a:rPr lang="en-US" altLang="en-US" sz="1200">
                <a:solidFill>
                  <a:prstClr val="black"/>
                </a:solidFill>
              </a:rPr>
              <a:pPr/>
              <a:t>27</a:t>
            </a:fld>
            <a:endParaRPr lang="en-US" altLang="en-US" sz="120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82995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7A02C3A-6759-4A54-90DD-3369632983D4}" type="slidenum">
              <a:rPr lang="en-US" altLang="en-US" sz="1200">
                <a:solidFill>
                  <a:prstClr val="black"/>
                </a:solidFill>
              </a:rPr>
              <a:pPr/>
              <a:t>29</a:t>
            </a:fld>
            <a:endParaRPr lang="en-US" alt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0278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67EC31F1-7AD0-488A-B978-2FA90E4A7C42}" type="slidenum">
              <a:rPr lang="en-US" altLang="en-US" sz="1200">
                <a:solidFill>
                  <a:prstClr val="black"/>
                </a:solidFill>
              </a:rPr>
              <a:pPr/>
              <a:t>30</a:t>
            </a:fld>
            <a:endParaRPr lang="en-US" altLang="en-US" sz="120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a:t>Do Fourteenth Amendment worksheet chart in groups. (difficult to find info on priv and immun,)</a:t>
            </a:r>
          </a:p>
          <a:p>
            <a:pPr eaLnBrk="1" hangingPunct="1"/>
            <a:r>
              <a:rPr lang="en-US" altLang="en-US"/>
              <a:t>Show overhead cartoon of states/federal govt roped in.</a:t>
            </a:r>
          </a:p>
        </p:txBody>
      </p:sp>
    </p:spTree>
    <p:extLst>
      <p:ext uri="{BB962C8B-B14F-4D97-AF65-F5344CB8AC3E}">
        <p14:creationId xmlns:p14="http://schemas.microsoft.com/office/powerpoint/2010/main" val="1531019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67EC31F1-7AD0-488A-B978-2FA90E4A7C42}" type="slidenum">
              <a:rPr lang="en-US" altLang="en-US" sz="1200">
                <a:solidFill>
                  <a:prstClr val="black"/>
                </a:solidFill>
              </a:rPr>
              <a:pPr/>
              <a:t>32</a:t>
            </a:fld>
            <a:endParaRPr lang="en-US" altLang="en-US" sz="120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a:t>Do Fourteenth Amendment worksheet chart in groups. (difficult to find info on priv and immun,)</a:t>
            </a:r>
          </a:p>
          <a:p>
            <a:pPr eaLnBrk="1" hangingPunct="1"/>
            <a:r>
              <a:rPr lang="en-US" altLang="en-US"/>
              <a:t>Show overhead cartoon of states/federal govt roped in.</a:t>
            </a:r>
          </a:p>
        </p:txBody>
      </p:sp>
    </p:spTree>
    <p:extLst>
      <p:ext uri="{BB962C8B-B14F-4D97-AF65-F5344CB8AC3E}">
        <p14:creationId xmlns:p14="http://schemas.microsoft.com/office/powerpoint/2010/main" val="1077547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67EC31F1-7AD0-488A-B978-2FA90E4A7C42}" type="slidenum">
              <a:rPr lang="en-US" altLang="en-US" sz="1200">
                <a:solidFill>
                  <a:prstClr val="black"/>
                </a:solidFill>
              </a:rPr>
              <a:pPr/>
              <a:t>33</a:t>
            </a:fld>
            <a:endParaRPr lang="en-US" altLang="en-US" sz="120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a:t>Do Fourteenth Amendment worksheet chart in groups. (difficult to find info on priv and immun,)</a:t>
            </a:r>
          </a:p>
          <a:p>
            <a:pPr eaLnBrk="1" hangingPunct="1"/>
            <a:r>
              <a:rPr lang="en-US" altLang="en-US"/>
              <a:t>Show overhead cartoon of states/federal govt roped in.</a:t>
            </a:r>
          </a:p>
        </p:txBody>
      </p:sp>
    </p:spTree>
    <p:extLst>
      <p:ext uri="{BB962C8B-B14F-4D97-AF65-F5344CB8AC3E}">
        <p14:creationId xmlns:p14="http://schemas.microsoft.com/office/powerpoint/2010/main" val="68084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33B3C8-9D23-4473-9EC6-5826E400103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3510A-07E7-4378-AA5C-9530BE2C8265}" type="slidenum">
              <a:rPr lang="en-US" smtClean="0"/>
              <a:t>‹#›</a:t>
            </a:fld>
            <a:endParaRPr lang="en-US"/>
          </a:p>
        </p:txBody>
      </p:sp>
    </p:spTree>
    <p:extLst>
      <p:ext uri="{BB962C8B-B14F-4D97-AF65-F5344CB8AC3E}">
        <p14:creationId xmlns:p14="http://schemas.microsoft.com/office/powerpoint/2010/main" val="260056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33B3C8-9D23-4473-9EC6-5826E4001038}"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3510A-07E7-4378-AA5C-9530BE2C8265}" type="slidenum">
              <a:rPr lang="en-US" smtClean="0"/>
              <a:t>‹#›</a:t>
            </a:fld>
            <a:endParaRPr lang="en-US"/>
          </a:p>
        </p:txBody>
      </p:sp>
    </p:spTree>
    <p:extLst>
      <p:ext uri="{BB962C8B-B14F-4D97-AF65-F5344CB8AC3E}">
        <p14:creationId xmlns:p14="http://schemas.microsoft.com/office/powerpoint/2010/main" val="226873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A33B3C8-9D23-4473-9EC6-5826E400103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3510A-07E7-4378-AA5C-9530BE2C8265}" type="slidenum">
              <a:rPr lang="en-US" smtClean="0"/>
              <a:t>‹#›</a:t>
            </a:fld>
            <a:endParaRPr lang="en-US"/>
          </a:p>
        </p:txBody>
      </p:sp>
    </p:spTree>
    <p:extLst>
      <p:ext uri="{BB962C8B-B14F-4D97-AF65-F5344CB8AC3E}">
        <p14:creationId xmlns:p14="http://schemas.microsoft.com/office/powerpoint/2010/main" val="2949244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A33B3C8-9D23-4473-9EC6-5826E400103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3510A-07E7-4378-AA5C-9530BE2C8265}"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2403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33B3C8-9D23-4473-9EC6-5826E400103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3510A-07E7-4378-AA5C-9530BE2C8265}" type="slidenum">
              <a:rPr lang="en-US" smtClean="0"/>
              <a:t>‹#›</a:t>
            </a:fld>
            <a:endParaRPr lang="en-US"/>
          </a:p>
        </p:txBody>
      </p:sp>
    </p:spTree>
    <p:extLst>
      <p:ext uri="{BB962C8B-B14F-4D97-AF65-F5344CB8AC3E}">
        <p14:creationId xmlns:p14="http://schemas.microsoft.com/office/powerpoint/2010/main" val="1392625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33B3C8-9D23-4473-9EC6-5826E4001038}" type="datetimeFigureOut">
              <a:rPr lang="en-US" smtClean="0"/>
              <a:t>2/6/2023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3510A-07E7-4378-AA5C-9530BE2C8265}" type="slidenum">
              <a:rPr lang="en-US" smtClean="0"/>
              <a:t>‹#›</a:t>
            </a:fld>
            <a:endParaRPr lang="en-US"/>
          </a:p>
        </p:txBody>
      </p:sp>
    </p:spTree>
    <p:extLst>
      <p:ext uri="{BB962C8B-B14F-4D97-AF65-F5344CB8AC3E}">
        <p14:creationId xmlns:p14="http://schemas.microsoft.com/office/powerpoint/2010/main" val="3559808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33B3C8-9D23-4473-9EC6-5826E4001038}" type="datetimeFigureOut">
              <a:rPr lang="en-US" smtClean="0"/>
              <a:t>2/6/2023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3510A-07E7-4378-AA5C-9530BE2C8265}" type="slidenum">
              <a:rPr lang="en-US" smtClean="0"/>
              <a:t>‹#›</a:t>
            </a:fld>
            <a:endParaRPr lang="en-US"/>
          </a:p>
        </p:txBody>
      </p:sp>
    </p:spTree>
    <p:extLst>
      <p:ext uri="{BB962C8B-B14F-4D97-AF65-F5344CB8AC3E}">
        <p14:creationId xmlns:p14="http://schemas.microsoft.com/office/powerpoint/2010/main" val="2181461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3B3C8-9D23-4473-9EC6-5826E400103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3510A-07E7-4378-AA5C-9530BE2C8265}" type="slidenum">
              <a:rPr lang="en-US" smtClean="0"/>
              <a:t>‹#›</a:t>
            </a:fld>
            <a:endParaRPr lang="en-US"/>
          </a:p>
        </p:txBody>
      </p:sp>
    </p:spTree>
    <p:extLst>
      <p:ext uri="{BB962C8B-B14F-4D97-AF65-F5344CB8AC3E}">
        <p14:creationId xmlns:p14="http://schemas.microsoft.com/office/powerpoint/2010/main" val="2754679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3B3C8-9D23-4473-9EC6-5826E400103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3510A-07E7-4378-AA5C-9530BE2C8265}" type="slidenum">
              <a:rPr lang="en-US" smtClean="0"/>
              <a:t>‹#›</a:t>
            </a:fld>
            <a:endParaRPr lang="en-US"/>
          </a:p>
        </p:txBody>
      </p:sp>
    </p:spTree>
    <p:extLst>
      <p:ext uri="{BB962C8B-B14F-4D97-AF65-F5344CB8AC3E}">
        <p14:creationId xmlns:p14="http://schemas.microsoft.com/office/powerpoint/2010/main" val="1835605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D54010-891B-4C59-B0EA-8CC35C63D518}" type="datetimeFigureOut">
              <a:rPr kumimoji="0" lang="en-US" sz="12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2E24D8-F9F0-44CC-BA9D-0F22CE1A8E25}" type="slidenum">
              <a:rPr kumimoji="0" lang="en-US" sz="12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375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D54010-891B-4C59-B0EA-8CC35C63D518}" type="datetimeFigureOut">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24D8-F9F0-44CC-BA9D-0F22CE1A8E25}" type="slidenum">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8006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3B3C8-9D23-4473-9EC6-5826E400103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3510A-07E7-4378-AA5C-9530BE2C8265}" type="slidenum">
              <a:rPr lang="en-US" smtClean="0"/>
              <a:t>‹#›</a:t>
            </a:fld>
            <a:endParaRPr lang="en-US"/>
          </a:p>
        </p:txBody>
      </p:sp>
    </p:spTree>
    <p:extLst>
      <p:ext uri="{BB962C8B-B14F-4D97-AF65-F5344CB8AC3E}">
        <p14:creationId xmlns:p14="http://schemas.microsoft.com/office/powerpoint/2010/main" val="200071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D54010-891B-4C59-B0EA-8CC35C63D518}" type="datetimeFigureOut">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24D8-F9F0-44CC-BA9D-0F22CE1A8E25}" type="slidenum">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200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D54010-891B-4C59-B0EA-8CC35C63D518}" type="datetimeFigureOut">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24D8-F9F0-44CC-BA9D-0F22CE1A8E25}" type="slidenum">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27171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D54010-891B-4C59-B0EA-8CC35C63D518}" type="datetimeFigureOut">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24D8-F9F0-44CC-BA9D-0F22CE1A8E25}" type="slidenum">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07939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D54010-891B-4C59-B0EA-8CC35C63D518}" type="datetimeFigureOut">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24D8-F9F0-44CC-BA9D-0F22CE1A8E25}" type="slidenum">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01058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D54010-891B-4C59-B0EA-8CC35C63D518}" type="datetimeFigureOut">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24D8-F9F0-44CC-BA9D-0F22CE1A8E25}" type="slidenum">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43376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D54010-891B-4C59-B0EA-8CC35C63D518}" type="datetimeFigureOut">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24D8-F9F0-44CC-BA9D-0F22CE1A8E25}" type="slidenum">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075260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D54010-891B-4C59-B0EA-8CC35C63D518}" type="datetimeFigureOut">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24D8-F9F0-44CC-BA9D-0F22CE1A8E25}" type="slidenum">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16077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D54010-891B-4C59-B0EA-8CC35C63D518}" type="datetimeFigureOut">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24D8-F9F0-44CC-BA9D-0F22CE1A8E25}" type="slidenum">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37000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D54010-891B-4C59-B0EA-8CC35C63D518}" type="datetimeFigureOut">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24D8-F9F0-44CC-BA9D-0F22CE1A8E25}" type="slidenum">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8195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33B3C8-9D23-4473-9EC6-5826E400103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3510A-07E7-4378-AA5C-9530BE2C8265}" type="slidenum">
              <a:rPr lang="en-US" smtClean="0"/>
              <a:t>‹#›</a:t>
            </a:fld>
            <a:endParaRPr lang="en-US"/>
          </a:p>
        </p:txBody>
      </p:sp>
    </p:spTree>
    <p:extLst>
      <p:ext uri="{BB962C8B-B14F-4D97-AF65-F5344CB8AC3E}">
        <p14:creationId xmlns:p14="http://schemas.microsoft.com/office/powerpoint/2010/main" val="331970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33B3C8-9D23-4473-9EC6-5826E4001038}"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3510A-07E7-4378-AA5C-9530BE2C8265}" type="slidenum">
              <a:rPr lang="en-US" smtClean="0"/>
              <a:t>‹#›</a:t>
            </a:fld>
            <a:endParaRPr lang="en-US"/>
          </a:p>
        </p:txBody>
      </p:sp>
    </p:spTree>
    <p:extLst>
      <p:ext uri="{BB962C8B-B14F-4D97-AF65-F5344CB8AC3E}">
        <p14:creationId xmlns:p14="http://schemas.microsoft.com/office/powerpoint/2010/main" val="176975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33B3C8-9D23-4473-9EC6-5826E4001038}"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3510A-07E7-4378-AA5C-9530BE2C8265}" type="slidenum">
              <a:rPr lang="en-US" smtClean="0"/>
              <a:t>‹#›</a:t>
            </a:fld>
            <a:endParaRPr lang="en-US"/>
          </a:p>
        </p:txBody>
      </p:sp>
    </p:spTree>
    <p:extLst>
      <p:ext uri="{BB962C8B-B14F-4D97-AF65-F5344CB8AC3E}">
        <p14:creationId xmlns:p14="http://schemas.microsoft.com/office/powerpoint/2010/main" val="121793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A33B3C8-9D23-4473-9EC6-5826E4001038}" type="datetimeFigureOut">
              <a:rPr lang="en-US" smtClean="0"/>
              <a:t>2/6/2023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373510A-07E7-4378-AA5C-9530BE2C8265}" type="slidenum">
              <a:rPr lang="en-US" smtClean="0"/>
              <a:t>‹#›</a:t>
            </a:fld>
            <a:endParaRPr lang="en-US"/>
          </a:p>
        </p:txBody>
      </p:sp>
    </p:spTree>
    <p:extLst>
      <p:ext uri="{BB962C8B-B14F-4D97-AF65-F5344CB8AC3E}">
        <p14:creationId xmlns:p14="http://schemas.microsoft.com/office/powerpoint/2010/main" val="3996278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A33B3C8-9D23-4473-9EC6-5826E4001038}" type="datetimeFigureOut">
              <a:rPr lang="en-US" smtClean="0"/>
              <a:t>2/6/2023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373510A-07E7-4378-AA5C-9530BE2C8265}" type="slidenum">
              <a:rPr lang="en-US" smtClean="0"/>
              <a:t>‹#›</a:t>
            </a:fld>
            <a:endParaRPr lang="en-US"/>
          </a:p>
        </p:txBody>
      </p:sp>
    </p:spTree>
    <p:extLst>
      <p:ext uri="{BB962C8B-B14F-4D97-AF65-F5344CB8AC3E}">
        <p14:creationId xmlns:p14="http://schemas.microsoft.com/office/powerpoint/2010/main" val="429054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A33B3C8-9D23-4473-9EC6-5826E4001038}" type="datetimeFigureOut">
              <a:rPr lang="en-US" smtClean="0"/>
              <a:t>2/6/2023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373510A-07E7-4378-AA5C-9530BE2C8265}" type="slidenum">
              <a:rPr lang="en-US" smtClean="0"/>
              <a:t>‹#›</a:t>
            </a:fld>
            <a:endParaRPr lang="en-US"/>
          </a:p>
        </p:txBody>
      </p:sp>
    </p:spTree>
    <p:extLst>
      <p:ext uri="{BB962C8B-B14F-4D97-AF65-F5344CB8AC3E}">
        <p14:creationId xmlns:p14="http://schemas.microsoft.com/office/powerpoint/2010/main" val="24213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33B3C8-9D23-4473-9EC6-5826E4001038}"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3510A-07E7-4378-AA5C-9530BE2C8265}" type="slidenum">
              <a:rPr lang="en-US" smtClean="0"/>
              <a:t>‹#›</a:t>
            </a:fld>
            <a:endParaRPr lang="en-US"/>
          </a:p>
        </p:txBody>
      </p:sp>
    </p:spTree>
    <p:extLst>
      <p:ext uri="{BB962C8B-B14F-4D97-AF65-F5344CB8AC3E}">
        <p14:creationId xmlns:p14="http://schemas.microsoft.com/office/powerpoint/2010/main" val="105828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A33B3C8-9D23-4473-9EC6-5826E4001038}" type="datetimeFigureOut">
              <a:rPr lang="en-US" smtClean="0"/>
              <a:t>2/6/2023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373510A-07E7-4378-AA5C-9530BE2C8265}" type="slidenum">
              <a:rPr lang="en-US" smtClean="0"/>
              <a:t>‹#›</a:t>
            </a:fld>
            <a:endParaRPr lang="en-US"/>
          </a:p>
        </p:txBody>
      </p:sp>
    </p:spTree>
    <p:extLst>
      <p:ext uri="{BB962C8B-B14F-4D97-AF65-F5344CB8AC3E}">
        <p14:creationId xmlns:p14="http://schemas.microsoft.com/office/powerpoint/2010/main" val="36634467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D54010-891B-4C59-B0EA-8CC35C63D518}" type="datetimeFigureOut">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2E24D8-F9F0-44CC-BA9D-0F22CE1A8E25}" type="slidenum">
              <a:rPr kumimoji="0" lang="en-US" sz="1200" b="0"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5B59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9628072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642" y="1191986"/>
            <a:ext cx="10058400" cy="2677648"/>
          </a:xfrm>
        </p:spPr>
        <p:txBody>
          <a:bodyPr>
            <a:normAutofit fontScale="90000"/>
          </a:bodyPr>
          <a:lstStyle/>
          <a:p>
            <a:r>
              <a:rPr lang="en-US" dirty="0"/>
              <a:t>HIS 106 History of American People Since 1865</a:t>
            </a:r>
          </a:p>
        </p:txBody>
      </p:sp>
      <p:sp>
        <p:nvSpPr>
          <p:cNvPr id="3" name="Subtitle 2"/>
          <p:cNvSpPr>
            <a:spLocks noGrp="1"/>
          </p:cNvSpPr>
          <p:nvPr>
            <p:ph type="subTitle" idx="1"/>
          </p:nvPr>
        </p:nvSpPr>
        <p:spPr/>
        <p:txBody>
          <a:bodyPr/>
          <a:lstStyle/>
          <a:p>
            <a:r>
              <a:rPr lang="en-US" dirty="0"/>
              <a:t>Reconstruction</a:t>
            </a:r>
          </a:p>
        </p:txBody>
      </p:sp>
    </p:spTree>
    <p:extLst>
      <p:ext uri="{BB962C8B-B14F-4D97-AF65-F5344CB8AC3E}">
        <p14:creationId xmlns:p14="http://schemas.microsoft.com/office/powerpoint/2010/main" val="1875673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758410" cy="2052918"/>
          </a:xfrm>
        </p:spPr>
        <p:txBody>
          <a:bodyPr/>
          <a:lstStyle/>
          <a:p>
            <a:r>
              <a:rPr lang="en-US" sz="3600" b="1" dirty="0"/>
              <a:t>Changing Role of the Federal Government</a:t>
            </a:r>
          </a:p>
        </p:txBody>
      </p:sp>
      <p:sp>
        <p:nvSpPr>
          <p:cNvPr id="3" name="Content Placeholder 2"/>
          <p:cNvSpPr>
            <a:spLocks noGrp="1"/>
          </p:cNvSpPr>
          <p:nvPr>
            <p:ph idx="1"/>
          </p:nvPr>
        </p:nvSpPr>
        <p:spPr>
          <a:xfrm>
            <a:off x="301925" y="776377"/>
            <a:ext cx="11326484" cy="1162997"/>
          </a:xfrm>
        </p:spPr>
        <p:txBody>
          <a:bodyPr>
            <a:normAutofit fontScale="92500" lnSpcReduction="20000"/>
          </a:bodyPr>
          <a:lstStyle/>
          <a:p>
            <a:r>
              <a:rPr lang="en-US" sz="2200" dirty="0"/>
              <a:t>Article I, Sec. 8: what </a:t>
            </a:r>
            <a:r>
              <a:rPr lang="en-US" sz="2200" i="1" u="sng" dirty="0"/>
              <a:t>kind</a:t>
            </a:r>
            <a:r>
              <a:rPr lang="en-US" sz="2200" dirty="0"/>
              <a:t> powers are designated to Congress?</a:t>
            </a:r>
          </a:p>
          <a:p>
            <a:r>
              <a:rPr lang="en-US" sz="2200" dirty="0"/>
              <a:t>Article V: How are Amendments made to the Constitution?</a:t>
            </a:r>
          </a:p>
          <a:p>
            <a:r>
              <a:rPr lang="en-US" sz="2200" dirty="0"/>
              <a:t>What power is designated to the states in Amendment X?</a:t>
            </a:r>
          </a:p>
        </p:txBody>
      </p:sp>
      <p:pic>
        <p:nvPicPr>
          <p:cNvPr id="4" name="Picture 2" descr="Image result for federalism"/>
          <p:cNvPicPr>
            <a:picLocks noChangeAspect="1" noChangeArrowheads="1"/>
          </p:cNvPicPr>
          <p:nvPr/>
        </p:nvPicPr>
        <p:blipFill>
          <a:blip r:embed="rId2">
            <a:extLst>
              <a:ext uri="{28A0092B-C50C-407E-A947-70E740481C1C}">
                <a14:useLocalDpi xmlns:a14="http://schemas.microsoft.com/office/drawing/2010/main" val="0"/>
              </a:ext>
            </a:extLst>
          </a:blip>
          <a:srcRect l="4585" r="4620"/>
          <a:stretch>
            <a:fillRect/>
          </a:stretch>
        </p:blipFill>
        <p:spPr bwMode="auto">
          <a:xfrm>
            <a:off x="2001328" y="2146408"/>
            <a:ext cx="7401465" cy="45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11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758410" cy="2052918"/>
          </a:xfrm>
        </p:spPr>
        <p:txBody>
          <a:bodyPr/>
          <a:lstStyle/>
          <a:p>
            <a:r>
              <a:rPr lang="en-US" sz="3600" b="1" dirty="0"/>
              <a:t>Changing Role of the Federal Government</a:t>
            </a:r>
          </a:p>
        </p:txBody>
      </p:sp>
      <p:sp>
        <p:nvSpPr>
          <p:cNvPr id="3" name="Content Placeholder 2"/>
          <p:cNvSpPr>
            <a:spLocks noGrp="1"/>
          </p:cNvSpPr>
          <p:nvPr>
            <p:ph idx="1"/>
          </p:nvPr>
        </p:nvSpPr>
        <p:spPr>
          <a:xfrm>
            <a:off x="2" y="914400"/>
            <a:ext cx="12191998" cy="5943600"/>
          </a:xfrm>
        </p:spPr>
        <p:txBody>
          <a:bodyPr>
            <a:normAutofit/>
          </a:bodyPr>
          <a:lstStyle/>
          <a:p>
            <a:r>
              <a:rPr lang="en-US" sz="2400" dirty="0"/>
              <a:t>New Centralized Republic:</a:t>
            </a:r>
          </a:p>
          <a:p>
            <a:pPr lvl="1"/>
            <a:r>
              <a:rPr lang="en-US" sz="2200" dirty="0"/>
              <a:t>created an internal revenue bureau to collect the taxes </a:t>
            </a:r>
          </a:p>
          <a:p>
            <a:pPr lvl="1"/>
            <a:r>
              <a:rPr lang="en-US" sz="2200" dirty="0"/>
              <a:t>drafted men into the Army </a:t>
            </a:r>
          </a:p>
          <a:p>
            <a:pPr lvl="1"/>
            <a:r>
              <a:rPr lang="en-US" sz="2200" dirty="0"/>
              <a:t>increased the powers of federal courts</a:t>
            </a:r>
          </a:p>
          <a:p>
            <a:pPr lvl="1"/>
            <a:r>
              <a:rPr lang="en-US" sz="2200" dirty="0"/>
              <a:t>created a national currency and a national banking system</a:t>
            </a:r>
          </a:p>
          <a:p>
            <a:pPr lvl="1"/>
            <a:r>
              <a:rPr lang="en-US" sz="2200" dirty="0"/>
              <a:t>and confiscated 3 billion dollars of personal property by emancipating the 4 million slaves. </a:t>
            </a:r>
          </a:p>
          <a:p>
            <a:r>
              <a:rPr lang="en-US" sz="2400" dirty="0"/>
              <a:t>Eleven of the first 12 amendments to the Constitution had limited the powers of the national government; six of the next seven, beginning with the 13th amendment in 1865, vastly increased national powers at the expense of the states. (National Archives)</a:t>
            </a:r>
          </a:p>
        </p:txBody>
      </p:sp>
    </p:spTree>
    <p:extLst>
      <p:ext uri="{BB962C8B-B14F-4D97-AF65-F5344CB8AC3E}">
        <p14:creationId xmlns:p14="http://schemas.microsoft.com/office/powerpoint/2010/main" val="416795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9" y="452718"/>
            <a:ext cx="9690616" cy="1400530"/>
          </a:xfrm>
        </p:spPr>
        <p:txBody>
          <a:bodyPr/>
          <a:lstStyle/>
          <a:p>
            <a:r>
              <a:rPr lang="en-US" dirty="0"/>
              <a:t>What to Do About Rebelling States?</a:t>
            </a:r>
          </a:p>
        </p:txBody>
      </p:sp>
      <p:sp>
        <p:nvSpPr>
          <p:cNvPr id="3" name="Content Placeholder 2"/>
          <p:cNvSpPr>
            <a:spLocks noGrp="1"/>
          </p:cNvSpPr>
          <p:nvPr>
            <p:ph idx="1"/>
          </p:nvPr>
        </p:nvSpPr>
        <p:spPr>
          <a:xfrm>
            <a:off x="360219" y="1533309"/>
            <a:ext cx="8946541" cy="4195481"/>
          </a:xfrm>
        </p:spPr>
        <p:txBody>
          <a:bodyPr/>
          <a:lstStyle/>
          <a:p>
            <a:r>
              <a:rPr lang="en-US" dirty="0"/>
              <a:t>Radical Republicans dissatisfied</a:t>
            </a:r>
          </a:p>
          <a:p>
            <a:r>
              <a:rPr lang="en-US" dirty="0"/>
              <a:t>Goal: punish Confederate leaders, permanently destroy the South's slave society</a:t>
            </a:r>
          </a:p>
          <a:p>
            <a:r>
              <a:rPr lang="en-US" dirty="0"/>
              <a:t>Stricter expectations to re-enter the Union</a:t>
            </a:r>
          </a:p>
          <a:p>
            <a:r>
              <a:rPr lang="en-US" dirty="0"/>
              <a:t>High ranking officers stripped of citizenship</a:t>
            </a:r>
          </a:p>
          <a:p>
            <a:r>
              <a:rPr lang="en-US" dirty="0"/>
              <a:t>Unsuccessful, but placed wedge within party</a:t>
            </a:r>
          </a:p>
          <a:p>
            <a:endParaRPr lang="en-US" dirty="0"/>
          </a:p>
        </p:txBody>
      </p:sp>
      <p:pic>
        <p:nvPicPr>
          <p:cNvPr id="1026" name="Picture 2" descr="Voices of Secession | American Battlefield Tr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244" y="3568767"/>
            <a:ext cx="5718308" cy="299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24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a:t>Freedman’s Bureau</a:t>
            </a:r>
          </a:p>
        </p:txBody>
      </p:sp>
      <p:sp>
        <p:nvSpPr>
          <p:cNvPr id="8195" name="Rectangle 3"/>
          <p:cNvSpPr>
            <a:spLocks noGrp="1" noChangeArrowheads="1"/>
          </p:cNvSpPr>
          <p:nvPr>
            <p:ph type="body" idx="1"/>
          </p:nvPr>
        </p:nvSpPr>
        <p:spPr>
          <a:xfrm>
            <a:off x="1104293" y="1651136"/>
            <a:ext cx="8946541" cy="4195481"/>
          </a:xfrm>
        </p:spPr>
        <p:txBody>
          <a:bodyPr/>
          <a:lstStyle/>
          <a:p>
            <a:pPr>
              <a:spcBef>
                <a:spcPct val="0"/>
              </a:spcBef>
            </a:pPr>
            <a:r>
              <a:rPr lang="en-US" altLang="en-US" sz="2000" dirty="0">
                <a:latin typeface="Arial" panose="020B0604020202020204" pitchFamily="34" charset="0"/>
              </a:rPr>
              <a:t>The Bureau of Refugees, Freedmen, and Abandoned Land, often referred to as the Freedmen's Bureau, was established in the War Department on March 3, 1865. </a:t>
            </a:r>
          </a:p>
          <a:p>
            <a:pPr eaLnBrk="1" hangingPunct="1">
              <a:spcBef>
                <a:spcPct val="0"/>
              </a:spcBef>
              <a:buFontTx/>
              <a:buNone/>
            </a:pPr>
            <a:endParaRPr lang="en-US" altLang="en-US" sz="2000" dirty="0">
              <a:latin typeface="Arial" panose="020B0604020202020204" pitchFamily="34" charset="0"/>
            </a:endParaRPr>
          </a:p>
          <a:p>
            <a:pPr>
              <a:spcBef>
                <a:spcPct val="0"/>
              </a:spcBef>
            </a:pPr>
            <a:r>
              <a:rPr lang="en-US" altLang="en-US" sz="2000" dirty="0">
                <a:latin typeface="Arial" panose="020B0604020202020204" pitchFamily="34" charset="0"/>
              </a:rPr>
              <a:t>The Bureau supervised all relief and educational activities relating to refugees and freedmen, including issuing rations, clothing and medicine. </a:t>
            </a:r>
          </a:p>
          <a:p>
            <a:pPr eaLnBrk="1" hangingPunct="1">
              <a:spcBef>
                <a:spcPct val="0"/>
              </a:spcBef>
              <a:buFontTx/>
              <a:buNone/>
            </a:pPr>
            <a:endParaRPr lang="en-US" altLang="en-US" sz="2000" dirty="0">
              <a:latin typeface="Arial" panose="020B0604020202020204" pitchFamily="34" charset="0"/>
            </a:endParaRPr>
          </a:p>
          <a:p>
            <a:pPr>
              <a:spcBef>
                <a:spcPct val="0"/>
              </a:spcBef>
            </a:pPr>
            <a:r>
              <a:rPr lang="en-US" altLang="en-US" sz="2000" dirty="0">
                <a:latin typeface="Arial" panose="020B0604020202020204" pitchFamily="34" charset="0"/>
              </a:rPr>
              <a:t>The Bureau also assumed custody of confiscated lands or property in the former Confederate States, border states, District of Columbia, and Indian Territory. </a:t>
            </a:r>
          </a:p>
          <a:p>
            <a:pPr eaLnBrk="1" hangingPunct="1">
              <a:spcBef>
                <a:spcPct val="0"/>
              </a:spcBef>
              <a:buFontTx/>
              <a:buNone/>
            </a:pPr>
            <a:endParaRPr lang="en-US" altLang="en-US" sz="2000" dirty="0">
              <a:latin typeface="Arial" panose="020B0604020202020204" pitchFamily="34" charset="0"/>
            </a:endParaRPr>
          </a:p>
          <a:p>
            <a:pPr>
              <a:spcBef>
                <a:spcPct val="0"/>
              </a:spcBef>
            </a:pPr>
            <a:r>
              <a:rPr lang="en-US" altLang="en-US" sz="2000" dirty="0">
                <a:latin typeface="Arial" panose="020B0604020202020204" pitchFamily="34" charset="0"/>
              </a:rPr>
              <a:t>Built Schools—many of whom were forerunners of the “Historically Black Colleges” in the South.</a:t>
            </a:r>
          </a:p>
          <a:p>
            <a:pPr eaLnBrk="1" hangingPunct="1">
              <a:spcBef>
                <a:spcPct val="0"/>
              </a:spcBef>
              <a:buFontTx/>
              <a:buNone/>
            </a:pPr>
            <a:endParaRPr lang="en-US" altLang="en-US" sz="2000" dirty="0"/>
          </a:p>
          <a:p>
            <a:pPr eaLnBrk="1" hangingPunct="1"/>
            <a:endParaRPr lang="en-US" altLang="en-US" sz="2800" dirty="0"/>
          </a:p>
        </p:txBody>
      </p:sp>
    </p:spTree>
    <p:extLst>
      <p:ext uri="{BB962C8B-B14F-4D97-AF65-F5344CB8AC3E}">
        <p14:creationId xmlns:p14="http://schemas.microsoft.com/office/powerpoint/2010/main" val="88969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anim calcmode="lin" valueType="num">
                                      <p:cBhvr additive="base">
                                        <p:cTn id="19"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anim calcmode="lin" valueType="num">
                                      <p:cBhvr additive="base">
                                        <p:cTn id="25"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1968"/>
            <a:ext cx="10487777" cy="1400530"/>
          </a:xfrm>
        </p:spPr>
        <p:txBody>
          <a:bodyPr/>
          <a:lstStyle/>
          <a:p>
            <a:r>
              <a:rPr lang="en-US" dirty="0"/>
              <a:t>Lincoln’s Assassination Leaves Questions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6427" y="1701577"/>
            <a:ext cx="3562840" cy="4577601"/>
          </a:xfrm>
          <a:prstGeom prst="rect">
            <a:avLst/>
          </a:prstGeom>
        </p:spPr>
      </p:pic>
      <p:pic>
        <p:nvPicPr>
          <p:cNvPr id="1026" name="Picture 2" descr="See the source image">
            <a:extLst>
              <a:ext uri="{FF2B5EF4-FFF2-40B4-BE49-F238E27FC236}">
                <a16:creationId xmlns:a16="http://schemas.microsoft.com/office/drawing/2014/main" id="{6DC2A517-D49F-41D9-8202-F04E57A1B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830" y="2744112"/>
            <a:ext cx="5487614" cy="4055165"/>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24069" y="1303887"/>
            <a:ext cx="2020115" cy="2686491"/>
          </a:xfrm>
        </p:spPr>
      </p:pic>
    </p:spTree>
    <p:extLst>
      <p:ext uri="{BB962C8B-B14F-4D97-AF65-F5344CB8AC3E}">
        <p14:creationId xmlns:p14="http://schemas.microsoft.com/office/powerpoint/2010/main" val="44230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1304" y="1600200"/>
            <a:ext cx="8229600" cy="1828800"/>
          </a:xfrm>
        </p:spPr>
        <p:txBody>
          <a:bodyPr>
            <a:noAutofit/>
          </a:bodyPr>
          <a:lstStyle/>
          <a:p>
            <a:pPr marL="0" indent="0">
              <a:buNone/>
            </a:pPr>
            <a:r>
              <a:rPr lang="en-US" sz="4000" dirty="0"/>
              <a:t>“This is a country for white men,” Johnson reportedly wrote Missouri's provisional governor in 1865. “And by God, as long as I am president, it shall be a government for white men.”</a:t>
            </a:r>
          </a:p>
        </p:txBody>
      </p:sp>
      <p:sp>
        <p:nvSpPr>
          <p:cNvPr id="3" name="Title 2"/>
          <p:cNvSpPr>
            <a:spLocks noGrp="1"/>
          </p:cNvSpPr>
          <p:nvPr>
            <p:ph type="title"/>
          </p:nvPr>
        </p:nvSpPr>
        <p:spPr>
          <a:xfrm>
            <a:off x="0" y="199508"/>
            <a:ext cx="9404723" cy="1400530"/>
          </a:xfrm>
        </p:spPr>
        <p:txBody>
          <a:bodyPr/>
          <a:lstStyle/>
          <a:p>
            <a:r>
              <a:rPr lang="en-US" dirty="0">
                <a:effectLst/>
              </a:rPr>
              <a:t>“A New Birth of Freedom.”</a:t>
            </a:r>
            <a:endParaRPr lang="en-US" dirty="0"/>
          </a:p>
        </p:txBody>
      </p:sp>
      <p:pic>
        <p:nvPicPr>
          <p:cNvPr id="6148" name="Picture 4" descr="Image result for president andrew john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4723" y="0"/>
            <a:ext cx="2787277" cy="3716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600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913"/>
            <a:ext cx="10297297" cy="1063044"/>
          </a:xfrm>
        </p:spPr>
        <p:txBody>
          <a:bodyPr>
            <a:normAutofit/>
          </a:bodyPr>
          <a:lstStyle/>
          <a:p>
            <a:r>
              <a:rPr lang="en-US" dirty="0"/>
              <a:t>Local Consequences: Violence in 1866</a:t>
            </a:r>
          </a:p>
        </p:txBody>
      </p:sp>
      <p:sp>
        <p:nvSpPr>
          <p:cNvPr id="3" name="Rectangle 2"/>
          <p:cNvSpPr/>
          <p:nvPr/>
        </p:nvSpPr>
        <p:spPr>
          <a:xfrm>
            <a:off x="486031" y="6162073"/>
            <a:ext cx="10527957" cy="369332"/>
          </a:xfrm>
          <a:prstGeom prst="rect">
            <a:avLst/>
          </a:prstGeom>
        </p:spPr>
        <p:txBody>
          <a:bodyPr wrap="square">
            <a:spAutoFit/>
          </a:bodyPr>
          <a:lstStyle/>
          <a:p>
            <a:r>
              <a:rPr lang="en-US" dirty="0"/>
              <a:t>https://www.actionnews5.com/2021/05/31/not-just-tulsa-remembering-memphis-massacre/</a:t>
            </a:r>
          </a:p>
        </p:txBody>
      </p:sp>
      <p:pic>
        <p:nvPicPr>
          <p:cNvPr id="1026" name="Picture 2" descr="https://www.blackpast.org/wp-content/uploads/prodimages/files/blackpast_images/Black_Americans_attacked_in_Memphis_Riot_of_18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57" y="1186058"/>
            <a:ext cx="5189836" cy="33450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Orleans Massacre, 1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157" y="2452226"/>
            <a:ext cx="6540843" cy="352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98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arn(inVertical)">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Silver Lining with Troublesome Indicators</a:t>
            </a:r>
          </a:p>
        </p:txBody>
      </p:sp>
      <p:sp>
        <p:nvSpPr>
          <p:cNvPr id="3" name="Content Placeholder 2"/>
          <p:cNvSpPr>
            <a:spLocks noGrp="1"/>
          </p:cNvSpPr>
          <p:nvPr>
            <p:ph idx="1"/>
          </p:nvPr>
        </p:nvSpPr>
        <p:spPr/>
        <p:txBody>
          <a:bodyPr>
            <a:normAutofit/>
          </a:bodyPr>
          <a:lstStyle/>
          <a:p>
            <a:r>
              <a:rPr lang="en-US" dirty="0"/>
              <a:t>New Orleans riots prompt Northern voters to elect Radical Republican Congress leading to Military Reconstruction</a:t>
            </a:r>
          </a:p>
          <a:p>
            <a:r>
              <a:rPr lang="en-US" dirty="0"/>
              <a:t>Memphis prompted a Congressional Report that would spark support for the 14</a:t>
            </a:r>
            <a:r>
              <a:rPr lang="en-US" baseline="30000" dirty="0"/>
              <a:t>th</a:t>
            </a:r>
            <a:r>
              <a:rPr lang="en-US" dirty="0"/>
              <a:t> Amendment</a:t>
            </a:r>
          </a:p>
          <a:p>
            <a:r>
              <a:rPr lang="en-US" dirty="0"/>
              <a:t>But…</a:t>
            </a:r>
          </a:p>
          <a:p>
            <a:r>
              <a:rPr lang="en-US" dirty="0"/>
              <a:t>The report blamed Irish police force </a:t>
            </a:r>
          </a:p>
          <a:p>
            <a:r>
              <a:rPr lang="en-US" dirty="0"/>
              <a:t>the black-Irish competition for manual labor jobs </a:t>
            </a:r>
          </a:p>
          <a:p>
            <a:r>
              <a:rPr lang="en-US" dirty="0"/>
              <a:t>Ignored the non-Irish whites who participated in the rioting </a:t>
            </a:r>
          </a:p>
          <a:p>
            <a:r>
              <a:rPr lang="en-US" dirty="0"/>
              <a:t>Ignored the retaliation from non-Irish whites for large presence of black soldiers responsible for patrolling the city…</a:t>
            </a:r>
          </a:p>
        </p:txBody>
      </p:sp>
    </p:spTree>
    <p:extLst>
      <p:ext uri="{BB962C8B-B14F-4D97-AF65-F5344CB8AC3E}">
        <p14:creationId xmlns:p14="http://schemas.microsoft.com/office/powerpoint/2010/main" val="4066871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27098" y="418071"/>
            <a:ext cx="7772400" cy="533400"/>
          </a:xfrm>
        </p:spPr>
        <p:txBody>
          <a:bodyPr>
            <a:normAutofit fontScale="90000"/>
          </a:bodyPr>
          <a:lstStyle/>
          <a:p>
            <a:pPr eaLnBrk="1" hangingPunct="1"/>
            <a:r>
              <a:rPr lang="en-US" altLang="en-US" dirty="0"/>
              <a:t>Andrew Johnson</a:t>
            </a:r>
          </a:p>
        </p:txBody>
      </p:sp>
      <p:pic>
        <p:nvPicPr>
          <p:cNvPr id="11267" name="Picture 4" descr="D:\johnson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0056" y="0"/>
            <a:ext cx="4941944" cy="541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6419" y="1423171"/>
            <a:ext cx="6124048"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a:t>Issues series of proclamations to benefit Southern interests</a:t>
            </a:r>
          </a:p>
          <a:p>
            <a:pPr marL="285750" indent="-285750">
              <a:buFont typeface="Arial" panose="020B0604020202020204" pitchFamily="34" charset="0"/>
              <a:buChar char="•"/>
            </a:pPr>
            <a:r>
              <a:rPr lang="en-US" sz="3200" dirty="0"/>
              <a:t>Offered pardons with oath of alliance that restored political and property rights</a:t>
            </a:r>
          </a:p>
          <a:p>
            <a:pPr marL="285750" indent="-285750">
              <a:buFont typeface="Arial" panose="020B0604020202020204" pitchFamily="34" charset="0"/>
              <a:buChar char="•"/>
            </a:pPr>
            <a:r>
              <a:rPr lang="en-US" sz="3200" dirty="0"/>
              <a:t>Resisted federal support for newly freed people </a:t>
            </a:r>
          </a:p>
          <a:p>
            <a:pPr marL="285750" indent="-285750">
              <a:buFont typeface="Arial" panose="020B0604020202020204" pitchFamily="34" charset="0"/>
              <a:buChar char="•"/>
            </a:pPr>
            <a:r>
              <a:rPr lang="en-US" sz="3200" dirty="0"/>
              <a:t>Free hand in managing local affairs </a:t>
            </a:r>
          </a:p>
        </p:txBody>
      </p:sp>
    </p:spTree>
    <p:extLst>
      <p:ext uri="{BB962C8B-B14F-4D97-AF65-F5344CB8AC3E}">
        <p14:creationId xmlns:p14="http://schemas.microsoft.com/office/powerpoint/2010/main" val="1818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3674" y="1627464"/>
            <a:ext cx="10880520" cy="4777818"/>
          </a:xfrm>
        </p:spPr>
        <p:txBody>
          <a:bodyPr>
            <a:noAutofit/>
          </a:bodyPr>
          <a:lstStyle/>
          <a:p>
            <a:r>
              <a:rPr lang="en-US" sz="3200" dirty="0"/>
              <a:t>Johnson allowed white Southerners to hold elections that resulted in the election of state legislatures filled with ex‐Confederates, who immediately began passing the infamous Black Codes</a:t>
            </a:r>
          </a:p>
          <a:p>
            <a:r>
              <a:rPr lang="en-US" sz="3200" dirty="0"/>
              <a:t>banned African Americans from serving on juries, marrying or socializing with white people, owning firearms, buying alcohol, meeting in groups of six or more after sundown, and using insulting gestures or language toward whites</a:t>
            </a:r>
          </a:p>
        </p:txBody>
      </p:sp>
      <p:sp>
        <p:nvSpPr>
          <p:cNvPr id="3" name="Title 2"/>
          <p:cNvSpPr>
            <a:spLocks noGrp="1"/>
          </p:cNvSpPr>
          <p:nvPr>
            <p:ph type="title"/>
          </p:nvPr>
        </p:nvSpPr>
        <p:spPr/>
        <p:txBody>
          <a:bodyPr/>
          <a:lstStyle/>
          <a:p>
            <a:r>
              <a:rPr lang="en-US" dirty="0"/>
              <a:t>Black Codes</a:t>
            </a:r>
          </a:p>
        </p:txBody>
      </p:sp>
    </p:spTree>
    <p:extLst>
      <p:ext uri="{BB962C8B-B14F-4D97-AF65-F5344CB8AC3E}">
        <p14:creationId xmlns:p14="http://schemas.microsoft.com/office/powerpoint/2010/main" val="388193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1E40-6C35-45AE-93C1-17F8CC5F8FAF}"/>
              </a:ext>
            </a:extLst>
          </p:cNvPr>
          <p:cNvSpPr>
            <a:spLocks noGrp="1"/>
          </p:cNvSpPr>
          <p:nvPr>
            <p:ph type="title"/>
          </p:nvPr>
        </p:nvSpPr>
        <p:spPr/>
        <p:txBody>
          <a:bodyPr/>
          <a:lstStyle/>
          <a:p>
            <a:r>
              <a:rPr lang="en-US" dirty="0"/>
              <a:t>Why Reconstruction Matters…</a:t>
            </a:r>
          </a:p>
        </p:txBody>
      </p:sp>
      <p:sp>
        <p:nvSpPr>
          <p:cNvPr id="3" name="Content Placeholder 2">
            <a:extLst>
              <a:ext uri="{FF2B5EF4-FFF2-40B4-BE49-F238E27FC236}">
                <a16:creationId xmlns:a16="http://schemas.microsoft.com/office/drawing/2014/main" id="{38B8F187-D0B4-451C-ABD6-42FBB7804903}"/>
              </a:ext>
            </a:extLst>
          </p:cNvPr>
          <p:cNvSpPr>
            <a:spLocks noGrp="1"/>
          </p:cNvSpPr>
          <p:nvPr>
            <p:ph idx="1"/>
          </p:nvPr>
        </p:nvSpPr>
        <p:spPr>
          <a:xfrm>
            <a:off x="646111" y="1853248"/>
            <a:ext cx="10088149" cy="4195481"/>
          </a:xfrm>
        </p:spPr>
        <p:txBody>
          <a:bodyPr>
            <a:noAutofit/>
          </a:bodyPr>
          <a:lstStyle/>
          <a:p>
            <a:pPr marL="0" indent="0">
              <a:buNone/>
            </a:pPr>
            <a:r>
              <a:rPr lang="en-US" sz="3600" dirty="0"/>
              <a:t>“Issues that agitate American politics today — access to citizenship and voting rights, the relative powers of the national and state governments, the relationship between political and economic democracy, the proper response to terrorism — all of these are Reconstruction questions.”</a:t>
            </a:r>
          </a:p>
        </p:txBody>
      </p:sp>
    </p:spTree>
    <p:extLst>
      <p:ext uri="{BB962C8B-B14F-4D97-AF65-F5344CB8AC3E}">
        <p14:creationId xmlns:p14="http://schemas.microsoft.com/office/powerpoint/2010/main" val="1092339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t>Radicals Respond</a:t>
            </a:r>
          </a:p>
        </p:txBody>
      </p:sp>
      <p:sp>
        <p:nvSpPr>
          <p:cNvPr id="11267" name="Rectangle 3"/>
          <p:cNvSpPr>
            <a:spLocks noGrp="1" noChangeArrowheads="1"/>
          </p:cNvSpPr>
          <p:nvPr>
            <p:ph type="body" idx="1"/>
          </p:nvPr>
        </p:nvSpPr>
        <p:spPr>
          <a:xfrm>
            <a:off x="545443" y="1702246"/>
            <a:ext cx="10494469" cy="4421717"/>
          </a:xfrm>
        </p:spPr>
        <p:txBody>
          <a:bodyPr/>
          <a:lstStyle/>
          <a:p>
            <a:pPr eaLnBrk="1" hangingPunct="1"/>
            <a:r>
              <a:rPr lang="en-US" altLang="en-US" sz="2800" dirty="0"/>
              <a:t>Barely failed to override Johnson’s Veto of Bill to Extend Life of Freedman’s Bureau</a:t>
            </a:r>
          </a:p>
          <a:p>
            <a:pPr eaLnBrk="1" hangingPunct="1"/>
            <a:r>
              <a:rPr lang="en-US" altLang="en-US" sz="2800" dirty="0"/>
              <a:t>Overrode Johnson’s Veto of CRA of 1866</a:t>
            </a:r>
          </a:p>
          <a:p>
            <a:pPr eaLnBrk="1" hangingPunct="1"/>
            <a:r>
              <a:rPr lang="en-US" altLang="en-US" sz="2800" dirty="0"/>
              <a:t>Enacted a new Freedman’s Bureau</a:t>
            </a:r>
          </a:p>
          <a:p>
            <a:pPr eaLnBrk="1" hangingPunct="1"/>
            <a:r>
              <a:rPr lang="en-US" altLang="en-US" sz="2800" dirty="0"/>
              <a:t>Sent 14</a:t>
            </a:r>
            <a:r>
              <a:rPr lang="en-US" altLang="en-US" sz="2800" baseline="30000" dirty="0"/>
              <a:t>th</a:t>
            </a:r>
            <a:r>
              <a:rPr lang="en-US" altLang="en-US" sz="2800" dirty="0"/>
              <a:t> Amendment to States—ratified by them in 1868</a:t>
            </a:r>
          </a:p>
          <a:p>
            <a:pPr eaLnBrk="1" hangingPunct="1"/>
            <a:r>
              <a:rPr lang="en-US" altLang="en-US" sz="2800" dirty="0"/>
              <a:t>Radical’s insisted on Civil Rights for former slaves and a federal enforcement mechanism</a:t>
            </a:r>
          </a:p>
        </p:txBody>
      </p:sp>
    </p:spTree>
    <p:extLst>
      <p:ext uri="{BB962C8B-B14F-4D97-AF65-F5344CB8AC3E}">
        <p14:creationId xmlns:p14="http://schemas.microsoft.com/office/powerpoint/2010/main" val="102945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laser.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0" y="152400"/>
            <a:ext cx="7772400" cy="685800"/>
          </a:xfrm>
        </p:spPr>
        <p:txBody>
          <a:bodyPr/>
          <a:lstStyle/>
          <a:p>
            <a:pPr eaLnBrk="1" hangingPunct="1"/>
            <a:r>
              <a:rPr lang="en-US" altLang="en-US"/>
              <a:t>Freedman’s Bureau Schools</a:t>
            </a:r>
          </a:p>
        </p:txBody>
      </p:sp>
      <p:pic>
        <p:nvPicPr>
          <p:cNvPr id="9219" name="Picture 3" descr="D:\reconstruction_school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173" y="1010296"/>
            <a:ext cx="5671899" cy="406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The Freedmen's Bureau Records | National Museum of African American History  and 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22" y="2120915"/>
            <a:ext cx="6072697" cy="4554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336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Keane's Picture Web Site - Road Trips - 2002 New Orleans Vacation (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48"/>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dmen's Bureau - Medical - 1865-1872 | FamilyTree.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322" y="0"/>
            <a:ext cx="512445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port of the Freedmen's Hospital to the Secretary of the Interior, 1899 |  Library of Congr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4299" y="2882484"/>
            <a:ext cx="2838206" cy="39755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20+ Frredmen's Bureau ideas | african american history, black history,  histo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664" y="3338423"/>
            <a:ext cx="3422368" cy="342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117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Powers in Flux</a:t>
            </a:r>
          </a:p>
        </p:txBody>
      </p:sp>
      <p:sp>
        <p:nvSpPr>
          <p:cNvPr id="3" name="Content Placeholder 2"/>
          <p:cNvSpPr>
            <a:spLocks noGrp="1"/>
          </p:cNvSpPr>
          <p:nvPr>
            <p:ph idx="1"/>
          </p:nvPr>
        </p:nvSpPr>
        <p:spPr>
          <a:xfrm>
            <a:off x="358623" y="1756371"/>
            <a:ext cx="7435371" cy="3599316"/>
          </a:xfrm>
        </p:spPr>
        <p:txBody>
          <a:bodyPr>
            <a:noAutofit/>
          </a:bodyPr>
          <a:lstStyle/>
          <a:p>
            <a:r>
              <a:rPr lang="en-US" sz="2800" dirty="0"/>
              <a:t>Radical Republicans sees Johnson as a failure</a:t>
            </a:r>
          </a:p>
          <a:p>
            <a:r>
              <a:rPr lang="en-US" sz="2800" dirty="0"/>
              <a:t>Attempts to restrict him from removing officeholders</a:t>
            </a:r>
          </a:p>
          <a:p>
            <a:r>
              <a:rPr lang="en-US" sz="2800" dirty="0"/>
              <a:t>Johnson sees this as unconstitutional </a:t>
            </a:r>
          </a:p>
          <a:p>
            <a:r>
              <a:rPr lang="en-US" sz="2800" dirty="0"/>
              <a:t>House brings impeachment charges </a:t>
            </a:r>
          </a:p>
          <a:p>
            <a:r>
              <a:rPr lang="en-US" sz="2800" dirty="0"/>
              <a:t>“High crimes and misdemeanors”</a:t>
            </a:r>
          </a:p>
          <a:p>
            <a:r>
              <a:rPr lang="en-US" sz="2800" dirty="0"/>
              <a:t>One vote short of the 2/3rds of Senate votes needed to remove</a:t>
            </a:r>
          </a:p>
        </p:txBody>
      </p:sp>
      <p:pic>
        <p:nvPicPr>
          <p:cNvPr id="7170" name="Picture 2" descr="Image result for impeachment joh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189" y="2653676"/>
            <a:ext cx="4076308" cy="270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04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Military Reconstruction Act--1867</a:t>
            </a:r>
          </a:p>
        </p:txBody>
      </p:sp>
      <p:sp>
        <p:nvSpPr>
          <p:cNvPr id="13315" name="Rectangle 3"/>
          <p:cNvSpPr>
            <a:spLocks noGrp="1" noChangeArrowheads="1"/>
          </p:cNvSpPr>
          <p:nvPr>
            <p:ph type="body" idx="1"/>
          </p:nvPr>
        </p:nvSpPr>
        <p:spPr>
          <a:xfrm>
            <a:off x="397566" y="2126974"/>
            <a:ext cx="10575234" cy="4134678"/>
          </a:xfrm>
        </p:spPr>
        <p:txBody>
          <a:bodyPr/>
          <a:lstStyle/>
          <a:p>
            <a:pPr eaLnBrk="1" hangingPunct="1">
              <a:lnSpc>
                <a:spcPct val="90000"/>
              </a:lnSpc>
            </a:pPr>
            <a:r>
              <a:rPr lang="en-US" altLang="en-US" sz="2800" dirty="0"/>
              <a:t>Divided South into Military District</a:t>
            </a:r>
          </a:p>
          <a:p>
            <a:pPr eaLnBrk="1" hangingPunct="1">
              <a:lnSpc>
                <a:spcPct val="90000"/>
              </a:lnSpc>
            </a:pPr>
            <a:r>
              <a:rPr lang="en-US" altLang="en-US" sz="2800" dirty="0"/>
              <a:t>Southern States—Tn. Excepted—would write new constitutions w/ Universal Adult Male Suffrage</a:t>
            </a:r>
          </a:p>
          <a:p>
            <a:pPr eaLnBrk="1" hangingPunct="1">
              <a:lnSpc>
                <a:spcPct val="90000"/>
              </a:lnSpc>
            </a:pPr>
            <a:r>
              <a:rPr lang="en-US" altLang="en-US" sz="2800" dirty="0"/>
              <a:t>States had to ratify 14</a:t>
            </a:r>
            <a:r>
              <a:rPr lang="en-US" altLang="en-US" sz="2800" baseline="30000" dirty="0"/>
              <a:t>th</a:t>
            </a:r>
            <a:r>
              <a:rPr lang="en-US" altLang="en-US" sz="2800" dirty="0"/>
              <a:t> amendment</a:t>
            </a:r>
          </a:p>
          <a:p>
            <a:pPr eaLnBrk="1" hangingPunct="1">
              <a:lnSpc>
                <a:spcPct val="90000"/>
              </a:lnSpc>
            </a:pPr>
            <a:r>
              <a:rPr lang="en-US" altLang="en-US" sz="2800" dirty="0"/>
              <a:t>Subsequent legislation gave Army power to register voters and to disqualify “disloyal persons” from registering.</a:t>
            </a:r>
          </a:p>
          <a:p>
            <a:pPr eaLnBrk="1" hangingPunct="1">
              <a:lnSpc>
                <a:spcPct val="90000"/>
              </a:lnSpc>
            </a:pPr>
            <a:r>
              <a:rPr lang="en-US" altLang="en-US" sz="2800" dirty="0"/>
              <a:t>This issue of voting restriction would be reversed and applied to blacks and other non-whites in future decades</a:t>
            </a:r>
          </a:p>
          <a:p>
            <a:pPr eaLnBrk="1" hangingPunct="1">
              <a:lnSpc>
                <a:spcPct val="90000"/>
              </a:lnSpc>
              <a:buFontTx/>
              <a:buNone/>
            </a:pPr>
            <a:endParaRPr lang="en-US" altLang="en-US" dirty="0"/>
          </a:p>
        </p:txBody>
      </p:sp>
    </p:spTree>
    <p:extLst>
      <p:ext uri="{BB962C8B-B14F-4D97-AF65-F5344CB8AC3E}">
        <p14:creationId xmlns:p14="http://schemas.microsoft.com/office/powerpoint/2010/main" val="873504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shreg.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shre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DB276-9DBE-2FF8-2003-B1DB4A374BDD}"/>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E154A7C4-E5EB-5D7A-4E6D-F1E9E12E5CE2}"/>
              </a:ext>
            </a:extLst>
          </p:cNvPr>
          <p:cNvSpPr>
            <a:spLocks noGrp="1"/>
          </p:cNvSpPr>
          <p:nvPr>
            <p:ph idx="1"/>
          </p:nvPr>
        </p:nvSpPr>
        <p:spPr/>
        <p:txBody>
          <a:bodyPr/>
          <a:lstStyle/>
          <a:p>
            <a:endParaRPr lang="en-US"/>
          </a:p>
        </p:txBody>
      </p:sp>
      <p:pic>
        <p:nvPicPr>
          <p:cNvPr id="13" name="Picture 12">
            <a:extLst>
              <a:ext uri="{FF2B5EF4-FFF2-40B4-BE49-F238E27FC236}">
                <a16:creationId xmlns:a16="http://schemas.microsoft.com/office/drawing/2014/main" id="{54C85D35-48B7-35E1-AA9D-88AC86BBF1F3}"/>
              </a:ext>
            </a:extLst>
          </p:cNvPr>
          <p:cNvPicPr>
            <a:picLocks noChangeAspect="1"/>
          </p:cNvPicPr>
          <p:nvPr/>
        </p:nvPicPr>
        <p:blipFill rotWithShape="1">
          <a:blip r:embed="rId2"/>
          <a:srcRect l="24974" t="21718" r="25309" b="14639"/>
          <a:stretch/>
        </p:blipFill>
        <p:spPr>
          <a:xfrm>
            <a:off x="1414020" y="0"/>
            <a:ext cx="9539926" cy="6869341"/>
          </a:xfrm>
          <a:prstGeom prst="rect">
            <a:avLst/>
          </a:prstGeom>
        </p:spPr>
      </p:pic>
    </p:spTree>
    <p:extLst>
      <p:ext uri="{BB962C8B-B14F-4D97-AF65-F5344CB8AC3E}">
        <p14:creationId xmlns:p14="http://schemas.microsoft.com/office/powerpoint/2010/main" val="3995679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8"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54B12EA-EC9C-4639-9D3B-7F3989B02CC9}"/>
              </a:ext>
            </a:extLst>
          </p:cNvPr>
          <p:cNvSpPr>
            <a:spLocks noGrp="1"/>
          </p:cNvSpPr>
          <p:nvPr>
            <p:ph type="title"/>
          </p:nvPr>
        </p:nvSpPr>
        <p:spPr>
          <a:xfrm>
            <a:off x="653143" y="1645920"/>
            <a:ext cx="3522879" cy="4470821"/>
          </a:xfrm>
        </p:spPr>
        <p:txBody>
          <a:bodyPr>
            <a:normAutofit/>
          </a:bodyPr>
          <a:lstStyle/>
          <a:p>
            <a:pPr algn="r"/>
            <a:r>
              <a:rPr lang="en-US" sz="3600">
                <a:solidFill>
                  <a:srgbClr val="FFFFFF"/>
                </a:solidFill>
              </a:rPr>
              <a:t>1867 Reconstruction Acts</a:t>
            </a:r>
          </a:p>
        </p:txBody>
      </p:sp>
      <p:sp>
        <p:nvSpPr>
          <p:cNvPr id="3" name="Content Placeholder 2">
            <a:extLst>
              <a:ext uri="{FF2B5EF4-FFF2-40B4-BE49-F238E27FC236}">
                <a16:creationId xmlns:a16="http://schemas.microsoft.com/office/drawing/2014/main" id="{18DF38F1-CD51-4219-B80A-42FADA6C4C5D}"/>
              </a:ext>
            </a:extLst>
          </p:cNvPr>
          <p:cNvSpPr>
            <a:spLocks noGrp="1"/>
          </p:cNvSpPr>
          <p:nvPr>
            <p:ph idx="1"/>
          </p:nvPr>
        </p:nvSpPr>
        <p:spPr>
          <a:xfrm>
            <a:off x="5204109" y="1645920"/>
            <a:ext cx="5919503" cy="4470821"/>
          </a:xfrm>
        </p:spPr>
        <p:txBody>
          <a:bodyPr>
            <a:normAutofit/>
          </a:bodyPr>
          <a:lstStyle/>
          <a:p>
            <a:r>
              <a:rPr lang="en-US" dirty="0"/>
              <a:t>“The Reconstruction Acts inaugurated the period of Radical Reconstruction, when a politically mobilized black community, with its white allies, brought the Republican Party to power throughout the South. For the first time, African-Americans voted in large numbers and held public office at every level of government. It was a remarkable, unprecedented effort to build an interracial democracy on the ashes of slavery.” (Why Reconstruction Matters)</a:t>
            </a:r>
          </a:p>
          <a:p>
            <a:r>
              <a:rPr lang="en-US" dirty="0"/>
              <a:t>Considered the First Black Power Movement</a:t>
            </a:r>
          </a:p>
        </p:txBody>
      </p:sp>
    </p:spTree>
    <p:extLst>
      <p:ext uri="{BB962C8B-B14F-4D97-AF65-F5344CB8AC3E}">
        <p14:creationId xmlns:p14="http://schemas.microsoft.com/office/powerpoint/2010/main" val="290388799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7172" name="Rectangle 2"/>
          <p:cNvSpPr>
            <a:spLocks noGrp="1" noChangeArrowheads="1"/>
          </p:cNvSpPr>
          <p:nvPr>
            <p:ph type="title"/>
          </p:nvPr>
        </p:nvSpPr>
        <p:spPr/>
        <p:txBody>
          <a:bodyPr/>
          <a:lstStyle/>
          <a:p>
            <a:pPr eaLnBrk="1" hangingPunct="1"/>
            <a:r>
              <a:rPr lang="en-US" altLang="en-US"/>
              <a:t>Civil War Amendments</a:t>
            </a:r>
          </a:p>
        </p:txBody>
      </p:sp>
      <p:sp>
        <p:nvSpPr>
          <p:cNvPr id="6147" name="Rectangle 3"/>
          <p:cNvSpPr>
            <a:spLocks noGrp="1" noChangeArrowheads="1"/>
          </p:cNvSpPr>
          <p:nvPr>
            <p:ph type="body" idx="1"/>
          </p:nvPr>
        </p:nvSpPr>
        <p:spPr/>
        <p:txBody>
          <a:bodyPr>
            <a:normAutofit/>
          </a:bodyPr>
          <a:lstStyle/>
          <a:p>
            <a:pPr eaLnBrk="1" hangingPunct="1"/>
            <a:r>
              <a:rPr lang="en-US" altLang="en-US" sz="3200" dirty="0"/>
              <a:t>13th: (1865): freed all slaves, outlawed slavery permanently in the U.S.</a:t>
            </a:r>
          </a:p>
          <a:p>
            <a:pPr eaLnBrk="1" hangingPunct="1"/>
            <a:r>
              <a:rPr lang="en-US" altLang="en-US" sz="3200" dirty="0"/>
              <a:t>14th (1868): all persons born in U.S. are citizens; states cannot violate citizens’ rights; “equal protection of the laws”</a:t>
            </a:r>
          </a:p>
          <a:p>
            <a:pPr eaLnBrk="1" hangingPunct="1"/>
            <a:r>
              <a:rPr lang="en-US" altLang="en-US" sz="3200" dirty="0"/>
              <a:t>15th (1870): right to vote cannot be denied based on race</a:t>
            </a:r>
          </a:p>
        </p:txBody>
      </p:sp>
    </p:spTree>
    <p:extLst>
      <p:ext uri="{BB962C8B-B14F-4D97-AF65-F5344CB8AC3E}">
        <p14:creationId xmlns:p14="http://schemas.microsoft.com/office/powerpoint/2010/main" val="8539287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227" y="824757"/>
            <a:ext cx="8610600" cy="1293028"/>
          </a:xfrm>
        </p:spPr>
        <p:txBody>
          <a:bodyPr/>
          <a:lstStyle/>
          <a:p>
            <a:r>
              <a:rPr lang="en-US" dirty="0"/>
              <a:t>1868 Presidential Candidates</a:t>
            </a:r>
          </a:p>
        </p:txBody>
      </p:sp>
      <p:sp>
        <p:nvSpPr>
          <p:cNvPr id="3" name="Content Placeholder 2"/>
          <p:cNvSpPr>
            <a:spLocks noGrp="1"/>
          </p:cNvSpPr>
          <p:nvPr>
            <p:ph idx="1"/>
          </p:nvPr>
        </p:nvSpPr>
        <p:spPr/>
        <p:txBody>
          <a:bodyPr/>
          <a:lstStyle/>
          <a:p>
            <a:r>
              <a:rPr lang="en-US" dirty="0"/>
              <a:t>Grant: former Union General </a:t>
            </a:r>
          </a:p>
          <a:p>
            <a:r>
              <a:rPr lang="en-US" dirty="0"/>
              <a:t>Platform supported black suffrage</a:t>
            </a:r>
          </a:p>
          <a:p>
            <a:r>
              <a:rPr lang="en-US" dirty="0"/>
              <a:t>Encouraged immigration</a:t>
            </a:r>
          </a:p>
          <a:p>
            <a:r>
              <a:rPr lang="en-US" dirty="0"/>
              <a:t>Endorsed full rights for naturalized citizens </a:t>
            </a:r>
          </a:p>
          <a:p>
            <a:r>
              <a:rPr lang="en-US" dirty="0"/>
              <a:t>Seymour: former NY governor</a:t>
            </a:r>
          </a:p>
          <a:p>
            <a:r>
              <a:rPr lang="en-US" dirty="0"/>
              <a:t>Slogan at Democratic National Convention:</a:t>
            </a:r>
          </a:p>
          <a:p>
            <a:r>
              <a:rPr lang="en-US" dirty="0"/>
              <a:t>“This is a White Man’s Country, Let White Men Rule”</a:t>
            </a:r>
          </a:p>
        </p:txBody>
      </p:sp>
      <p:pic>
        <p:nvPicPr>
          <p:cNvPr id="4098" name="Picture 2" descr="Ulysses S Grant by Brady c1870-restored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1666" y="452718"/>
            <a:ext cx="16573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ratio Seymour - Brady-Handy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1666" y="2984740"/>
            <a:ext cx="1795814" cy="203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47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fade">
                                      <p:cBhvr>
                                        <p:cTn id="33" dur="500"/>
                                        <p:tgtEl>
                                          <p:spTgt spid="410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9220" name="Rectangle 2"/>
          <p:cNvSpPr>
            <a:spLocks noGrp="1" noChangeArrowheads="1"/>
          </p:cNvSpPr>
          <p:nvPr>
            <p:ph type="title"/>
          </p:nvPr>
        </p:nvSpPr>
        <p:spPr/>
        <p:txBody>
          <a:bodyPr/>
          <a:lstStyle/>
          <a:p>
            <a:pPr eaLnBrk="1" hangingPunct="1"/>
            <a:r>
              <a:rPr lang="en-US" altLang="en-US"/>
              <a:t>14th Amendment</a:t>
            </a:r>
          </a:p>
        </p:txBody>
      </p:sp>
      <p:sp>
        <p:nvSpPr>
          <p:cNvPr id="37891" name="Rectangle 3"/>
          <p:cNvSpPr>
            <a:spLocks noGrp="1" noChangeArrowheads="1"/>
          </p:cNvSpPr>
          <p:nvPr>
            <p:ph type="body" idx="1"/>
          </p:nvPr>
        </p:nvSpPr>
        <p:spPr/>
        <p:txBody>
          <a:bodyPr>
            <a:noAutofit/>
          </a:bodyPr>
          <a:lstStyle/>
          <a:p>
            <a:pPr eaLnBrk="1" hangingPunct="1"/>
            <a:r>
              <a:rPr lang="en-US" altLang="en-US" sz="4000" dirty="0"/>
              <a:t>Original purpose: protect the rights of former slaves and free blacks</a:t>
            </a:r>
          </a:p>
          <a:p>
            <a:pPr eaLnBrk="1" hangingPunct="1"/>
            <a:r>
              <a:rPr lang="en-US" altLang="en-US" sz="4000" dirty="0"/>
              <a:t>Made state </a:t>
            </a:r>
            <a:r>
              <a:rPr lang="en-US" altLang="en-US" sz="4000" dirty="0" err="1"/>
              <a:t>govt’s</a:t>
            </a:r>
            <a:r>
              <a:rPr lang="en-US" altLang="en-US" sz="4000" dirty="0"/>
              <a:t> protect citizens’ Constitutional rights</a:t>
            </a:r>
          </a:p>
          <a:p>
            <a:pPr eaLnBrk="1" hangingPunct="1"/>
            <a:r>
              <a:rPr lang="en-US" altLang="en-US" sz="4000" dirty="0"/>
              <a:t>Limited the power of state </a:t>
            </a:r>
            <a:r>
              <a:rPr lang="en-US" altLang="en-US" sz="4000" dirty="0" err="1"/>
              <a:t>govt’s</a:t>
            </a:r>
            <a:r>
              <a:rPr lang="en-US" altLang="en-US" sz="4000" dirty="0"/>
              <a:t> after the Civil War</a:t>
            </a:r>
          </a:p>
        </p:txBody>
      </p:sp>
    </p:spTree>
    <p:extLst>
      <p:ext uri="{BB962C8B-B14F-4D97-AF65-F5344CB8AC3E}">
        <p14:creationId xmlns:p14="http://schemas.microsoft.com/office/powerpoint/2010/main" val="32416344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883243"/>
            <a:ext cx="8229600" cy="3787721"/>
          </a:xfrm>
        </p:spPr>
        <p:txBody>
          <a:bodyPr>
            <a:normAutofit/>
          </a:bodyPr>
          <a:lstStyle/>
          <a:p>
            <a:pPr marL="0" indent="0">
              <a:buNone/>
            </a:pPr>
            <a:r>
              <a:rPr lang="en-US" sz="2800" i="1" dirty="0"/>
              <a:t>“Understanding Reconstruction, and the role the Supreme Court played in the era, is essential for understanding U.S. Constitutional History and the society we live in today.”</a:t>
            </a:r>
          </a:p>
        </p:txBody>
      </p:sp>
      <p:sp>
        <p:nvSpPr>
          <p:cNvPr id="3" name="Title 2"/>
          <p:cNvSpPr>
            <a:spLocks noGrp="1"/>
          </p:cNvSpPr>
          <p:nvPr>
            <p:ph type="title"/>
          </p:nvPr>
        </p:nvSpPr>
        <p:spPr>
          <a:xfrm>
            <a:off x="1981200" y="152400"/>
            <a:ext cx="8229600" cy="1946564"/>
          </a:xfrm>
        </p:spPr>
        <p:txBody>
          <a:bodyPr>
            <a:normAutofit fontScale="90000"/>
          </a:bodyPr>
          <a:lstStyle/>
          <a:p>
            <a:r>
              <a:rPr lang="en-US" dirty="0"/>
              <a:t>Michael Ross, The Supreme Court, Reconstruction and the Meaning of the Civil War  </a:t>
            </a:r>
          </a:p>
        </p:txBody>
      </p:sp>
    </p:spTree>
    <p:extLst>
      <p:ext uri="{BB962C8B-B14F-4D97-AF65-F5344CB8AC3E}">
        <p14:creationId xmlns:p14="http://schemas.microsoft.com/office/powerpoint/2010/main" val="1884272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10244" name="Rectangle 2"/>
          <p:cNvSpPr>
            <a:spLocks noGrp="1" noChangeArrowheads="1"/>
          </p:cNvSpPr>
          <p:nvPr>
            <p:ph type="title"/>
          </p:nvPr>
        </p:nvSpPr>
        <p:spPr/>
        <p:txBody>
          <a:bodyPr/>
          <a:lstStyle/>
          <a:p>
            <a:pPr eaLnBrk="1" hangingPunct="1"/>
            <a:r>
              <a:rPr lang="en-US" altLang="en-US"/>
              <a:t>14th Amendment </a:t>
            </a:r>
          </a:p>
        </p:txBody>
      </p:sp>
      <p:sp>
        <p:nvSpPr>
          <p:cNvPr id="27651" name="Rectangle 3"/>
          <p:cNvSpPr>
            <a:spLocks noGrp="1" noChangeArrowheads="1"/>
          </p:cNvSpPr>
          <p:nvPr>
            <p:ph type="body" idx="1"/>
          </p:nvPr>
        </p:nvSpPr>
        <p:spPr/>
        <p:txBody>
          <a:bodyPr>
            <a:normAutofit lnSpcReduction="10000"/>
          </a:bodyPr>
          <a:lstStyle/>
          <a:p>
            <a:pPr eaLnBrk="1" hangingPunct="1">
              <a:lnSpc>
                <a:spcPct val="90000"/>
              </a:lnSpc>
              <a:buFontTx/>
              <a:buNone/>
            </a:pPr>
            <a:r>
              <a:rPr lang="en-US" altLang="en-US" sz="2800"/>
              <a:t>“</a:t>
            </a:r>
            <a:r>
              <a:rPr lang="en-US" altLang="en-US" sz="2800" i="1">
                <a:solidFill>
                  <a:srgbClr val="000000"/>
                </a:solidFill>
                <a:latin typeface="Times New Roman" pitchFamily="18" charset="0"/>
              </a:rPr>
              <a:t>No state shall deny to any person within its jurisdiction the </a:t>
            </a:r>
            <a:r>
              <a:rPr lang="en-US" altLang="en-US" sz="2800" b="1" i="1">
                <a:solidFill>
                  <a:srgbClr val="000000"/>
                </a:solidFill>
                <a:latin typeface="Times New Roman" pitchFamily="18" charset="0"/>
              </a:rPr>
              <a:t>equal protection of the laws</a:t>
            </a:r>
            <a:r>
              <a:rPr lang="en-US" altLang="en-US" sz="2800" b="1" i="1">
                <a:solidFill>
                  <a:srgbClr val="000000"/>
                </a:solidFill>
              </a:rPr>
              <a:t>”</a:t>
            </a:r>
            <a:endParaRPr lang="en-US" altLang="en-US" sz="2800"/>
          </a:p>
          <a:p>
            <a:pPr eaLnBrk="1" hangingPunct="1">
              <a:lnSpc>
                <a:spcPct val="90000"/>
              </a:lnSpc>
            </a:pPr>
            <a:endParaRPr lang="en-US" altLang="en-US" sz="2800"/>
          </a:p>
          <a:p>
            <a:pPr eaLnBrk="1" hangingPunct="1">
              <a:lnSpc>
                <a:spcPct val="90000"/>
              </a:lnSpc>
            </a:pPr>
            <a:r>
              <a:rPr lang="en-US" altLang="en-US" sz="2800"/>
              <a:t>Applies only to state governments</a:t>
            </a:r>
          </a:p>
          <a:p>
            <a:pPr eaLnBrk="1" hangingPunct="1">
              <a:lnSpc>
                <a:spcPct val="90000"/>
              </a:lnSpc>
            </a:pPr>
            <a:r>
              <a:rPr lang="en-US" altLang="en-US" sz="2800"/>
              <a:t>Does it require “equal opportunity”?</a:t>
            </a:r>
          </a:p>
          <a:p>
            <a:pPr eaLnBrk="1" hangingPunct="1">
              <a:lnSpc>
                <a:spcPct val="90000"/>
              </a:lnSpc>
            </a:pPr>
            <a:r>
              <a:rPr lang="en-US" altLang="en-US" sz="2800"/>
              <a:t>When can people be treated differently by the law? </a:t>
            </a:r>
          </a:p>
          <a:p>
            <a:pPr lvl="1" eaLnBrk="1" hangingPunct="1">
              <a:lnSpc>
                <a:spcPct val="90000"/>
              </a:lnSpc>
            </a:pPr>
            <a:r>
              <a:rPr lang="en-US" altLang="en-US" sz="2400"/>
              <a:t>“rational basis”</a:t>
            </a:r>
          </a:p>
          <a:p>
            <a:pPr lvl="1" eaLnBrk="1" hangingPunct="1">
              <a:lnSpc>
                <a:spcPct val="90000"/>
              </a:lnSpc>
            </a:pPr>
            <a:r>
              <a:rPr lang="en-US" altLang="en-US" sz="2400"/>
              <a:t>“compelling” social interest</a:t>
            </a:r>
          </a:p>
        </p:txBody>
      </p:sp>
    </p:spTree>
    <p:extLst>
      <p:ext uri="{BB962C8B-B14F-4D97-AF65-F5344CB8AC3E}">
        <p14:creationId xmlns:p14="http://schemas.microsoft.com/office/powerpoint/2010/main" val="24953171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76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a:t>Women’s Rights &amp; 15</a:t>
            </a:r>
            <a:r>
              <a:rPr lang="en-US" altLang="en-US" baseline="30000" dirty="0"/>
              <a:t>th</a:t>
            </a:r>
            <a:r>
              <a:rPr lang="en-US" altLang="en-US" dirty="0"/>
              <a:t> Amendment</a:t>
            </a:r>
          </a:p>
        </p:txBody>
      </p:sp>
      <p:sp>
        <p:nvSpPr>
          <p:cNvPr id="17411" name="Rectangle 3"/>
          <p:cNvSpPr>
            <a:spLocks noGrp="1" noChangeArrowheads="1"/>
          </p:cNvSpPr>
          <p:nvPr>
            <p:ph type="body" idx="1"/>
          </p:nvPr>
        </p:nvSpPr>
        <p:spPr>
          <a:xfrm>
            <a:off x="402672" y="2052918"/>
            <a:ext cx="9647181" cy="4195481"/>
          </a:xfrm>
        </p:spPr>
        <p:txBody>
          <a:bodyPr/>
          <a:lstStyle/>
          <a:p>
            <a:pPr eaLnBrk="1" hangingPunct="1"/>
            <a:r>
              <a:rPr lang="en-US" altLang="en-US" sz="3600" dirty="0"/>
              <a:t>Women’s movement sees this as a chance for gender equality action</a:t>
            </a:r>
          </a:p>
          <a:p>
            <a:pPr eaLnBrk="1" hangingPunct="1"/>
            <a:r>
              <a:rPr lang="en-US" altLang="en-US" sz="3600" dirty="0"/>
              <a:t>Vocalized issues related to unequal pay</a:t>
            </a:r>
          </a:p>
          <a:p>
            <a:pPr eaLnBrk="1" hangingPunct="1"/>
            <a:r>
              <a:rPr lang="en-US" altLang="en-US" sz="3600" dirty="0"/>
              <a:t>Demands for liberalizing divorce laws</a:t>
            </a:r>
          </a:p>
          <a:p>
            <a:pPr eaLnBrk="1" hangingPunct="1"/>
            <a:r>
              <a:rPr lang="en-US" altLang="en-US" sz="3600" dirty="0"/>
              <a:t>“control over her own body”</a:t>
            </a:r>
          </a:p>
          <a:p>
            <a:pPr eaLnBrk="1" hangingPunct="1">
              <a:buFontTx/>
              <a:buNone/>
            </a:pPr>
            <a:endParaRPr lang="en-US" altLang="en-US" dirty="0"/>
          </a:p>
        </p:txBody>
      </p:sp>
    </p:spTree>
    <p:extLst>
      <p:ext uri="{BB962C8B-B14F-4D97-AF65-F5344CB8AC3E}">
        <p14:creationId xmlns:p14="http://schemas.microsoft.com/office/powerpoint/2010/main" val="320836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arn(inHorizontal)">
                                      <p:cBhvr>
                                        <p:cTn id="7" dur="500"/>
                                        <p:tgtEl>
                                          <p:spTgt spid="174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arn(inHorizontal)">
                                      <p:cBhvr>
                                        <p:cTn id="12" dur="500"/>
                                        <p:tgtEl>
                                          <p:spTgt spid="1741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rbrake.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arn(inHorizontal)">
                                      <p:cBhvr>
                                        <p:cTn id="17" dur="500"/>
                                        <p:tgtEl>
                                          <p:spTgt spid="1741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rbrake.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barn(inHorizontal)">
                                      <p:cBhvr>
                                        <p:cTn id="22" dur="500"/>
                                        <p:tgtEl>
                                          <p:spTgt spid="1741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altLang="en-US" dirty="0"/>
              <a:t>15th Amendment </a:t>
            </a:r>
          </a:p>
        </p:txBody>
      </p:sp>
      <p:sp>
        <p:nvSpPr>
          <p:cNvPr id="27651" name="Rectangle 3"/>
          <p:cNvSpPr>
            <a:spLocks noGrp="1" noChangeArrowheads="1"/>
          </p:cNvSpPr>
          <p:nvPr>
            <p:ph type="body" idx="1"/>
          </p:nvPr>
        </p:nvSpPr>
        <p:spPr>
          <a:xfrm>
            <a:off x="128386" y="2106212"/>
            <a:ext cx="9262749" cy="4500534"/>
          </a:xfrm>
        </p:spPr>
        <p:txBody>
          <a:bodyPr>
            <a:normAutofit fontScale="92500" lnSpcReduction="10000"/>
          </a:bodyPr>
          <a:lstStyle/>
          <a:p>
            <a:pPr>
              <a:buNone/>
            </a:pPr>
            <a:r>
              <a:rPr lang="en-US" b="1" dirty="0"/>
              <a:t>Susan B. Anthony and Elizabeth Cady Stanton</a:t>
            </a:r>
            <a:r>
              <a:rPr lang="en-US" dirty="0"/>
              <a:t> in The Revolution, February, 1869. “We say not another man, black or white, until woman is inside the citadel. What reason have we to suppose the African would be more just and generous than the Saxon has been?...how insulting to put every shade and type of manhood above our heads, to make laws for educated refined, wealthy women....The old anti slavery school says women must stand back and wait until the negroes shall be recognized. But we say, if you will not give the whole loaf of suffrage to the entire people, give it to the most intelligent first. If intelligence, justice, and morality are to have precedence in the government, let the question of the woman be brought up first and that of the negro last....There is not the woman born who desires to eat the bread of dependence, no matter whether it be from the hand of father, husband, or brother; or any one who does so eat her bread places herself in the power of the person from whom she take it.”</a:t>
            </a:r>
            <a:r>
              <a:rPr lang="en-US" sz="2800" dirty="0"/>
              <a:t>”</a:t>
            </a:r>
            <a:endParaRPr lang="en-US" alt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697" y="65902"/>
            <a:ext cx="3012303" cy="2259227"/>
          </a:xfrm>
          <a:prstGeom prst="rect">
            <a:avLst/>
          </a:prstGeom>
        </p:spPr>
      </p:pic>
    </p:spTree>
    <p:extLst>
      <p:ext uri="{BB962C8B-B14F-4D97-AF65-F5344CB8AC3E}">
        <p14:creationId xmlns:p14="http://schemas.microsoft.com/office/powerpoint/2010/main" val="20010580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altLang="en-US" dirty="0"/>
              <a:t>15th Amendment </a:t>
            </a:r>
          </a:p>
        </p:txBody>
      </p:sp>
      <p:sp>
        <p:nvSpPr>
          <p:cNvPr id="27651" name="Rectangle 3"/>
          <p:cNvSpPr>
            <a:spLocks noGrp="1" noChangeArrowheads="1"/>
          </p:cNvSpPr>
          <p:nvPr>
            <p:ph type="body" idx="1"/>
          </p:nvPr>
        </p:nvSpPr>
        <p:spPr>
          <a:xfrm>
            <a:off x="120148" y="2172115"/>
            <a:ext cx="9938252" cy="4261635"/>
          </a:xfrm>
        </p:spPr>
        <p:txBody>
          <a:bodyPr>
            <a:normAutofit fontScale="70000" lnSpcReduction="20000"/>
          </a:bodyPr>
          <a:lstStyle/>
          <a:p>
            <a:pPr>
              <a:buNone/>
            </a:pPr>
            <a:r>
              <a:rPr lang="en-US" sz="2800" b="1" dirty="0"/>
              <a:t>Frederick Douglas </a:t>
            </a:r>
            <a:r>
              <a:rPr lang="en-US" sz="2800" dirty="0"/>
              <a:t>(noted African American Abolitionist): Report of American Equal Rights Association Meeting, May 14, 1868. “I champion the right of the negro to vote. It is with us a matter of life and death, and therefore can not be postponed. I have always championed women’s right to vote; but it will be seen that the present claim for the negro is one of the most urgent necessity. The assertion of the right of women to vote meets nothing but ridicule; there is no deep seated malignity in the hearts of the people against her; but name the right of the negro to vote, all hell is turned loose and the Ku-Klux and Regulators hunt and slay the unoffending black man. The government of this country loves women. They are the sisters, mothers, wives and daughters of our rulers; but the negro is loathed....The negro needs suffrage to protect his life and property, and to answer him respect and education. He needs it for the safety of reconstruction and the salvation of the Union; for is own elevation from the position of a drudge to that of an influential member of society.”</a:t>
            </a:r>
            <a:endParaRPr lang="en-US" alt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0504" y="165101"/>
            <a:ext cx="2281496" cy="2706171"/>
          </a:xfrm>
          <a:prstGeom prst="rect">
            <a:avLst/>
          </a:prstGeom>
        </p:spPr>
      </p:pic>
    </p:spTree>
    <p:extLst>
      <p:ext uri="{BB962C8B-B14F-4D97-AF65-F5344CB8AC3E}">
        <p14:creationId xmlns:p14="http://schemas.microsoft.com/office/powerpoint/2010/main" val="386405785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15</a:t>
            </a:r>
            <a:r>
              <a:rPr lang="en-US" altLang="en-US" baseline="30000"/>
              <a:t>th</a:t>
            </a:r>
            <a:r>
              <a:rPr lang="en-US" altLang="en-US"/>
              <a:t> Amendment</a:t>
            </a:r>
          </a:p>
        </p:txBody>
      </p:sp>
      <p:sp>
        <p:nvSpPr>
          <p:cNvPr id="17411" name="Rectangle 3"/>
          <p:cNvSpPr>
            <a:spLocks noGrp="1" noChangeArrowheads="1"/>
          </p:cNvSpPr>
          <p:nvPr>
            <p:ph type="body" idx="1"/>
          </p:nvPr>
        </p:nvSpPr>
        <p:spPr/>
        <p:txBody>
          <a:bodyPr/>
          <a:lstStyle/>
          <a:p>
            <a:pPr marL="0" indent="0" eaLnBrk="1" hangingPunct="1">
              <a:buNone/>
            </a:pPr>
            <a:r>
              <a:rPr lang="en-US" altLang="en-US" sz="3600" dirty="0"/>
              <a:t>“The right of citizens of the United States to vote shall not be denied or abridged by the United States or by any State on account of race, color, or previous condition of servitude.”</a:t>
            </a:r>
          </a:p>
          <a:p>
            <a:pPr eaLnBrk="1" hangingPunct="1">
              <a:buFontTx/>
              <a:buNone/>
            </a:pPr>
            <a:endParaRPr lang="en-US" altLang="en-US" dirty="0"/>
          </a:p>
        </p:txBody>
      </p:sp>
    </p:spTree>
    <p:extLst>
      <p:ext uri="{BB962C8B-B14F-4D97-AF65-F5344CB8AC3E}">
        <p14:creationId xmlns:p14="http://schemas.microsoft.com/office/powerpoint/2010/main" val="1624966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arn(inHorizontal)">
                                      <p:cBhvr>
                                        <p:cTn id="7" dur="500"/>
                                        <p:tgtEl>
                                          <p:spTgt spid="174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Howard Zinn’s A People’s History</a:t>
            </a:r>
          </a:p>
        </p:txBody>
      </p:sp>
      <p:sp>
        <p:nvSpPr>
          <p:cNvPr id="3" name="Content Placeholder 2"/>
          <p:cNvSpPr>
            <a:spLocks noGrp="1"/>
          </p:cNvSpPr>
          <p:nvPr>
            <p:ph idx="1"/>
          </p:nvPr>
        </p:nvSpPr>
        <p:spPr>
          <a:xfrm>
            <a:off x="991168" y="1992533"/>
            <a:ext cx="9788685" cy="4324377"/>
          </a:xfrm>
        </p:spPr>
        <p:txBody>
          <a:bodyPr>
            <a:noAutofit/>
          </a:bodyPr>
          <a:lstStyle/>
          <a:p>
            <a:r>
              <a:rPr lang="en-US" sz="2800" dirty="0"/>
              <a:t>My point is not to grieve for the victims and denounce the executioners. Those tears, that anger, cast into the past, deplete our moral energy for the present. And the lines are not always clear. In the long run, the oppressor is also a victim. In the short run (and so far, human history has consisted only of short runs), the victims, themselves desperate and tainted with the culture that oppresses them, turn on other victims.</a:t>
            </a:r>
          </a:p>
        </p:txBody>
      </p:sp>
    </p:spTree>
    <p:extLst>
      <p:ext uri="{BB962C8B-B14F-4D97-AF65-F5344CB8AC3E}">
        <p14:creationId xmlns:p14="http://schemas.microsoft.com/office/powerpoint/2010/main" val="2008350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Women of Color…</a:t>
            </a:r>
          </a:p>
        </p:txBody>
      </p:sp>
      <p:sp>
        <p:nvSpPr>
          <p:cNvPr id="3" name="Content Placeholder 2"/>
          <p:cNvSpPr>
            <a:spLocks noGrp="1"/>
          </p:cNvSpPr>
          <p:nvPr>
            <p:ph idx="1"/>
          </p:nvPr>
        </p:nvSpPr>
        <p:spPr>
          <a:xfrm>
            <a:off x="277649" y="2252984"/>
            <a:ext cx="7557517" cy="3599316"/>
          </a:xfrm>
        </p:spPr>
        <p:txBody>
          <a:bodyPr>
            <a:normAutofit/>
          </a:bodyPr>
          <a:lstStyle/>
          <a:p>
            <a:r>
              <a:rPr lang="en-US" sz="2800" dirty="0"/>
              <a:t>“while Reconstruction witnessed the stabilization of family life, freedom subtly altered relationships within the family. Emancipation increased the power of black men and brought to many black families the nineteenth-century notion that men and women would inhabit separate “spheres”’</a:t>
            </a:r>
          </a:p>
        </p:txBody>
      </p:sp>
      <p:pic>
        <p:nvPicPr>
          <p:cNvPr id="3074" name="Picture 2" descr="Image result for freed slave wo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3542" y="686830"/>
            <a:ext cx="3978458" cy="572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360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1828" y="142325"/>
            <a:ext cx="9404723" cy="1400530"/>
          </a:xfrm>
        </p:spPr>
        <p:txBody>
          <a:bodyPr/>
          <a:lstStyle/>
          <a:p>
            <a:pPr eaLnBrk="1" hangingPunct="1"/>
            <a:r>
              <a:rPr lang="en-US" altLang="en-US" dirty="0"/>
              <a:t>South Readmitted</a:t>
            </a:r>
          </a:p>
        </p:txBody>
      </p:sp>
      <p:sp>
        <p:nvSpPr>
          <p:cNvPr id="14339" name="Rectangle 3"/>
          <p:cNvSpPr>
            <a:spLocks noGrp="1" noChangeArrowheads="1"/>
          </p:cNvSpPr>
          <p:nvPr>
            <p:ph type="body" idx="1"/>
          </p:nvPr>
        </p:nvSpPr>
        <p:spPr>
          <a:xfrm>
            <a:off x="0" y="4654375"/>
            <a:ext cx="11513731" cy="4195481"/>
          </a:xfrm>
        </p:spPr>
        <p:txBody>
          <a:bodyPr/>
          <a:lstStyle/>
          <a:p>
            <a:pPr eaLnBrk="1" hangingPunct="1">
              <a:lnSpc>
                <a:spcPct val="90000"/>
              </a:lnSpc>
            </a:pPr>
            <a:r>
              <a:rPr lang="en-US" altLang="en-US" dirty="0"/>
              <a:t>By 1870, Southern states were readmitted</a:t>
            </a:r>
          </a:p>
          <a:p>
            <a:pPr eaLnBrk="1" hangingPunct="1">
              <a:lnSpc>
                <a:spcPct val="90000"/>
              </a:lnSpc>
            </a:pPr>
            <a:r>
              <a:rPr lang="en-US" altLang="en-US" dirty="0"/>
              <a:t>Some had to ratify 15</a:t>
            </a:r>
            <a:r>
              <a:rPr lang="en-US" altLang="en-US" baseline="30000" dirty="0"/>
              <a:t>th</a:t>
            </a:r>
            <a:r>
              <a:rPr lang="en-US" altLang="en-US" dirty="0"/>
              <a:t> amendment too</a:t>
            </a:r>
          </a:p>
          <a:p>
            <a:pPr eaLnBrk="1" hangingPunct="1">
              <a:lnSpc>
                <a:spcPct val="90000"/>
              </a:lnSpc>
            </a:pPr>
            <a:r>
              <a:rPr lang="en-US" altLang="en-US" dirty="0"/>
              <a:t>Reconstruction Constitutions were most </a:t>
            </a:r>
          </a:p>
          <a:p>
            <a:pPr eaLnBrk="1" hangingPunct="1">
              <a:lnSpc>
                <a:spcPct val="90000"/>
              </a:lnSpc>
            </a:pPr>
            <a:r>
              <a:rPr lang="en-US" altLang="en-US" dirty="0"/>
              <a:t>Legal means to overturn Reconstruction often culminated with rewriting these Reconstruction Constitutions.</a:t>
            </a:r>
          </a:p>
        </p:txBody>
      </p:sp>
      <p:pic>
        <p:nvPicPr>
          <p:cNvPr id="5" name="Picture 2" descr="D:\reconstruction.jpeg">
            <a:extLst>
              <a:ext uri="{FF2B5EF4-FFF2-40B4-BE49-F238E27FC236}">
                <a16:creationId xmlns:a16="http://schemas.microsoft.com/office/drawing/2014/main" id="{F9503A1C-2FCF-443D-80A9-FB455B639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250" y="0"/>
            <a:ext cx="5339592" cy="562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757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ap.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ap.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ap.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reconstruction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3364"/>
            <a:ext cx="8305800"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271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981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400">
              <a:solidFill>
                <a:srgbClr val="000000"/>
              </a:solidFill>
            </a:endParaRPr>
          </a:p>
        </p:txBody>
      </p:sp>
      <p:pic>
        <p:nvPicPr>
          <p:cNvPr id="25603" name="Picture 4" descr="voter1"/>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1418109" y="1609314"/>
            <a:ext cx="3309938" cy="46482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7938" name="Group 50"/>
          <p:cNvGraphicFramePr>
            <a:graphicFrameLocks noGrp="1"/>
          </p:cNvGraphicFramePr>
          <p:nvPr>
            <p:extLst>
              <p:ext uri="{D42A27DB-BD31-4B8C-83A1-F6EECF244321}">
                <p14:modId xmlns:p14="http://schemas.microsoft.com/office/powerpoint/2010/main" val="3424208035"/>
              </p:ext>
            </p:extLst>
          </p:nvPr>
        </p:nvGraphicFramePr>
        <p:xfrm>
          <a:off x="6134100" y="1885998"/>
          <a:ext cx="4994246" cy="4094832"/>
        </p:xfrm>
        <a:graphic>
          <a:graphicData uri="http://schemas.openxmlformats.org/drawingml/2006/table">
            <a:tbl>
              <a:tblPr/>
              <a:tblGrid>
                <a:gridCol w="1100882">
                  <a:extLst>
                    <a:ext uri="{9D8B030D-6E8A-4147-A177-3AD203B41FA5}">
                      <a16:colId xmlns:a16="http://schemas.microsoft.com/office/drawing/2014/main" val="20000"/>
                    </a:ext>
                  </a:extLst>
                </a:gridCol>
                <a:gridCol w="2285673">
                  <a:extLst>
                    <a:ext uri="{9D8B030D-6E8A-4147-A177-3AD203B41FA5}">
                      <a16:colId xmlns:a16="http://schemas.microsoft.com/office/drawing/2014/main" val="20001"/>
                    </a:ext>
                  </a:extLst>
                </a:gridCol>
                <a:gridCol w="1607691">
                  <a:extLst>
                    <a:ext uri="{9D8B030D-6E8A-4147-A177-3AD203B41FA5}">
                      <a16:colId xmlns:a16="http://schemas.microsoft.com/office/drawing/2014/main" val="20002"/>
                    </a:ext>
                  </a:extLst>
                </a:gridCol>
              </a:tblGrid>
              <a:tr h="6872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mbria" pitchFamily="18" charset="0"/>
                        </a:rPr>
                        <a:t>State</a:t>
                      </a:r>
                    </a:p>
                  </a:txBody>
                  <a:tcPr marT="45725" marB="45725"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mbria" pitchFamily="18" charset="0"/>
                        </a:rPr>
                        <a:t>White Citizens</a:t>
                      </a:r>
                    </a:p>
                  </a:txBody>
                  <a:tcPr marT="45725" marB="4572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mbria" pitchFamily="18" charset="0"/>
                        </a:rPr>
                        <a:t>Freedmen</a:t>
                      </a:r>
                    </a:p>
                  </a:txBody>
                  <a:tcPr marT="45725" marB="45725"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8" charset="0"/>
                        </a:rPr>
                        <a:t>SC</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8" charset="0"/>
                        </a:rPr>
                        <a:t>291,000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8" charset="0"/>
                        </a:rPr>
                        <a:t>411,000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8" charset="0"/>
                        </a:rPr>
                        <a:t>MS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8" charset="0"/>
                        </a:rPr>
                        <a:t>353,000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8" charset="0"/>
                        </a:rPr>
                        <a:t>436,000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8" charset="0"/>
                        </a:rPr>
                        <a:t>LA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mbria" pitchFamily="18" charset="0"/>
                        </a:rPr>
                        <a:t>357,000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8" charset="0"/>
                        </a:rPr>
                        <a:t>350,000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8" charset="0"/>
                        </a:rPr>
                        <a:t>GA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mbria" pitchFamily="18" charset="0"/>
                        </a:rPr>
                        <a:t>591,000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8" charset="0"/>
                        </a:rPr>
                        <a:t>465,000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8" charset="0"/>
                        </a:rPr>
                        <a:t>AL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8" charset="0"/>
                        </a:rPr>
                        <a:t>596,000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mbria" pitchFamily="18" charset="0"/>
                        </a:rPr>
                        <a:t>437,000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72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mbria" pitchFamily="18" charset="0"/>
                        </a:rPr>
                        <a:t>VA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8" charset="0"/>
                        </a:rPr>
                        <a:t>719,000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8" charset="0"/>
                        </a:rPr>
                        <a:t>533,000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mbria" pitchFamily="18" charset="0"/>
                        </a:rPr>
                        <a:t>NC</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mbria" pitchFamily="18" charset="0"/>
                        </a:rPr>
                        <a:t>631,000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8" charset="0"/>
                        </a:rPr>
                        <a:t>331,000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56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sz="4000"/>
              <a:t>Congressional Politics</a:t>
            </a:r>
          </a:p>
        </p:txBody>
      </p:sp>
    </p:spTree>
    <p:extLst>
      <p:ext uri="{BB962C8B-B14F-4D97-AF65-F5344CB8AC3E}">
        <p14:creationId xmlns:p14="http://schemas.microsoft.com/office/powerpoint/2010/main" val="412012448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“Wholesale Destruction”</a:t>
            </a:r>
          </a:p>
        </p:txBody>
      </p:sp>
      <p:sp>
        <p:nvSpPr>
          <p:cNvPr id="3" name="Content Placeholder 2"/>
          <p:cNvSpPr>
            <a:spLocks noGrp="1"/>
          </p:cNvSpPr>
          <p:nvPr>
            <p:ph idx="1"/>
          </p:nvPr>
        </p:nvSpPr>
        <p:spPr/>
        <p:txBody>
          <a:bodyPr/>
          <a:lstStyle/>
          <a:p>
            <a:r>
              <a:rPr lang="en-US" dirty="0"/>
              <a:t>Radical changes with military defeat and emancipation</a:t>
            </a:r>
          </a:p>
          <a:p>
            <a:r>
              <a:rPr lang="en-US" dirty="0"/>
              <a:t>Must submit (in part) to the demands of the North</a:t>
            </a:r>
          </a:p>
          <a:p>
            <a:r>
              <a:rPr lang="en-US" dirty="0"/>
              <a:t>More than 1/5 of the adult male white population died in war</a:t>
            </a:r>
          </a:p>
          <a:p>
            <a:r>
              <a:rPr lang="en-US" dirty="0"/>
              <a:t>Wholesale destruction of property meant economic devastation</a:t>
            </a:r>
          </a:p>
          <a:p>
            <a:r>
              <a:rPr lang="en-US" dirty="0"/>
              <a:t>Life savings were invested in Confederate bonds </a:t>
            </a:r>
          </a:p>
          <a:p>
            <a:r>
              <a:rPr lang="en-US" dirty="0"/>
              <a:t>Physical labor leaves</a:t>
            </a:r>
          </a:p>
          <a:p>
            <a:r>
              <a:rPr lang="en-US" dirty="0"/>
              <a:t>“All, all was lost, except my debts” General Braxton Bragg</a:t>
            </a:r>
          </a:p>
          <a:p>
            <a:endParaRPr lang="en-US" dirty="0"/>
          </a:p>
        </p:txBody>
      </p:sp>
      <p:pic>
        <p:nvPicPr>
          <p:cNvPr id="4098" name="Picture 2" descr="Image result for south after the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0309" y="-1"/>
            <a:ext cx="3511692" cy="2336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74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 Southern States…</a:t>
            </a:r>
          </a:p>
        </p:txBody>
      </p:sp>
      <p:pic>
        <p:nvPicPr>
          <p:cNvPr id="2052" name="Picture 4" descr="http://emilyevaughn.com/Scl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242" y="180109"/>
            <a:ext cx="5847835" cy="636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925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28" y="233777"/>
            <a:ext cx="9404723" cy="1400530"/>
          </a:xfrm>
        </p:spPr>
        <p:txBody>
          <a:bodyPr/>
          <a:lstStyle/>
          <a:p>
            <a:r>
              <a:rPr lang="en-US" dirty="0"/>
              <a:t>Postwar and Into Reconstruction</a:t>
            </a:r>
          </a:p>
        </p:txBody>
      </p:sp>
      <p:sp>
        <p:nvSpPr>
          <p:cNvPr id="3" name="Content Placeholder 2"/>
          <p:cNvSpPr>
            <a:spLocks noGrp="1"/>
          </p:cNvSpPr>
          <p:nvPr>
            <p:ph idx="1"/>
          </p:nvPr>
        </p:nvSpPr>
        <p:spPr>
          <a:xfrm>
            <a:off x="354074" y="1634307"/>
            <a:ext cx="10948240" cy="4547286"/>
          </a:xfrm>
        </p:spPr>
        <p:txBody>
          <a:bodyPr>
            <a:normAutofit/>
          </a:bodyPr>
          <a:lstStyle/>
          <a:p>
            <a:r>
              <a:rPr lang="en-US" sz="2800" dirty="0"/>
              <a:t>This transformation of more than 4 million slaves into citizens with equal rights became the central issue of the troubled 12-year Reconstruction period after the Civil War, during which the promise of equal rights was fulfilled for a brief time and then largely abandoned.</a:t>
            </a:r>
          </a:p>
        </p:txBody>
      </p:sp>
    </p:spTree>
    <p:extLst>
      <p:ext uri="{BB962C8B-B14F-4D97-AF65-F5344CB8AC3E}">
        <p14:creationId xmlns:p14="http://schemas.microsoft.com/office/powerpoint/2010/main" val="13041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981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400">
              <a:solidFill>
                <a:srgbClr val="000000"/>
              </a:solidFill>
            </a:endParaRPr>
          </a:p>
        </p:txBody>
      </p:sp>
      <p:pic>
        <p:nvPicPr>
          <p:cNvPr id="16387" name="Picture 4" descr="pol_cartoon-plenty to eat &amp; nothing to do"/>
          <p:cNvPicPr>
            <a:picLocks noChangeAspect="1" noChangeArrowheads="1"/>
          </p:cNvPicPr>
          <p:nvPr/>
        </p:nvPicPr>
        <p:blipFill>
          <a:blip r:embed="rId2">
            <a:lum contrast="6000"/>
            <a:extLst>
              <a:ext uri="{28A0092B-C50C-407E-A947-70E740481C1C}">
                <a14:useLocalDpi xmlns:a14="http://schemas.microsoft.com/office/drawing/2010/main" val="0"/>
              </a:ext>
            </a:extLst>
          </a:blip>
          <a:srcRect l="15953" r="17639"/>
          <a:stretch>
            <a:fillRect/>
          </a:stretch>
        </p:blipFill>
        <p:spPr bwMode="auto">
          <a:xfrm>
            <a:off x="5410201" y="1143000"/>
            <a:ext cx="4735513" cy="50927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16388" name="Text Box 5"/>
          <p:cNvSpPr txBox="1">
            <a:spLocks noChangeArrowheads="1"/>
          </p:cNvSpPr>
          <p:nvPr/>
        </p:nvSpPr>
        <p:spPr bwMode="auto">
          <a:xfrm>
            <a:off x="2057400" y="3197225"/>
            <a:ext cx="28194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a:latin typeface="Cambria" panose="02040503050406030204" pitchFamily="18" charset="0"/>
              </a:rPr>
              <a:t>“Plenty to eat and nothing to do.”</a:t>
            </a:r>
          </a:p>
        </p:txBody>
      </p:sp>
      <p:sp>
        <p:nvSpPr>
          <p:cNvPr id="2" name="Title 1"/>
          <p:cNvSpPr>
            <a:spLocks noGrp="1"/>
          </p:cNvSpPr>
          <p:nvPr>
            <p:ph type="title"/>
          </p:nvPr>
        </p:nvSpPr>
        <p:spPr/>
        <p:txBody>
          <a:bodyPr/>
          <a:lstStyle/>
          <a:p>
            <a:pPr>
              <a:defRPr/>
            </a:pPr>
            <a:r>
              <a:rPr lang="en-US" sz="4000" dirty="0"/>
              <a:t>Southern views of freedmen</a:t>
            </a:r>
          </a:p>
        </p:txBody>
      </p:sp>
    </p:spTree>
    <p:extLst>
      <p:ext uri="{BB962C8B-B14F-4D97-AF65-F5344CB8AC3E}">
        <p14:creationId xmlns:p14="http://schemas.microsoft.com/office/powerpoint/2010/main" val="397985771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Freedom?</a:t>
            </a:r>
          </a:p>
        </p:txBody>
      </p:sp>
      <p:sp>
        <p:nvSpPr>
          <p:cNvPr id="3" name="Content Placeholder 2"/>
          <p:cNvSpPr>
            <a:spLocks noGrp="1"/>
          </p:cNvSpPr>
          <p:nvPr>
            <p:ph idx="1"/>
          </p:nvPr>
        </p:nvSpPr>
        <p:spPr/>
        <p:txBody>
          <a:bodyPr>
            <a:normAutofit/>
          </a:bodyPr>
          <a:lstStyle/>
          <a:p>
            <a:r>
              <a:rPr lang="en-US" sz="2800" dirty="0"/>
              <a:t>Planters want to define freedom for former slaves narrowly</a:t>
            </a:r>
          </a:p>
          <a:p>
            <a:r>
              <a:rPr lang="en-US" sz="2800" dirty="0"/>
              <a:t>Sidney Andrews “the whites seem wholly unable to comprehend that freedom for the negro means the same thing as freedom for them. They readily enough admit that the government has made him free, but appear to believe that they have the right to exercise the same old control”</a:t>
            </a:r>
          </a:p>
        </p:txBody>
      </p:sp>
    </p:spTree>
    <p:extLst>
      <p:ext uri="{BB962C8B-B14F-4D97-AF65-F5344CB8AC3E}">
        <p14:creationId xmlns:p14="http://schemas.microsoft.com/office/powerpoint/2010/main" val="222149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Reconstructing Southern Society</a:t>
            </a:r>
          </a:p>
        </p:txBody>
      </p:sp>
      <p:sp>
        <p:nvSpPr>
          <p:cNvPr id="3" name="Content Placeholder 2"/>
          <p:cNvSpPr>
            <a:spLocks noGrp="1"/>
          </p:cNvSpPr>
          <p:nvPr>
            <p:ph idx="1"/>
          </p:nvPr>
        </p:nvSpPr>
        <p:spPr/>
        <p:txBody>
          <a:bodyPr/>
          <a:lstStyle/>
          <a:p>
            <a:pPr>
              <a:lnSpc>
                <a:spcPct val="90000"/>
              </a:lnSpc>
            </a:pPr>
            <a:r>
              <a:rPr lang="en-US" altLang="en-US" sz="2800" dirty="0">
                <a:ea typeface="ＭＳ Ｐゴシック" panose="020B0600070205080204" pitchFamily="34" charset="-128"/>
              </a:rPr>
              <a:t>Three contending interests in South: </a:t>
            </a:r>
          </a:p>
          <a:p>
            <a:pPr>
              <a:lnSpc>
                <a:spcPct val="90000"/>
              </a:lnSpc>
              <a:buSzPct val="75000"/>
            </a:pPr>
            <a:r>
              <a:rPr lang="en-US" altLang="en-US" sz="2800" dirty="0">
                <a:ea typeface="ＭＳ Ｐゴシック" panose="020B0600070205080204" pitchFamily="34" charset="-128"/>
              </a:rPr>
              <a:t>Southern whites seek to keep newly-freed blacks inferior</a:t>
            </a:r>
          </a:p>
          <a:p>
            <a:pPr>
              <a:lnSpc>
                <a:spcPct val="90000"/>
              </a:lnSpc>
              <a:buSzPct val="75000"/>
            </a:pPr>
            <a:r>
              <a:rPr lang="en-US" altLang="en-US" sz="2800" dirty="0">
                <a:ea typeface="ＭＳ Ｐゴシック" panose="020B0600070205080204" pitchFamily="34" charset="-128"/>
              </a:rPr>
              <a:t>Northern whites seek to make money or to “civilize” the region</a:t>
            </a:r>
          </a:p>
          <a:p>
            <a:pPr>
              <a:lnSpc>
                <a:spcPct val="90000"/>
              </a:lnSpc>
              <a:buSzPct val="75000"/>
            </a:pPr>
            <a:r>
              <a:rPr lang="en-US" altLang="en-US" sz="2800" dirty="0">
                <a:ea typeface="ＭＳ Ｐゴシック" panose="020B0600070205080204" pitchFamily="34" charset="-128"/>
              </a:rPr>
              <a:t>Blacks seek equality – live in divided world</a:t>
            </a:r>
          </a:p>
          <a:p>
            <a:pPr>
              <a:lnSpc>
                <a:spcPct val="90000"/>
              </a:lnSpc>
            </a:pPr>
            <a:r>
              <a:rPr lang="en-US" altLang="en-US" sz="2800" dirty="0">
                <a:ea typeface="ＭＳ Ｐゴシック" panose="020B0600070205080204" pitchFamily="34" charset="-128"/>
              </a:rPr>
              <a:t>Decline of federal interest in Reconstruction permits triumph of reaction and racism</a:t>
            </a:r>
          </a:p>
          <a:p>
            <a:pPr marL="0" indent="0">
              <a:buNone/>
            </a:pPr>
            <a:endParaRPr lang="en-US" dirty="0"/>
          </a:p>
        </p:txBody>
      </p:sp>
    </p:spTree>
    <p:extLst>
      <p:ext uri="{BB962C8B-B14F-4D97-AF65-F5344CB8AC3E}">
        <p14:creationId xmlns:p14="http://schemas.microsoft.com/office/powerpoint/2010/main" val="191625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981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400">
              <a:solidFill>
                <a:srgbClr val="000000"/>
              </a:solidFill>
            </a:endParaRPr>
          </a:p>
        </p:txBody>
      </p:sp>
      <p:sp>
        <p:nvSpPr>
          <p:cNvPr id="15363" name="Text Box 5"/>
          <p:cNvSpPr txBox="1">
            <a:spLocks noChangeArrowheads="1"/>
          </p:cNvSpPr>
          <p:nvPr/>
        </p:nvSpPr>
        <p:spPr bwMode="auto">
          <a:xfrm>
            <a:off x="5880100" y="1341439"/>
            <a:ext cx="4483100"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02E00"/>
              </a:buClr>
              <a:buFont typeface="Wingdings" panose="05000000000000000000" pitchFamily="2" charset="2"/>
              <a:buChar char="«"/>
            </a:pPr>
            <a:r>
              <a:rPr lang="en-US" altLang="en-US" sz="2600" dirty="0">
                <a:latin typeface="Cambria" panose="02040503050406030204" pitchFamily="18" charset="0"/>
              </a:rPr>
              <a:t>Gave aid to refugees and freedmen, and revived abandoned Lands.</a:t>
            </a:r>
          </a:p>
          <a:p>
            <a:pPr eaLnBrk="1" hangingPunct="1">
              <a:spcBef>
                <a:spcPct val="50000"/>
              </a:spcBef>
              <a:buClr>
                <a:srgbClr val="F02E00"/>
              </a:buClr>
              <a:buFont typeface="Wingdings" panose="05000000000000000000" pitchFamily="2" charset="2"/>
              <a:buChar char="«"/>
            </a:pPr>
            <a:r>
              <a:rPr lang="en-US" altLang="en-US" sz="2600" dirty="0">
                <a:latin typeface="Cambria" panose="02040503050406030204" pitchFamily="18" charset="0"/>
              </a:rPr>
              <a:t>Many former northern abolitionists risked their lives to help southern freedmen.</a:t>
            </a:r>
          </a:p>
          <a:p>
            <a:pPr eaLnBrk="1" hangingPunct="1">
              <a:spcBef>
                <a:spcPct val="50000"/>
              </a:spcBef>
              <a:buClr>
                <a:srgbClr val="F02E00"/>
              </a:buClr>
              <a:buFont typeface="Wingdings" panose="05000000000000000000" pitchFamily="2" charset="2"/>
              <a:buChar char="«"/>
            </a:pPr>
            <a:r>
              <a:rPr lang="en-US" altLang="en-US" sz="2600" dirty="0">
                <a:latin typeface="Cambria" panose="02040503050406030204" pitchFamily="18" charset="0"/>
              </a:rPr>
              <a:t>Termed “carpetbaggers” who enriched themselves, by exploiting suffering of white southern Democrats.</a:t>
            </a:r>
          </a:p>
        </p:txBody>
      </p:sp>
      <p:pic>
        <p:nvPicPr>
          <p:cNvPr id="15364" name="Picture 7" descr="pol_cartoon-1872-Nast-Anti-Carpetbagger"/>
          <p:cNvPicPr>
            <a:picLocks noChangeAspect="1" noChangeArrowheads="1"/>
          </p:cNvPicPr>
          <p:nvPr/>
        </p:nvPicPr>
        <p:blipFill>
          <a:blip r:embed="rId2">
            <a:lum contrast="12000"/>
            <a:extLst>
              <a:ext uri="{28A0092B-C50C-407E-A947-70E740481C1C}">
                <a14:useLocalDpi xmlns:a14="http://schemas.microsoft.com/office/drawing/2010/main" val="0"/>
              </a:ext>
            </a:extLst>
          </a:blip>
          <a:srcRect t="9456"/>
          <a:stretch>
            <a:fillRect/>
          </a:stretch>
        </p:blipFill>
        <p:spPr bwMode="auto">
          <a:xfrm>
            <a:off x="1870076" y="1143000"/>
            <a:ext cx="3844925" cy="52578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1536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sz="4000"/>
              <a:t>Carpetbaggers</a:t>
            </a:r>
          </a:p>
        </p:txBody>
      </p:sp>
    </p:spTree>
    <p:extLst>
      <p:ext uri="{BB962C8B-B14F-4D97-AF65-F5344CB8AC3E}">
        <p14:creationId xmlns:p14="http://schemas.microsoft.com/office/powerpoint/2010/main" val="3254012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of Sharecropping</a:t>
            </a:r>
          </a:p>
        </p:txBody>
      </p:sp>
      <p:sp>
        <p:nvSpPr>
          <p:cNvPr id="3" name="Content Placeholder 2"/>
          <p:cNvSpPr>
            <a:spLocks noGrp="1"/>
          </p:cNvSpPr>
          <p:nvPr>
            <p:ph idx="1"/>
          </p:nvPr>
        </p:nvSpPr>
        <p:spPr>
          <a:xfrm>
            <a:off x="395095" y="1853248"/>
            <a:ext cx="6971687" cy="4552034"/>
          </a:xfrm>
        </p:spPr>
        <p:txBody>
          <a:bodyPr>
            <a:normAutofit fontScale="92500" lnSpcReduction="10000"/>
          </a:bodyPr>
          <a:lstStyle/>
          <a:p>
            <a:r>
              <a:rPr lang="en-US" sz="3600" dirty="0"/>
              <a:t>Something of a compromise</a:t>
            </a:r>
          </a:p>
          <a:p>
            <a:r>
              <a:rPr lang="en-US" sz="3600" dirty="0"/>
              <a:t>Renting part of a plantation with crop division</a:t>
            </a:r>
          </a:p>
          <a:p>
            <a:r>
              <a:rPr lang="en-US" sz="3600" dirty="0"/>
              <a:t>But over time both white and black farmers become tied to the land (crop liens)</a:t>
            </a:r>
          </a:p>
          <a:p>
            <a:r>
              <a:rPr lang="en-US" sz="3600" dirty="0"/>
              <a:t>White Southern men would make fifty cents on the dollar at the turn of the 20</a:t>
            </a:r>
            <a:r>
              <a:rPr lang="en-US" sz="3600" baseline="30000" dirty="0"/>
              <a:t>th</a:t>
            </a:r>
            <a:r>
              <a:rPr lang="en-US" sz="3600" dirty="0"/>
              <a:t> Century</a:t>
            </a:r>
          </a:p>
        </p:txBody>
      </p:sp>
      <p:pic>
        <p:nvPicPr>
          <p:cNvPr id="5122" name="Picture 2" descr="Image result for sharecro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008" y="0"/>
            <a:ext cx="4539992" cy="340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29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981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400">
              <a:solidFill>
                <a:srgbClr val="000000"/>
              </a:solidFill>
            </a:endParaRPr>
          </a:p>
        </p:txBody>
      </p:sp>
      <p:sp>
        <p:nvSpPr>
          <p:cNvPr id="21507" name="Text Box 4"/>
          <p:cNvSpPr txBox="1">
            <a:spLocks noChangeArrowheads="1"/>
          </p:cNvSpPr>
          <p:nvPr/>
        </p:nvSpPr>
        <p:spPr bwMode="auto">
          <a:xfrm>
            <a:off x="-89833" y="1882220"/>
            <a:ext cx="6670677"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68262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50000"/>
              </a:spcBef>
              <a:buClr>
                <a:srgbClr val="000099"/>
              </a:buClr>
              <a:buSzPct val="80000"/>
            </a:pPr>
            <a:r>
              <a:rPr lang="en-US" altLang="en-US" sz="3000" dirty="0">
                <a:latin typeface="Cambria" panose="02040503050406030204" pitchFamily="18" charset="0"/>
              </a:rPr>
              <a:t>Fearing that emancipation would ruin agriculture and create a system of social equality, Southern state leaders created codes for legal segregation while banks and merchants used debt to force black families into sharecropping.</a:t>
            </a:r>
          </a:p>
        </p:txBody>
      </p:sp>
      <p:pic>
        <p:nvPicPr>
          <p:cNvPr id="21508" name="Picture 6" descr="black freedmen"/>
          <p:cNvPicPr>
            <a:picLocks noChangeAspect="1" noChangeArrowheads="1"/>
          </p:cNvPicPr>
          <p:nvPr/>
        </p:nvPicPr>
        <p:blipFill>
          <a:blip r:embed="rId2">
            <a:lum contrast="6000"/>
            <a:extLst>
              <a:ext uri="{28A0092B-C50C-407E-A947-70E740481C1C}">
                <a14:useLocalDpi xmlns:a14="http://schemas.microsoft.com/office/drawing/2010/main" val="0"/>
              </a:ext>
            </a:extLst>
          </a:blip>
          <a:srcRect l="11905" t="9111" r="23334" b="9111"/>
          <a:stretch>
            <a:fillRect/>
          </a:stretch>
        </p:blipFill>
        <p:spPr bwMode="auto">
          <a:xfrm>
            <a:off x="8774884" y="123824"/>
            <a:ext cx="3417116" cy="3082331"/>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7" descr="hoeing_cotton"/>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8588886" y="3805677"/>
            <a:ext cx="3452113" cy="2486066"/>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215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sz="4000"/>
              <a:t>New “Black Codes”</a:t>
            </a:r>
          </a:p>
        </p:txBody>
      </p:sp>
    </p:spTree>
    <p:extLst>
      <p:ext uri="{BB962C8B-B14F-4D97-AF65-F5344CB8AC3E}">
        <p14:creationId xmlns:p14="http://schemas.microsoft.com/office/powerpoint/2010/main" val="790021499"/>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24651" name="Picture 24650">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4653" name="Picture 24652">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4655" name="Oval 24654">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4657" name="Picture 24656">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4659" name="Picture 24658">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4661" name="Rectangle 24660">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C2A09BF0-DCAD-9309-D2B6-158E51085C5F}"/>
              </a:ext>
            </a:extLst>
          </p:cNvPr>
          <p:cNvSpPr>
            <a:spLocks noGrp="1"/>
          </p:cNvSpPr>
          <p:nvPr>
            <p:ph type="title"/>
          </p:nvPr>
        </p:nvSpPr>
        <p:spPr>
          <a:xfrm>
            <a:off x="7830756" y="2176387"/>
            <a:ext cx="4119481" cy="3066507"/>
          </a:xfrm>
        </p:spPr>
        <p:txBody>
          <a:bodyPr vert="horz" lIns="91440" tIns="45720" rIns="91440" bIns="45720" rtlCol="0" anchor="b">
            <a:normAutofit fontScale="90000"/>
          </a:bodyPr>
          <a:lstStyle/>
          <a:p>
            <a:r>
              <a:rPr lang="en-US" sz="5400" dirty="0"/>
              <a:t>Of course he wants to vote the democratic party</a:t>
            </a:r>
          </a:p>
        </p:txBody>
      </p:sp>
      <p:sp>
        <p:nvSpPr>
          <p:cNvPr id="24663" name="Rectangle 24662">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65"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4667"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24579" name="Picture 3" descr="D:\voter intimidation.jpeg"/>
          <p:cNvPicPr>
            <a:picLocks noChangeAspect="1" noChangeArrowheads="1"/>
          </p:cNvPicPr>
          <p:nvPr/>
        </p:nvPicPr>
        <p:blipFill rotWithShape="1">
          <a:blip r:embed="rId7">
            <a:extLst>
              <a:ext uri="{28A0092B-C50C-407E-A947-70E740481C1C}">
                <a14:useLocalDpi xmlns:a14="http://schemas.microsoft.com/office/drawing/2010/main" val="0"/>
              </a:ext>
            </a:extLst>
          </a:blip>
          <a:srcRect l="16491" r="10533" b="-1"/>
          <a:stretch/>
        </p:blipFill>
        <p:spPr bwMode="auto">
          <a:xfrm>
            <a:off x="715800" y="647698"/>
            <a:ext cx="6126770" cy="5562139"/>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500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669" y="629266"/>
            <a:ext cx="3330328" cy="1641986"/>
          </a:xfrm>
        </p:spPr>
        <p:txBody>
          <a:bodyPr>
            <a:normAutofit/>
          </a:bodyPr>
          <a:lstStyle/>
          <a:p>
            <a:pPr>
              <a:lnSpc>
                <a:spcPct val="90000"/>
              </a:lnSpc>
            </a:pPr>
            <a:r>
              <a:rPr lang="en-US" sz="3600"/>
              <a:t>Voice of the Democratic Party</a:t>
            </a:r>
          </a:p>
        </p:txBody>
      </p:sp>
      <p:pic>
        <p:nvPicPr>
          <p:cNvPr id="6146" name="Picture 2" descr="Image result for black codes"/>
          <p:cNvPicPr>
            <a:picLocks noChangeAspect="1" noChangeArrowheads="1"/>
          </p:cNvPicPr>
          <p:nvPr/>
        </p:nvPicPr>
        <p:blipFill rotWithShape="1">
          <a:blip r:embed="rId3">
            <a:extLst>
              <a:ext uri="{28A0092B-C50C-407E-A947-70E740481C1C}">
                <a14:useLocalDpi xmlns:a14="http://schemas.microsoft.com/office/drawing/2010/main" val="0"/>
              </a:ext>
            </a:extLst>
          </a:blip>
          <a:srcRect l="7139" r="21483" b="1"/>
          <a:stretch/>
        </p:blipFill>
        <p:spPr bwMode="auto">
          <a:xfrm>
            <a:off x="4634680" y="10"/>
            <a:ext cx="7560130"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6150">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50669" y="2438400"/>
            <a:ext cx="3330328" cy="3809999"/>
          </a:xfrm>
        </p:spPr>
        <p:txBody>
          <a:bodyPr>
            <a:normAutofit/>
          </a:bodyPr>
          <a:lstStyle/>
          <a:p>
            <a:pPr>
              <a:lnSpc>
                <a:spcPct val="90000"/>
              </a:lnSpc>
            </a:pPr>
            <a:r>
              <a:rPr lang="en-US" sz="1900"/>
              <a:t>Openly racist</a:t>
            </a:r>
          </a:p>
          <a:p>
            <a:pPr>
              <a:lnSpc>
                <a:spcPct val="90000"/>
              </a:lnSpc>
            </a:pPr>
            <a:r>
              <a:rPr lang="en-US" sz="1900"/>
              <a:t>Accused Radical Republicans of unconstitutional action in enacting black suffrage</a:t>
            </a:r>
          </a:p>
          <a:p>
            <a:pPr>
              <a:lnSpc>
                <a:spcPct val="90000"/>
              </a:lnSpc>
            </a:pPr>
            <a:r>
              <a:rPr lang="en-US" sz="1900"/>
              <a:t>“semi-barbarous race” who longed to “subject the white woman to their unbridled lust” Democratic nominees for Vice-President (Francis Blair Jr)</a:t>
            </a:r>
          </a:p>
        </p:txBody>
      </p:sp>
    </p:spTree>
    <p:extLst>
      <p:ext uri="{BB962C8B-B14F-4D97-AF65-F5344CB8AC3E}">
        <p14:creationId xmlns:p14="http://schemas.microsoft.com/office/powerpoint/2010/main" val="235200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fade">
                                      <p:cBhvr>
                                        <p:cTn id="28" dur="1000"/>
                                        <p:tgtEl>
                                          <p:spTgt spid="6146"/>
                                        </p:tgtEl>
                                      </p:cBhvr>
                                    </p:animEffect>
                                    <p:anim calcmode="lin" valueType="num">
                                      <p:cBhvr>
                                        <p:cTn id="29" dur="1000" fill="hold"/>
                                        <p:tgtEl>
                                          <p:spTgt spid="6146"/>
                                        </p:tgtEl>
                                        <p:attrNameLst>
                                          <p:attrName>ppt_x</p:attrName>
                                        </p:attrNameLst>
                                      </p:cBhvr>
                                      <p:tavLst>
                                        <p:tav tm="0">
                                          <p:val>
                                            <p:strVal val="#ppt_x"/>
                                          </p:val>
                                        </p:tav>
                                        <p:tav tm="100000">
                                          <p:val>
                                            <p:strVal val="#ppt_x"/>
                                          </p:val>
                                        </p:tav>
                                      </p:tavLst>
                                    </p:anim>
                                    <p:anim calcmode="lin" valueType="num">
                                      <p:cBhvr>
                                        <p:cTn id="30"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4" y="159420"/>
            <a:ext cx="9404723" cy="1400530"/>
          </a:xfrm>
        </p:spPr>
        <p:txBody>
          <a:bodyPr/>
          <a:lstStyle/>
          <a:p>
            <a:r>
              <a:rPr lang="en-US" dirty="0"/>
              <a:t>After the Civil War…</a:t>
            </a:r>
          </a:p>
        </p:txBody>
      </p:sp>
      <p:sp>
        <p:nvSpPr>
          <p:cNvPr id="3" name="Content Placeholder 2"/>
          <p:cNvSpPr>
            <a:spLocks noGrp="1"/>
          </p:cNvSpPr>
          <p:nvPr>
            <p:ph idx="1"/>
          </p:nvPr>
        </p:nvSpPr>
        <p:spPr>
          <a:xfrm>
            <a:off x="0" y="3271706"/>
            <a:ext cx="11937534" cy="4814753"/>
          </a:xfrm>
        </p:spPr>
        <p:txBody>
          <a:bodyPr>
            <a:normAutofit/>
          </a:bodyPr>
          <a:lstStyle/>
          <a:p>
            <a:r>
              <a:rPr lang="en-US" sz="2400" dirty="0"/>
              <a:t>What are some of the questions that the federal government faces at the end of the Civil War?</a:t>
            </a:r>
          </a:p>
          <a:p>
            <a:r>
              <a:rPr lang="en-US" sz="2400" dirty="0"/>
              <a:t>Federal Government must address some questions:</a:t>
            </a:r>
          </a:p>
          <a:p>
            <a:r>
              <a:rPr lang="en-US" sz="2400" dirty="0"/>
              <a:t>What to do about the rebellious states that claimed secession?</a:t>
            </a:r>
          </a:p>
          <a:p>
            <a:r>
              <a:rPr lang="en-US" sz="2400" dirty="0"/>
              <a:t>What to do about 4 million newly freed slaves?</a:t>
            </a:r>
          </a:p>
          <a:p>
            <a:r>
              <a:rPr lang="en-US" sz="2400" dirty="0"/>
              <a:t>How to rebuild?</a:t>
            </a:r>
          </a:p>
          <a:p>
            <a:r>
              <a:rPr lang="en-US" sz="2400" dirty="0"/>
              <a:t>Reconstruction implemented by Congress from 1866-1877</a:t>
            </a:r>
          </a:p>
        </p:txBody>
      </p:sp>
      <p:pic>
        <p:nvPicPr>
          <p:cNvPr id="1026" name="Picture 2" descr="A History of Reconstruction after the Civil War – Brewmin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123" y="0"/>
            <a:ext cx="5348377" cy="320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84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Reconstruction-Rebuilding-LO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4915950" cy="68256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56096" y="2552658"/>
            <a:ext cx="6096000" cy="2677656"/>
          </a:xfrm>
          <a:prstGeom prst="rect">
            <a:avLst/>
          </a:prstGeom>
        </p:spPr>
        <p:txBody>
          <a:bodyPr>
            <a:spAutoFit/>
          </a:bodyPr>
          <a:lstStyle/>
          <a:p>
            <a:r>
              <a:rPr lang="en-US" sz="2800" i="1" dirty="0">
                <a:latin typeface="Muli"/>
              </a:rPr>
              <a:t>"This is a white man's government" "We regard the Reconstruction Acts (so called) of Congress as usurpations, and unconstitutional, revolutionary, and void" - Democratic Platform / / Th. Nast. Library of Congress</a:t>
            </a:r>
            <a:endParaRPr lang="en-US" sz="2800" dirty="0"/>
          </a:p>
        </p:txBody>
      </p:sp>
    </p:spTree>
    <p:extLst>
      <p:ext uri="{BB962C8B-B14F-4D97-AF65-F5344CB8AC3E}">
        <p14:creationId xmlns:p14="http://schemas.microsoft.com/office/powerpoint/2010/main" val="2374838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4906192" cy="1400530"/>
          </a:xfrm>
        </p:spPr>
        <p:txBody>
          <a:bodyPr/>
          <a:lstStyle/>
          <a:p>
            <a:r>
              <a:rPr lang="en-US" dirty="0"/>
              <a:t>Pendulum Swing</a:t>
            </a:r>
          </a:p>
        </p:txBody>
      </p:sp>
      <p:sp>
        <p:nvSpPr>
          <p:cNvPr id="3" name="Content Placeholder 2"/>
          <p:cNvSpPr>
            <a:spLocks noGrp="1"/>
          </p:cNvSpPr>
          <p:nvPr>
            <p:ph idx="1"/>
          </p:nvPr>
        </p:nvSpPr>
        <p:spPr>
          <a:xfrm>
            <a:off x="288325" y="1243914"/>
            <a:ext cx="11541209" cy="4609069"/>
          </a:xfrm>
        </p:spPr>
        <p:txBody>
          <a:bodyPr>
            <a:normAutofit/>
          </a:bodyPr>
          <a:lstStyle/>
          <a:p>
            <a:r>
              <a:rPr lang="en-US" dirty="0"/>
              <a:t>The Civil War tipped the sectional balance of power in favor of the North. From the adoption of the Constitution in 1789 until 1861, slaveholders from states that joined the Confederacy had served as Presidents of the United States during 49 of the 72 years—more than two-thirds of the time. </a:t>
            </a:r>
          </a:p>
          <a:p>
            <a:r>
              <a:rPr lang="en-US" dirty="0"/>
              <a:t>Twenty-three of the 36 Speakers of the House and 24 of the presidents pro tem of the Senate had been southerners. The Supreme Court always had a southern majority before the Civil War; 20 of the 35 justices down to 1861 had been appointed from slave states.</a:t>
            </a:r>
          </a:p>
          <a:p>
            <a:endParaRPr lang="en-US" dirty="0"/>
          </a:p>
        </p:txBody>
      </p:sp>
      <p:pic>
        <p:nvPicPr>
          <p:cNvPr id="10242" name="Picture 2" descr="Image result for congress 1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615" y="3781530"/>
            <a:ext cx="3812243" cy="286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71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4906192" cy="1400530"/>
          </a:xfrm>
        </p:spPr>
        <p:txBody>
          <a:bodyPr/>
          <a:lstStyle/>
          <a:p>
            <a:r>
              <a:rPr lang="en-US" dirty="0"/>
              <a:t>Pendulum Swing</a:t>
            </a:r>
          </a:p>
        </p:txBody>
      </p:sp>
      <p:sp>
        <p:nvSpPr>
          <p:cNvPr id="3" name="Content Placeholder 2"/>
          <p:cNvSpPr>
            <a:spLocks noGrp="1"/>
          </p:cNvSpPr>
          <p:nvPr>
            <p:ph idx="1"/>
          </p:nvPr>
        </p:nvSpPr>
        <p:spPr>
          <a:xfrm>
            <a:off x="568412" y="1639330"/>
            <a:ext cx="9481442" cy="3245707"/>
          </a:xfrm>
        </p:spPr>
        <p:txBody>
          <a:bodyPr>
            <a:noAutofit/>
          </a:bodyPr>
          <a:lstStyle/>
          <a:p>
            <a:r>
              <a:rPr lang="en-US" sz="2800" dirty="0"/>
              <a:t>After the war, a century passed before a resident of an ex-Confederate state was </a:t>
            </a:r>
            <a:r>
              <a:rPr lang="en-US" sz="2800" b="1" u="sng" dirty="0"/>
              <a:t>elected</a:t>
            </a:r>
            <a:r>
              <a:rPr lang="en-US" sz="2800" dirty="0"/>
              <a:t> President. </a:t>
            </a:r>
          </a:p>
          <a:p>
            <a:r>
              <a:rPr lang="en-US" sz="2800" dirty="0"/>
              <a:t>For half a century only one of the Speakers of the House and no president pro tem of the Senate came from the South, and only 5 of the 26 Supreme Court justices named during that half century were southerners.</a:t>
            </a:r>
          </a:p>
          <a:p>
            <a:r>
              <a:rPr lang="en-US" sz="2800" dirty="0"/>
              <a:t>But, the Supreme Court still held a restrictive position on federal intervention…</a:t>
            </a:r>
          </a:p>
        </p:txBody>
      </p:sp>
    </p:spTree>
    <p:extLst>
      <p:ext uri="{BB962C8B-B14F-4D97-AF65-F5344CB8AC3E}">
        <p14:creationId xmlns:p14="http://schemas.microsoft.com/office/powerpoint/2010/main" val="283711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Meaning of Freedom</a:t>
            </a:r>
          </a:p>
        </p:txBody>
      </p:sp>
      <p:sp>
        <p:nvSpPr>
          <p:cNvPr id="3" name="Content Placeholder 2"/>
          <p:cNvSpPr>
            <a:spLocks noGrp="1"/>
          </p:cNvSpPr>
          <p:nvPr>
            <p:ph idx="1"/>
          </p:nvPr>
        </p:nvSpPr>
        <p:spPr>
          <a:xfrm>
            <a:off x="432193" y="1650246"/>
            <a:ext cx="9894655" cy="4195481"/>
          </a:xfrm>
        </p:spPr>
        <p:txBody>
          <a:bodyPr>
            <a:noAutofit/>
          </a:bodyPr>
          <a:lstStyle/>
          <a:p>
            <a:r>
              <a:rPr lang="en-US" sz="4000" dirty="0"/>
              <a:t>The question of freedom:</a:t>
            </a:r>
          </a:p>
          <a:p>
            <a:pPr lvl="1"/>
            <a:r>
              <a:rPr lang="en-US" sz="4000" dirty="0"/>
              <a:t>Simple absence of slavery?</a:t>
            </a:r>
          </a:p>
          <a:p>
            <a:pPr lvl="1"/>
            <a:r>
              <a:rPr lang="en-US" sz="4000" dirty="0"/>
              <a:t>Rights inferred by Constitutional protection?</a:t>
            </a:r>
          </a:p>
          <a:p>
            <a:pPr lvl="2"/>
            <a:r>
              <a:rPr lang="en-US" sz="4000" dirty="0"/>
              <a:t>Property ownership</a:t>
            </a:r>
          </a:p>
          <a:p>
            <a:pPr lvl="2"/>
            <a:r>
              <a:rPr lang="en-US" sz="4000" dirty="0"/>
              <a:t>Vote</a:t>
            </a:r>
          </a:p>
          <a:p>
            <a:pPr lvl="2"/>
            <a:r>
              <a:rPr lang="en-US" sz="4000" dirty="0"/>
              <a:t>Equal civil rights</a:t>
            </a:r>
          </a:p>
        </p:txBody>
      </p:sp>
    </p:spTree>
    <p:extLst>
      <p:ext uri="{BB962C8B-B14F-4D97-AF65-F5344CB8AC3E}">
        <p14:creationId xmlns:p14="http://schemas.microsoft.com/office/powerpoint/2010/main" val="258138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calcmode="lin" valueType="num">
                                      <p:cBhvr additive="base">
                                        <p:cTn id="1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829" y="181432"/>
            <a:ext cx="9404723" cy="1400530"/>
          </a:xfrm>
        </p:spPr>
        <p:txBody>
          <a:bodyPr/>
          <a:lstStyle/>
          <a:p>
            <a:r>
              <a:rPr lang="en-US" dirty="0"/>
              <a:t>Baptist Minister Garrison Frazier</a:t>
            </a:r>
          </a:p>
        </p:txBody>
      </p:sp>
      <p:sp>
        <p:nvSpPr>
          <p:cNvPr id="3" name="Content Placeholder 2"/>
          <p:cNvSpPr>
            <a:spLocks noGrp="1"/>
          </p:cNvSpPr>
          <p:nvPr>
            <p:ph idx="1"/>
          </p:nvPr>
        </p:nvSpPr>
        <p:spPr>
          <a:xfrm>
            <a:off x="293256" y="1581962"/>
            <a:ext cx="11429840" cy="4537332"/>
          </a:xfrm>
        </p:spPr>
        <p:txBody>
          <a:bodyPr>
            <a:normAutofit/>
          </a:bodyPr>
          <a:lstStyle/>
          <a:p>
            <a:r>
              <a:rPr lang="en-US" sz="3200" dirty="0"/>
              <a:t>Slavery meant “receiving by irresistible power the work of another man, and not his consent”</a:t>
            </a:r>
          </a:p>
          <a:p>
            <a:r>
              <a:rPr lang="en-US" sz="3200" dirty="0"/>
              <a:t>Freedom meant “placing us where we could reap the fruit of our own labor, and take care of ourselves..”</a:t>
            </a:r>
          </a:p>
        </p:txBody>
      </p:sp>
      <p:pic>
        <p:nvPicPr>
          <p:cNvPr id="2050" name="Picture 2" descr="Image result for garrison fraz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536" y="3997823"/>
            <a:ext cx="4486552" cy="286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1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freedom mean?</a:t>
            </a:r>
          </a:p>
        </p:txBody>
      </p:sp>
      <p:sp>
        <p:nvSpPr>
          <p:cNvPr id="3" name="Content Placeholder 2"/>
          <p:cNvSpPr>
            <a:spLocks noGrp="1"/>
          </p:cNvSpPr>
          <p:nvPr>
            <p:ph idx="1"/>
          </p:nvPr>
        </p:nvSpPr>
        <p:spPr>
          <a:xfrm>
            <a:off x="336372" y="1565086"/>
            <a:ext cx="10812597" cy="3915646"/>
          </a:xfrm>
        </p:spPr>
        <p:txBody>
          <a:bodyPr>
            <a:noAutofit/>
          </a:bodyPr>
          <a:lstStyle/>
          <a:p>
            <a:r>
              <a:rPr lang="en-US" sz="3200" dirty="0"/>
              <a:t>Protection against physical punishment by lash</a:t>
            </a:r>
          </a:p>
          <a:p>
            <a:r>
              <a:rPr lang="en-US" sz="3200" dirty="0"/>
              <a:t>Separation of families</a:t>
            </a:r>
          </a:p>
          <a:p>
            <a:r>
              <a:rPr lang="en-US" sz="3200" dirty="0"/>
              <a:t>Access to education</a:t>
            </a:r>
          </a:p>
          <a:p>
            <a:r>
              <a:rPr lang="en-US" sz="3200" dirty="0"/>
              <a:t>Protection against sexual exploitation of women</a:t>
            </a:r>
          </a:p>
          <a:p>
            <a:r>
              <a:rPr lang="en-US" sz="3200" dirty="0"/>
              <a:t>Open congregation</a:t>
            </a:r>
          </a:p>
          <a:p>
            <a:r>
              <a:rPr lang="en-US" sz="3200" dirty="0"/>
              <a:t>Ownership of dogs, guns, liquor</a:t>
            </a:r>
          </a:p>
          <a:p>
            <a:r>
              <a:rPr lang="en-US" sz="3200" dirty="0"/>
              <a:t>Free mobility</a:t>
            </a:r>
          </a:p>
          <a:p>
            <a:r>
              <a:rPr lang="en-US" sz="3200" dirty="0"/>
              <a:t>Job opportunities</a:t>
            </a:r>
          </a:p>
        </p:txBody>
      </p:sp>
    </p:spTree>
    <p:extLst>
      <p:ext uri="{BB962C8B-B14F-4D97-AF65-F5344CB8AC3E}">
        <p14:creationId xmlns:p14="http://schemas.microsoft.com/office/powerpoint/2010/main" val="311625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758410" cy="2052918"/>
          </a:xfrm>
        </p:spPr>
        <p:txBody>
          <a:bodyPr/>
          <a:lstStyle/>
          <a:p>
            <a:r>
              <a:rPr lang="en-US" sz="3600" b="1" dirty="0"/>
              <a:t>Changing Role of the Federal Government</a:t>
            </a:r>
          </a:p>
        </p:txBody>
      </p:sp>
      <p:sp>
        <p:nvSpPr>
          <p:cNvPr id="3" name="Content Placeholder 2"/>
          <p:cNvSpPr>
            <a:spLocks noGrp="1"/>
          </p:cNvSpPr>
          <p:nvPr>
            <p:ph idx="1"/>
          </p:nvPr>
        </p:nvSpPr>
        <p:spPr>
          <a:xfrm>
            <a:off x="2" y="914400"/>
            <a:ext cx="12191998" cy="1413164"/>
          </a:xfrm>
        </p:spPr>
        <p:txBody>
          <a:bodyPr>
            <a:normAutofit/>
          </a:bodyPr>
          <a:lstStyle/>
          <a:p>
            <a:r>
              <a:rPr lang="en-US" sz="2400" dirty="0"/>
              <a:t>Old decentralized republic:</a:t>
            </a:r>
          </a:p>
          <a:p>
            <a:pPr lvl="1"/>
            <a:r>
              <a:rPr lang="en-US" sz="2200" dirty="0"/>
              <a:t>federal government had few direct contacts with the average citizen </a:t>
            </a:r>
          </a:p>
        </p:txBody>
      </p:sp>
      <p:pic>
        <p:nvPicPr>
          <p:cNvPr id="4" name="Picture 2" descr="Image result for federalism"/>
          <p:cNvPicPr>
            <a:picLocks noChangeAspect="1" noChangeArrowheads="1"/>
          </p:cNvPicPr>
          <p:nvPr/>
        </p:nvPicPr>
        <p:blipFill>
          <a:blip r:embed="rId2">
            <a:extLst>
              <a:ext uri="{28A0092B-C50C-407E-A947-70E740481C1C}">
                <a14:useLocalDpi xmlns:a14="http://schemas.microsoft.com/office/drawing/2010/main" val="0"/>
              </a:ext>
            </a:extLst>
          </a:blip>
          <a:srcRect l="4585" r="4620"/>
          <a:stretch>
            <a:fillRect/>
          </a:stretch>
        </p:blipFill>
        <p:spPr bwMode="auto">
          <a:xfrm>
            <a:off x="2112818" y="2168111"/>
            <a:ext cx="7162801" cy="441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46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Basi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1463</TotalTime>
  <Words>2731</Words>
  <Application>Microsoft Office PowerPoint</Application>
  <PresentationFormat>Widescreen</PresentationFormat>
  <Paragraphs>231</Paragraphs>
  <Slides>52</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52</vt:i4>
      </vt:variant>
    </vt:vector>
  </HeadingPairs>
  <TitlesOfParts>
    <vt:vector size="63" baseType="lpstr">
      <vt:lpstr>Arial</vt:lpstr>
      <vt:lpstr>Calibri</vt:lpstr>
      <vt:lpstr>Cambria</vt:lpstr>
      <vt:lpstr>Century Gothic</vt:lpstr>
      <vt:lpstr>Corbel</vt:lpstr>
      <vt:lpstr>Muli</vt:lpstr>
      <vt:lpstr>Times New Roman</vt:lpstr>
      <vt:lpstr>Wingdings</vt:lpstr>
      <vt:lpstr>Wingdings 3</vt:lpstr>
      <vt:lpstr>Ion</vt:lpstr>
      <vt:lpstr>Basis</vt:lpstr>
      <vt:lpstr>HIS 106 History of American People Since 1865</vt:lpstr>
      <vt:lpstr>Why Reconstruction Matters…</vt:lpstr>
      <vt:lpstr>Michael Ross, The Supreme Court, Reconstruction and the Meaning of the Civil War  </vt:lpstr>
      <vt:lpstr>“Wholesale Destruction”</vt:lpstr>
      <vt:lpstr>After the Civil War…</vt:lpstr>
      <vt:lpstr>The Meaning of Freedom</vt:lpstr>
      <vt:lpstr>Baptist Minister Garrison Frazier</vt:lpstr>
      <vt:lpstr>What did freedom mean?</vt:lpstr>
      <vt:lpstr>Changing Role of the Federal Government</vt:lpstr>
      <vt:lpstr>Changing Role of the Federal Government</vt:lpstr>
      <vt:lpstr>Changing Role of the Federal Government</vt:lpstr>
      <vt:lpstr>What to Do About Rebelling States?</vt:lpstr>
      <vt:lpstr>Freedman’s Bureau</vt:lpstr>
      <vt:lpstr>Lincoln’s Assassination Leaves Questions </vt:lpstr>
      <vt:lpstr>“A New Birth of Freedom.”</vt:lpstr>
      <vt:lpstr>Local Consequences: Violence in 1866</vt:lpstr>
      <vt:lpstr>Silver Lining with Troublesome Indicators</vt:lpstr>
      <vt:lpstr>Andrew Johnson</vt:lpstr>
      <vt:lpstr>Black Codes</vt:lpstr>
      <vt:lpstr>Radicals Respond</vt:lpstr>
      <vt:lpstr>Freedman’s Bureau Schools</vt:lpstr>
      <vt:lpstr>PowerPoint Presentation</vt:lpstr>
      <vt:lpstr>Balance of Powers in Flux</vt:lpstr>
      <vt:lpstr>Military Reconstruction Act--1867</vt:lpstr>
      <vt:lpstr>PowerPoint Presentation</vt:lpstr>
      <vt:lpstr>1867 Reconstruction Acts</vt:lpstr>
      <vt:lpstr>Civil War Amendments</vt:lpstr>
      <vt:lpstr>1868 Presidential Candidates</vt:lpstr>
      <vt:lpstr>14th Amendment</vt:lpstr>
      <vt:lpstr>14th Amendment </vt:lpstr>
      <vt:lpstr>Women’s Rights &amp; 15th Amendment</vt:lpstr>
      <vt:lpstr>15th Amendment </vt:lpstr>
      <vt:lpstr>15th Amendment </vt:lpstr>
      <vt:lpstr>15th Amendment</vt:lpstr>
      <vt:lpstr>Howard Zinn’s A People’s History</vt:lpstr>
      <vt:lpstr>For Women of Color…</vt:lpstr>
      <vt:lpstr>South Readmitted</vt:lpstr>
      <vt:lpstr>PowerPoint Presentation</vt:lpstr>
      <vt:lpstr>Congressional Politics</vt:lpstr>
      <vt:lpstr>In Southern States…</vt:lpstr>
      <vt:lpstr>Postwar and Into Reconstruction</vt:lpstr>
      <vt:lpstr>Southern views of freedmen</vt:lpstr>
      <vt:lpstr>What is Freedom?</vt:lpstr>
      <vt:lpstr>Reconstructing Southern Society</vt:lpstr>
      <vt:lpstr>Carpetbaggers</vt:lpstr>
      <vt:lpstr>Rise of Sharecropping</vt:lpstr>
      <vt:lpstr>New “Black Codes”</vt:lpstr>
      <vt:lpstr>Of course he wants to vote the democratic party</vt:lpstr>
      <vt:lpstr>Voice of the Democratic Party</vt:lpstr>
      <vt:lpstr>PowerPoint Presentation</vt:lpstr>
      <vt:lpstr>Pendulum Swing</vt:lpstr>
      <vt:lpstr>Pendulum Swing</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 201: A Look Back</dc:title>
  <dc:creator>Alyssa Arnell</dc:creator>
  <cp:lastModifiedBy>aarne001@gmail.com</cp:lastModifiedBy>
  <cp:revision>57</cp:revision>
  <dcterms:created xsi:type="dcterms:W3CDTF">2016-01-14T15:04:13Z</dcterms:created>
  <dcterms:modified xsi:type="dcterms:W3CDTF">2023-02-07T15:51:07Z</dcterms:modified>
</cp:coreProperties>
</file>