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4"/>
  </p:notesMasterIdLst>
  <p:sldIdLst>
    <p:sldId id="256" r:id="rId2"/>
    <p:sldId id="321" r:id="rId3"/>
    <p:sldId id="301" r:id="rId4"/>
    <p:sldId id="323" r:id="rId5"/>
    <p:sldId id="339" r:id="rId6"/>
    <p:sldId id="330" r:id="rId7"/>
    <p:sldId id="335" r:id="rId8"/>
    <p:sldId id="336" r:id="rId9"/>
    <p:sldId id="332" r:id="rId10"/>
    <p:sldId id="337" r:id="rId11"/>
    <p:sldId id="296" r:id="rId12"/>
    <p:sldId id="297" r:id="rId13"/>
    <p:sldId id="316" r:id="rId14"/>
    <p:sldId id="318" r:id="rId15"/>
    <p:sldId id="286" r:id="rId16"/>
    <p:sldId id="338" r:id="rId17"/>
    <p:sldId id="326" r:id="rId18"/>
    <p:sldId id="278" r:id="rId19"/>
    <p:sldId id="287" r:id="rId20"/>
    <p:sldId id="288" r:id="rId21"/>
    <p:sldId id="320" r:id="rId22"/>
    <p:sldId id="329" r:id="rId23"/>
    <p:sldId id="289" r:id="rId24"/>
    <p:sldId id="324" r:id="rId25"/>
    <p:sldId id="274" r:id="rId26"/>
    <p:sldId id="279" r:id="rId27"/>
    <p:sldId id="290" r:id="rId28"/>
    <p:sldId id="291" r:id="rId29"/>
    <p:sldId id="292" r:id="rId30"/>
    <p:sldId id="281" r:id="rId31"/>
    <p:sldId id="282" r:id="rId32"/>
    <p:sldId id="265" r:id="rId33"/>
    <p:sldId id="293" r:id="rId34"/>
    <p:sldId id="269" r:id="rId35"/>
    <p:sldId id="264" r:id="rId36"/>
    <p:sldId id="340" r:id="rId37"/>
    <p:sldId id="327" r:id="rId38"/>
    <p:sldId id="328" r:id="rId39"/>
    <p:sldId id="322" r:id="rId40"/>
    <p:sldId id="309" r:id="rId41"/>
    <p:sldId id="325" r:id="rId42"/>
    <p:sldId id="31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180" y="49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BABBF3-98C4-4218-A8FB-86C5853D891C}" type="datetimeFigureOut">
              <a:rPr lang="en-US" smtClean="0"/>
              <a:t>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6541A-526F-418C-B369-B7D43ED8FE84}" type="slidenum">
              <a:rPr lang="en-US" smtClean="0"/>
              <a:t>‹#›</a:t>
            </a:fld>
            <a:endParaRPr lang="en-US"/>
          </a:p>
        </p:txBody>
      </p:sp>
    </p:spTree>
    <p:extLst>
      <p:ext uri="{BB962C8B-B14F-4D97-AF65-F5344CB8AC3E}">
        <p14:creationId xmlns:p14="http://schemas.microsoft.com/office/powerpoint/2010/main" val="284411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4D12B0-0D4B-499A-B81B-C3AFE481A4BB}"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363FC-3741-40BF-9DE6-BAA39378AA9D}" type="slidenum">
              <a:rPr lang="en-US" smtClean="0"/>
              <a:t>‹#›</a:t>
            </a:fld>
            <a:endParaRPr lang="en-US"/>
          </a:p>
        </p:txBody>
      </p:sp>
    </p:spTree>
    <p:extLst>
      <p:ext uri="{BB962C8B-B14F-4D97-AF65-F5344CB8AC3E}">
        <p14:creationId xmlns:p14="http://schemas.microsoft.com/office/powerpoint/2010/main" val="1573786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4D12B0-0D4B-499A-B81B-C3AFE481A4BB}"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3363FC-3741-40BF-9DE6-BAA39378AA9D}" type="slidenum">
              <a:rPr lang="en-US" smtClean="0"/>
              <a:t>‹#›</a:t>
            </a:fld>
            <a:endParaRPr lang="en-US"/>
          </a:p>
        </p:txBody>
      </p:sp>
    </p:spTree>
    <p:extLst>
      <p:ext uri="{BB962C8B-B14F-4D97-AF65-F5344CB8AC3E}">
        <p14:creationId xmlns:p14="http://schemas.microsoft.com/office/powerpoint/2010/main" val="587372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D4D12B0-0D4B-499A-B81B-C3AFE481A4BB}"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363FC-3741-40BF-9DE6-BAA39378AA9D}" type="slidenum">
              <a:rPr lang="en-US" smtClean="0"/>
              <a:t>‹#›</a:t>
            </a:fld>
            <a:endParaRPr lang="en-US"/>
          </a:p>
        </p:txBody>
      </p:sp>
    </p:spTree>
    <p:extLst>
      <p:ext uri="{BB962C8B-B14F-4D97-AF65-F5344CB8AC3E}">
        <p14:creationId xmlns:p14="http://schemas.microsoft.com/office/powerpoint/2010/main" val="1733571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D4D12B0-0D4B-499A-B81B-C3AFE481A4BB}"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363FC-3741-40BF-9DE6-BAA39378AA9D}" type="slidenum">
              <a:rPr lang="en-US" smtClean="0"/>
              <a:t>‹#›</a:t>
            </a:fld>
            <a:endParaRPr lang="en-US"/>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76715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4D12B0-0D4B-499A-B81B-C3AFE481A4BB}"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363FC-3741-40BF-9DE6-BAA39378AA9D}" type="slidenum">
              <a:rPr lang="en-US" smtClean="0"/>
              <a:t>‹#›</a:t>
            </a:fld>
            <a:endParaRPr lang="en-US"/>
          </a:p>
        </p:txBody>
      </p:sp>
    </p:spTree>
    <p:extLst>
      <p:ext uri="{BB962C8B-B14F-4D97-AF65-F5344CB8AC3E}">
        <p14:creationId xmlns:p14="http://schemas.microsoft.com/office/powerpoint/2010/main" val="1815021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D4D12B0-0D4B-499A-B81B-C3AFE481A4BB}" type="datetimeFigureOut">
              <a:rPr lang="en-US" smtClean="0"/>
              <a:t>2/9/2023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363FC-3741-40BF-9DE6-BAA39378AA9D}" type="slidenum">
              <a:rPr lang="en-US" smtClean="0"/>
              <a:t>‹#›</a:t>
            </a:fld>
            <a:endParaRPr lang="en-US"/>
          </a:p>
        </p:txBody>
      </p:sp>
    </p:spTree>
    <p:extLst>
      <p:ext uri="{BB962C8B-B14F-4D97-AF65-F5344CB8AC3E}">
        <p14:creationId xmlns:p14="http://schemas.microsoft.com/office/powerpoint/2010/main" val="525109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D4D12B0-0D4B-499A-B81B-C3AFE481A4BB}" type="datetimeFigureOut">
              <a:rPr lang="en-US" smtClean="0"/>
              <a:t>2/9/2023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363FC-3741-40BF-9DE6-BAA39378AA9D}" type="slidenum">
              <a:rPr lang="en-US" smtClean="0"/>
              <a:t>‹#›</a:t>
            </a:fld>
            <a:endParaRPr lang="en-US"/>
          </a:p>
        </p:txBody>
      </p:sp>
    </p:spTree>
    <p:extLst>
      <p:ext uri="{BB962C8B-B14F-4D97-AF65-F5344CB8AC3E}">
        <p14:creationId xmlns:p14="http://schemas.microsoft.com/office/powerpoint/2010/main" val="4100588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4D12B0-0D4B-499A-B81B-C3AFE481A4BB}"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363FC-3741-40BF-9DE6-BAA39378AA9D}" type="slidenum">
              <a:rPr lang="en-US" smtClean="0"/>
              <a:t>‹#›</a:t>
            </a:fld>
            <a:endParaRPr lang="en-US"/>
          </a:p>
        </p:txBody>
      </p:sp>
    </p:spTree>
    <p:extLst>
      <p:ext uri="{BB962C8B-B14F-4D97-AF65-F5344CB8AC3E}">
        <p14:creationId xmlns:p14="http://schemas.microsoft.com/office/powerpoint/2010/main" val="791124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4D12B0-0D4B-499A-B81B-C3AFE481A4BB}"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363FC-3741-40BF-9DE6-BAA39378AA9D}" type="slidenum">
              <a:rPr lang="en-US" smtClean="0"/>
              <a:t>‹#›</a:t>
            </a:fld>
            <a:endParaRPr lang="en-US"/>
          </a:p>
        </p:txBody>
      </p:sp>
    </p:spTree>
    <p:extLst>
      <p:ext uri="{BB962C8B-B14F-4D97-AF65-F5344CB8AC3E}">
        <p14:creationId xmlns:p14="http://schemas.microsoft.com/office/powerpoint/2010/main" val="839238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4D12B0-0D4B-499A-B81B-C3AFE481A4BB}"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363FC-3741-40BF-9DE6-BAA39378AA9D}" type="slidenum">
              <a:rPr lang="en-US" smtClean="0"/>
              <a:t>‹#›</a:t>
            </a:fld>
            <a:endParaRPr lang="en-US"/>
          </a:p>
        </p:txBody>
      </p:sp>
    </p:spTree>
    <p:extLst>
      <p:ext uri="{BB962C8B-B14F-4D97-AF65-F5344CB8AC3E}">
        <p14:creationId xmlns:p14="http://schemas.microsoft.com/office/powerpoint/2010/main" val="3622700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4D12B0-0D4B-499A-B81B-C3AFE481A4BB}"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363FC-3741-40BF-9DE6-BAA39378AA9D}" type="slidenum">
              <a:rPr lang="en-US" smtClean="0"/>
              <a:t>‹#›</a:t>
            </a:fld>
            <a:endParaRPr lang="en-US"/>
          </a:p>
        </p:txBody>
      </p:sp>
    </p:spTree>
    <p:extLst>
      <p:ext uri="{BB962C8B-B14F-4D97-AF65-F5344CB8AC3E}">
        <p14:creationId xmlns:p14="http://schemas.microsoft.com/office/powerpoint/2010/main" val="840958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4D12B0-0D4B-499A-B81B-C3AFE481A4BB}"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3363FC-3741-40BF-9DE6-BAA39378AA9D}" type="slidenum">
              <a:rPr lang="en-US" smtClean="0"/>
              <a:t>‹#›</a:t>
            </a:fld>
            <a:endParaRPr lang="en-US"/>
          </a:p>
        </p:txBody>
      </p:sp>
    </p:spTree>
    <p:extLst>
      <p:ext uri="{BB962C8B-B14F-4D97-AF65-F5344CB8AC3E}">
        <p14:creationId xmlns:p14="http://schemas.microsoft.com/office/powerpoint/2010/main" val="551394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4D12B0-0D4B-499A-B81B-C3AFE481A4BB}" type="datetimeFigureOut">
              <a:rPr lang="en-US" smtClean="0"/>
              <a:t>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3363FC-3741-40BF-9DE6-BAA39378AA9D}" type="slidenum">
              <a:rPr lang="en-US" smtClean="0"/>
              <a:t>‹#›</a:t>
            </a:fld>
            <a:endParaRPr lang="en-US"/>
          </a:p>
        </p:txBody>
      </p:sp>
    </p:spTree>
    <p:extLst>
      <p:ext uri="{BB962C8B-B14F-4D97-AF65-F5344CB8AC3E}">
        <p14:creationId xmlns:p14="http://schemas.microsoft.com/office/powerpoint/2010/main" val="609561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D4D12B0-0D4B-499A-B81B-C3AFE481A4BB}" type="datetimeFigureOut">
              <a:rPr lang="en-US" smtClean="0"/>
              <a:t>2/9/2023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1A3363FC-3741-40BF-9DE6-BAA39378AA9D}" type="slidenum">
              <a:rPr lang="en-US" smtClean="0"/>
              <a:t>‹#›</a:t>
            </a:fld>
            <a:endParaRPr lang="en-US"/>
          </a:p>
        </p:txBody>
      </p:sp>
    </p:spTree>
    <p:extLst>
      <p:ext uri="{BB962C8B-B14F-4D97-AF65-F5344CB8AC3E}">
        <p14:creationId xmlns:p14="http://schemas.microsoft.com/office/powerpoint/2010/main" val="4087034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D4D12B0-0D4B-499A-B81B-C3AFE481A4BB}" type="datetimeFigureOut">
              <a:rPr lang="en-US" smtClean="0"/>
              <a:t>2/9/2023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1A3363FC-3741-40BF-9DE6-BAA39378AA9D}" type="slidenum">
              <a:rPr lang="en-US" smtClean="0"/>
              <a:t>‹#›</a:t>
            </a:fld>
            <a:endParaRPr lang="en-US"/>
          </a:p>
        </p:txBody>
      </p:sp>
    </p:spTree>
    <p:extLst>
      <p:ext uri="{BB962C8B-B14F-4D97-AF65-F5344CB8AC3E}">
        <p14:creationId xmlns:p14="http://schemas.microsoft.com/office/powerpoint/2010/main" val="4282173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5D4D12B0-0D4B-499A-B81B-C3AFE481A4BB}" type="datetimeFigureOut">
              <a:rPr lang="en-US" smtClean="0"/>
              <a:t>2/9/2023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1A3363FC-3741-40BF-9DE6-BAA39378AA9D}" type="slidenum">
              <a:rPr lang="en-US" smtClean="0"/>
              <a:t>‹#›</a:t>
            </a:fld>
            <a:endParaRPr lang="en-US"/>
          </a:p>
        </p:txBody>
      </p:sp>
    </p:spTree>
    <p:extLst>
      <p:ext uri="{BB962C8B-B14F-4D97-AF65-F5344CB8AC3E}">
        <p14:creationId xmlns:p14="http://schemas.microsoft.com/office/powerpoint/2010/main" val="3422139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4D12B0-0D4B-499A-B81B-C3AFE481A4BB}"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3363FC-3741-40BF-9DE6-BAA39378AA9D}" type="slidenum">
              <a:rPr lang="en-US" smtClean="0"/>
              <a:t>‹#›</a:t>
            </a:fld>
            <a:endParaRPr lang="en-US"/>
          </a:p>
        </p:txBody>
      </p:sp>
    </p:spTree>
    <p:extLst>
      <p:ext uri="{BB962C8B-B14F-4D97-AF65-F5344CB8AC3E}">
        <p14:creationId xmlns:p14="http://schemas.microsoft.com/office/powerpoint/2010/main" val="3032565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D4D12B0-0D4B-499A-B81B-C3AFE481A4BB}" type="datetimeFigureOut">
              <a:rPr lang="en-US" smtClean="0"/>
              <a:t>2/9/2023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A3363FC-3741-40BF-9DE6-BAA39378AA9D}" type="slidenum">
              <a:rPr lang="en-US" smtClean="0"/>
              <a:t>‹#›</a:t>
            </a:fld>
            <a:endParaRPr lang="en-US"/>
          </a:p>
        </p:txBody>
      </p:sp>
    </p:spTree>
    <p:extLst>
      <p:ext uri="{BB962C8B-B14F-4D97-AF65-F5344CB8AC3E}">
        <p14:creationId xmlns:p14="http://schemas.microsoft.com/office/powerpoint/2010/main" val="3467461551"/>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lsupress.org/books/detail/reconstruction-in-the-cane-fields/"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The Redemption</a:t>
            </a:r>
            <a:endParaRPr lang="en-US" i="1" dirty="0"/>
          </a:p>
        </p:txBody>
      </p:sp>
      <p:sp>
        <p:nvSpPr>
          <p:cNvPr id="3" name="Subtitle 2"/>
          <p:cNvSpPr>
            <a:spLocks noGrp="1"/>
          </p:cNvSpPr>
          <p:nvPr>
            <p:ph type="subTitle" idx="1"/>
          </p:nvPr>
        </p:nvSpPr>
        <p:spPr/>
        <p:txBody>
          <a:bodyPr/>
          <a:lstStyle/>
          <a:p>
            <a:r>
              <a:rPr lang="en-US" dirty="0"/>
              <a:t>Southern and federal limitations on equal protections</a:t>
            </a:r>
          </a:p>
        </p:txBody>
      </p:sp>
    </p:spTree>
    <p:extLst>
      <p:ext uri="{BB962C8B-B14F-4D97-AF65-F5344CB8AC3E}">
        <p14:creationId xmlns:p14="http://schemas.microsoft.com/office/powerpoint/2010/main" val="2472069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 Bernard Parish: Louisiana </a:t>
            </a:r>
          </a:p>
        </p:txBody>
      </p:sp>
      <p:sp>
        <p:nvSpPr>
          <p:cNvPr id="3" name="TextBox 2"/>
          <p:cNvSpPr txBox="1"/>
          <p:nvPr/>
        </p:nvSpPr>
        <p:spPr>
          <a:xfrm>
            <a:off x="107793" y="1958197"/>
            <a:ext cx="8307238" cy="3970318"/>
          </a:xfrm>
          <a:prstGeom prst="rect">
            <a:avLst/>
          </a:prstGeom>
          <a:noFill/>
        </p:spPr>
        <p:txBody>
          <a:bodyPr wrap="square" rtlCol="0">
            <a:spAutoFit/>
          </a:bodyPr>
          <a:lstStyle/>
          <a:p>
            <a:pPr marL="285750" indent="-285750">
              <a:buFont typeface="Arial" panose="020B0604020202020204" pitchFamily="34" charset="0"/>
              <a:buChar char="•"/>
            </a:pPr>
            <a:r>
              <a:rPr lang="en-US" dirty="0"/>
              <a:t>October 1868: armed groups of white men mobilized to suppress the recently emancipated voters</a:t>
            </a:r>
          </a:p>
          <a:p>
            <a:pPr marL="285750" indent="-285750">
              <a:buFont typeface="Arial" panose="020B0604020202020204" pitchFamily="34" charset="0"/>
              <a:buChar char="•"/>
            </a:pPr>
            <a:r>
              <a:rPr lang="en-US" dirty="0"/>
              <a:t>Louis Wilson was struck down from his horse and thrown in a makeshift prison by a group of white, Democratic vigilantes</a:t>
            </a:r>
          </a:p>
          <a:p>
            <a:pPr marL="285750" indent="-285750">
              <a:buFont typeface="Arial" panose="020B0604020202020204" pitchFamily="34" charset="0"/>
              <a:buChar char="•"/>
            </a:pPr>
            <a:r>
              <a:rPr lang="en-US" dirty="0" err="1"/>
              <a:t>Freedpeople</a:t>
            </a:r>
            <a:r>
              <a:rPr lang="en-US" dirty="0"/>
              <a:t> were dragged from their homes and murdered in cold blood. The reported numbers of those killed varies from 35 to over 100.</a:t>
            </a:r>
          </a:p>
          <a:p>
            <a:pPr marL="285750" indent="-285750">
              <a:buFont typeface="Arial" panose="020B0604020202020204" pitchFamily="34" charset="0"/>
              <a:buChar char="•"/>
            </a:pPr>
            <a:r>
              <a:rPr lang="en-US" dirty="0"/>
              <a:t>Over 60 </a:t>
            </a:r>
            <a:r>
              <a:rPr lang="en-US" dirty="0" err="1"/>
              <a:t>freedpeople</a:t>
            </a:r>
            <a:r>
              <a:rPr lang="en-US" dirty="0"/>
              <a:t> were arrested after the atrocities while not a single perpetrator was questioned</a:t>
            </a:r>
          </a:p>
          <a:p>
            <a:pPr marL="285750" indent="-285750">
              <a:buFont typeface="Arial" panose="020B0604020202020204" pitchFamily="34" charset="0"/>
              <a:buChar char="•"/>
            </a:pPr>
            <a:r>
              <a:rPr lang="en-US" dirty="0"/>
              <a:t>Grant received only one vote in St. Bernard Parish as Seymour swept the state.</a:t>
            </a:r>
          </a:p>
          <a:p>
            <a:r>
              <a:rPr lang="en-US" dirty="0"/>
              <a:t>As historian </a:t>
            </a:r>
            <a:r>
              <a:rPr lang="en-US" dirty="0">
                <a:hlinkClick r:id="rId2"/>
              </a:rPr>
              <a:t>John C. </a:t>
            </a:r>
            <a:r>
              <a:rPr lang="en-US" dirty="0" err="1">
                <a:hlinkClick r:id="rId2"/>
              </a:rPr>
              <a:t>Rodrigue</a:t>
            </a:r>
            <a:r>
              <a:rPr lang="en-US" dirty="0"/>
              <a:t> puts it,</a:t>
            </a:r>
          </a:p>
          <a:p>
            <a:r>
              <a:rPr lang="en-US" dirty="0"/>
              <a:t>Republicans captured the presidency in 1868, but white terror carried the day in Louisiana.</a:t>
            </a:r>
          </a:p>
          <a:p>
            <a:pPr marL="285750" indent="-285750">
              <a:buFont typeface="Arial" panose="020B0604020202020204" pitchFamily="34" charset="0"/>
              <a:buChar char="•"/>
            </a:pPr>
            <a:r>
              <a:rPr lang="en-US" dirty="0"/>
              <a:t>No arrests were made after federal investigation</a:t>
            </a:r>
          </a:p>
        </p:txBody>
      </p:sp>
      <p:pic>
        <p:nvPicPr>
          <p:cNvPr id="7170" name="Picture 2" descr="Image result for st. bernard parish massac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5031" y="0"/>
            <a:ext cx="3776969" cy="3726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14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Enforcement Acts: 1870, 1871</a:t>
            </a:r>
          </a:p>
        </p:txBody>
      </p:sp>
      <p:sp>
        <p:nvSpPr>
          <p:cNvPr id="3" name="TextBox 2"/>
          <p:cNvSpPr txBox="1"/>
          <p:nvPr/>
        </p:nvSpPr>
        <p:spPr>
          <a:xfrm>
            <a:off x="248441" y="2178908"/>
            <a:ext cx="11078586"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Between 1870 and 1871 Congress passed the Enforcement Acts</a:t>
            </a:r>
          </a:p>
          <a:p>
            <a:pPr marL="285750" indent="-285750">
              <a:buFont typeface="Arial" panose="020B0604020202020204" pitchFamily="34" charset="0"/>
              <a:buChar char="•"/>
            </a:pPr>
            <a:r>
              <a:rPr lang="en-US" sz="2800" dirty="0"/>
              <a:t>criminal codes that protected blacks' right to vote, hold office, serve on juries, and receive equal protection of laws. </a:t>
            </a:r>
          </a:p>
          <a:p>
            <a:pPr marL="285750" indent="-285750">
              <a:buFont typeface="Arial" panose="020B0604020202020204" pitchFamily="34" charset="0"/>
              <a:buChar char="•"/>
            </a:pPr>
            <a:r>
              <a:rPr lang="en-US" sz="2800" dirty="0"/>
              <a:t>If the states failed to act, the laws allowed the federal government to intervene. </a:t>
            </a:r>
          </a:p>
        </p:txBody>
      </p:sp>
    </p:spTree>
    <p:extLst>
      <p:ext uri="{BB962C8B-B14F-4D97-AF65-F5344CB8AC3E}">
        <p14:creationId xmlns:p14="http://schemas.microsoft.com/office/powerpoint/2010/main" val="17257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Enforcement Acts: 1870, 1871</a:t>
            </a:r>
          </a:p>
        </p:txBody>
      </p:sp>
      <p:sp>
        <p:nvSpPr>
          <p:cNvPr id="3" name="TextBox 2"/>
          <p:cNvSpPr txBox="1"/>
          <p:nvPr/>
        </p:nvSpPr>
        <p:spPr>
          <a:xfrm>
            <a:off x="1113415" y="2401329"/>
            <a:ext cx="8114271"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Outlawed terrorist societies </a:t>
            </a:r>
          </a:p>
          <a:p>
            <a:pPr marL="285750" indent="-285750">
              <a:buFont typeface="Arial" panose="020B0604020202020204" pitchFamily="34" charset="0"/>
              <a:buChar char="•"/>
            </a:pPr>
            <a:r>
              <a:rPr lang="en-US" sz="2800" dirty="0"/>
              <a:t>Allowed president to use army against them</a:t>
            </a:r>
          </a:p>
          <a:p>
            <a:pPr marL="285750" indent="-285750">
              <a:buFont typeface="Arial" panose="020B0604020202020204" pitchFamily="34" charset="0"/>
              <a:buChar char="•"/>
            </a:pPr>
            <a:r>
              <a:rPr lang="en-US" sz="2800" dirty="0"/>
              <a:t>Defined crimes that aimed to deprive citizens of their civil and political rights as </a:t>
            </a:r>
            <a:r>
              <a:rPr lang="en-US" sz="2800" i="1" u="sng" dirty="0"/>
              <a:t>federal</a:t>
            </a:r>
            <a:r>
              <a:rPr lang="en-US" sz="2800" dirty="0"/>
              <a:t> offenses rather than </a:t>
            </a:r>
            <a:r>
              <a:rPr lang="en-US" sz="2800" i="1" u="sng" dirty="0"/>
              <a:t>state</a:t>
            </a:r>
          </a:p>
        </p:txBody>
      </p:sp>
    </p:spTree>
    <p:extLst>
      <p:ext uri="{BB962C8B-B14F-4D97-AF65-F5344CB8AC3E}">
        <p14:creationId xmlns:p14="http://schemas.microsoft.com/office/powerpoint/2010/main" val="338320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Civil Rights Will Be Defined By Federalism</a:t>
            </a:r>
          </a:p>
        </p:txBody>
      </p:sp>
      <p:pic>
        <p:nvPicPr>
          <p:cNvPr id="1026" name="Picture 2" descr="Image result for federal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239" y="2100648"/>
            <a:ext cx="7925744" cy="44339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ederal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3828" y="3838833"/>
            <a:ext cx="3090032" cy="228694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865298" y="4071668"/>
            <a:ext cx="2398144" cy="862641"/>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173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Colfax Massacre, 1873</a:t>
            </a:r>
          </a:p>
        </p:txBody>
      </p:sp>
      <p:sp>
        <p:nvSpPr>
          <p:cNvPr id="3" name="TextBox 2"/>
          <p:cNvSpPr txBox="1"/>
          <p:nvPr/>
        </p:nvSpPr>
        <p:spPr>
          <a:xfrm>
            <a:off x="181231" y="3663463"/>
            <a:ext cx="11796585"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t>All black militia takes control of local courthouse in local parish in fear of Democrat occupation </a:t>
            </a:r>
          </a:p>
          <a:p>
            <a:pPr marL="285750" indent="-285750">
              <a:buFont typeface="Arial" panose="020B0604020202020204" pitchFamily="34" charset="0"/>
              <a:buChar char="•"/>
            </a:pPr>
            <a:r>
              <a:rPr lang="en-US" sz="3200" dirty="0"/>
              <a:t>All white militia, larger former Confederates surround and attack</a:t>
            </a:r>
          </a:p>
          <a:p>
            <a:pPr marL="285750" indent="-285750">
              <a:buFont typeface="Arial" panose="020B0604020202020204" pitchFamily="34" charset="0"/>
              <a:buChar char="•"/>
            </a:pPr>
            <a:r>
              <a:rPr lang="en-US" sz="3200" dirty="0"/>
              <a:t>Both sides engage</a:t>
            </a:r>
          </a:p>
          <a:p>
            <a:pPr marL="285750" indent="-285750">
              <a:buFont typeface="Arial" panose="020B0604020202020204" pitchFamily="34" charset="0"/>
              <a:buChar char="•"/>
            </a:pPr>
            <a:r>
              <a:rPr lang="en-US" sz="3200" dirty="0"/>
              <a:t>Black militia surrenders and most are killed</a:t>
            </a:r>
          </a:p>
        </p:txBody>
      </p:sp>
      <p:pic>
        <p:nvPicPr>
          <p:cNvPr id="9218" name="Picture 2" descr="Image result for colfax massacre 18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9776" y="1"/>
            <a:ext cx="4499514" cy="3443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60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Colfax Massacre, 1873</a:t>
            </a:r>
          </a:p>
        </p:txBody>
      </p:sp>
      <p:sp>
        <p:nvSpPr>
          <p:cNvPr id="3" name="TextBox 2"/>
          <p:cNvSpPr txBox="1"/>
          <p:nvPr/>
        </p:nvSpPr>
        <p:spPr>
          <a:xfrm>
            <a:off x="168251" y="3534013"/>
            <a:ext cx="11813309"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t>lawyers for the victims believed that they had a better chance of bringing the ringleaders to justice in a federal court on conspiracy rather state on murder convictions</a:t>
            </a:r>
          </a:p>
          <a:p>
            <a:pPr marL="285750" indent="-285750">
              <a:buFont typeface="Arial" panose="020B0604020202020204" pitchFamily="34" charset="0"/>
              <a:buChar char="•"/>
            </a:pPr>
            <a:r>
              <a:rPr lang="en-US" sz="2400" dirty="0"/>
              <a:t>But the plan backfired. </a:t>
            </a:r>
          </a:p>
          <a:p>
            <a:pPr marL="285750" indent="-285750">
              <a:buFont typeface="Arial" panose="020B0604020202020204" pitchFamily="34" charset="0"/>
              <a:buChar char="•"/>
            </a:pPr>
            <a:r>
              <a:rPr lang="en-US" sz="2400" dirty="0"/>
              <a:t>The defendants appealed</a:t>
            </a:r>
          </a:p>
          <a:p>
            <a:pPr marL="285750" indent="-285750">
              <a:buFont typeface="Arial" panose="020B0604020202020204" pitchFamily="34" charset="0"/>
              <a:buChar char="•"/>
            </a:pPr>
            <a:r>
              <a:rPr lang="en-US" sz="2400" dirty="0"/>
              <a:t>Supreme Court in 1876 overturned the lower courts’ convictions</a:t>
            </a:r>
          </a:p>
          <a:p>
            <a:pPr marL="285750" indent="-285750">
              <a:buFont typeface="Arial" panose="020B0604020202020204" pitchFamily="34" charset="0"/>
              <a:buChar char="•"/>
            </a:pPr>
            <a:r>
              <a:rPr lang="en-US" sz="2400" dirty="0"/>
              <a:t>ruling that the Enforcement Acts applied only to actions by the state, not by individuals…</a:t>
            </a:r>
            <a:br>
              <a:rPr lang="en-US" dirty="0"/>
            </a:br>
            <a:endParaRPr lang="en-US" dirty="0"/>
          </a:p>
        </p:txBody>
      </p:sp>
      <p:pic>
        <p:nvPicPr>
          <p:cNvPr id="10242" name="Picture 2" descr="Image result for colfax massacre 187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7404" y="0"/>
            <a:ext cx="5374596" cy="3390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27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a:t>
            </a:r>
            <a:r>
              <a:rPr lang="en-US" baseline="30000" dirty="0"/>
              <a:t>th</a:t>
            </a:r>
            <a:r>
              <a:rPr lang="en-US" dirty="0"/>
              <a:t> Amendment</a:t>
            </a:r>
          </a:p>
        </p:txBody>
      </p:sp>
      <p:sp>
        <p:nvSpPr>
          <p:cNvPr id="3" name="TextBox 2"/>
          <p:cNvSpPr txBox="1"/>
          <p:nvPr/>
        </p:nvSpPr>
        <p:spPr>
          <a:xfrm>
            <a:off x="1009291" y="1915064"/>
            <a:ext cx="9187132" cy="2308324"/>
          </a:xfrm>
          <a:prstGeom prst="rect">
            <a:avLst/>
          </a:prstGeom>
          <a:noFill/>
        </p:spPr>
        <p:txBody>
          <a:bodyPr wrap="square" rtlCol="0">
            <a:spAutoFit/>
          </a:bodyPr>
          <a:lstStyle/>
          <a:p>
            <a:pPr marL="285750" indent="-285750">
              <a:buFont typeface="Arial" panose="020B0604020202020204" pitchFamily="34" charset="0"/>
              <a:buChar char="•"/>
            </a:pPr>
            <a:r>
              <a:rPr lang="en-US" dirty="0"/>
              <a:t>All persons born or naturalized in the United States, and subject to the jurisdiction thereof, are citizens of the United States and of the state wherein they reside. </a:t>
            </a:r>
            <a:r>
              <a:rPr lang="en-US" b="1" dirty="0"/>
              <a:t>No state </a:t>
            </a:r>
            <a:r>
              <a:rPr lang="en-US" dirty="0"/>
              <a:t>shall make or enforce any law which shall abridge the privileges or immunities of citizens of the United States; nor shall any state deprive any person of life, liberty, or property, without due process of law; nor deny to any person within its jurisdiction the equal protection of the laws.</a:t>
            </a:r>
          </a:p>
          <a:p>
            <a:pPr marL="285750" indent="-285750">
              <a:buFont typeface="Arial" panose="020B0604020202020204" pitchFamily="34" charset="0"/>
              <a:buChar char="•"/>
            </a:pPr>
            <a:r>
              <a:rPr lang="en-US" dirty="0"/>
              <a:t>Supreme Court interpreted the 14</a:t>
            </a:r>
            <a:r>
              <a:rPr lang="en-US" baseline="30000" dirty="0"/>
              <a:t>th</a:t>
            </a:r>
            <a:r>
              <a:rPr lang="en-US" dirty="0"/>
              <a:t> Amendment to apply only to state action and not to the action of the people within the states</a:t>
            </a:r>
          </a:p>
        </p:txBody>
      </p:sp>
    </p:spTree>
    <p:extLst>
      <p:ext uri="{BB962C8B-B14F-4D97-AF65-F5344CB8AC3E}">
        <p14:creationId xmlns:p14="http://schemas.microsoft.com/office/powerpoint/2010/main" val="86852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Civil Rights Will Be Defined By Federalism</a:t>
            </a:r>
          </a:p>
        </p:txBody>
      </p:sp>
      <p:pic>
        <p:nvPicPr>
          <p:cNvPr id="1026" name="Picture 2" descr="Image result for federal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239" y="2100648"/>
            <a:ext cx="7925744" cy="44339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ederal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3828" y="3838833"/>
            <a:ext cx="3090032" cy="228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039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558" y="428004"/>
            <a:ext cx="4959178" cy="1400530"/>
          </a:xfrm>
        </p:spPr>
        <p:txBody>
          <a:bodyPr/>
          <a:lstStyle/>
          <a:p>
            <a:pPr algn="ctr"/>
            <a:r>
              <a:rPr lang="en-US" dirty="0"/>
              <a:t>1875 Civil Rights Act</a:t>
            </a:r>
          </a:p>
        </p:txBody>
      </p:sp>
      <p:sp>
        <p:nvSpPr>
          <p:cNvPr id="3" name="Content Placeholder 2"/>
          <p:cNvSpPr>
            <a:spLocks noGrp="1"/>
          </p:cNvSpPr>
          <p:nvPr>
            <p:ph idx="1"/>
          </p:nvPr>
        </p:nvSpPr>
        <p:spPr>
          <a:xfrm>
            <a:off x="3978878" y="2256538"/>
            <a:ext cx="4287668" cy="1846583"/>
          </a:xfrm>
        </p:spPr>
        <p:txBody>
          <a:bodyPr>
            <a:noAutofit/>
          </a:bodyPr>
          <a:lstStyle/>
          <a:p>
            <a:pPr marL="0" indent="0">
              <a:buNone/>
            </a:pPr>
            <a:r>
              <a:rPr lang="en-US" sz="3200" dirty="0"/>
              <a:t>“Don’t let the bill fail,” the dying Sumner pleaded to Frederick Douglass and others at his bedside… “You must take care of [my] civil rights bill.”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638550" cy="5095875"/>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4043" r="10283"/>
          <a:stretch/>
        </p:blipFill>
        <p:spPr>
          <a:xfrm>
            <a:off x="8476735" y="0"/>
            <a:ext cx="3715265" cy="4909502"/>
          </a:xfrm>
          <a:prstGeom prst="rect">
            <a:avLst/>
          </a:prstGeom>
        </p:spPr>
      </p:pic>
    </p:spTree>
    <p:extLst>
      <p:ext uri="{BB962C8B-B14F-4D97-AF65-F5344CB8AC3E}">
        <p14:creationId xmlns:p14="http://schemas.microsoft.com/office/powerpoint/2010/main" val="420414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Civil Rights Act of 1875 </a:t>
            </a:r>
          </a:p>
        </p:txBody>
      </p:sp>
      <p:sp>
        <p:nvSpPr>
          <p:cNvPr id="3" name="Content Placeholder 2"/>
          <p:cNvSpPr>
            <a:spLocks noGrp="1"/>
          </p:cNvSpPr>
          <p:nvPr>
            <p:ph idx="1"/>
          </p:nvPr>
        </p:nvSpPr>
        <p:spPr>
          <a:xfrm>
            <a:off x="95435" y="3786468"/>
            <a:ext cx="11783528" cy="3146598"/>
          </a:xfrm>
        </p:spPr>
        <p:txBody>
          <a:bodyPr>
            <a:normAutofit/>
          </a:bodyPr>
          <a:lstStyle/>
          <a:p>
            <a:r>
              <a:rPr lang="en-US" sz="2400" dirty="0"/>
              <a:t>The new law required: “That all persons within the jurisdiction of the United States shall be entitled to the full and equal enjoyment of the accommodations, advantages, facilities, and privileges of inns, public conveyances on land or water, theaters, and other places of public amusement; subject only to the conditions and limitations established by law, and applicable alike to citizens of every race and color, regardless of any previous condition of servitude.”</a:t>
            </a:r>
          </a:p>
          <a:p>
            <a:pPr marL="0" indent="0">
              <a:buNone/>
            </a:pPr>
            <a:endParaRPr lang="en-US" dirty="0"/>
          </a:p>
        </p:txBody>
      </p:sp>
      <p:pic>
        <p:nvPicPr>
          <p:cNvPr id="8194" name="Picture 2" descr="Image result for civil rights act of 18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0"/>
            <a:ext cx="53149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01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Were Redeemers?</a:t>
            </a:r>
          </a:p>
        </p:txBody>
      </p:sp>
      <p:sp>
        <p:nvSpPr>
          <p:cNvPr id="3" name="Content Placeholder 2"/>
          <p:cNvSpPr>
            <a:spLocks noGrp="1"/>
          </p:cNvSpPr>
          <p:nvPr>
            <p:ph idx="1"/>
          </p:nvPr>
        </p:nvSpPr>
        <p:spPr/>
        <p:txBody>
          <a:bodyPr>
            <a:normAutofit/>
          </a:bodyPr>
          <a:lstStyle/>
          <a:p>
            <a:r>
              <a:rPr lang="en-US" sz="2800" dirty="0"/>
              <a:t>The Redeemer base consisted primarily of white Southern Democrats whose most urgent intention was to neutralize the black vote, </a:t>
            </a:r>
          </a:p>
          <a:p>
            <a:r>
              <a:rPr lang="en-US" sz="2800" dirty="0"/>
              <a:t>Who under the protection of United States troops during Reconstruction had shown astonishing power in sending Republican majorities to Southern statehouses. </a:t>
            </a:r>
          </a:p>
        </p:txBody>
      </p:sp>
    </p:spTree>
    <p:extLst>
      <p:ext uri="{BB962C8B-B14F-4D97-AF65-F5344CB8AC3E}">
        <p14:creationId xmlns:p14="http://schemas.microsoft.com/office/powerpoint/2010/main" val="282539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Civil Rights Act of 1875 </a:t>
            </a:r>
          </a:p>
        </p:txBody>
      </p:sp>
      <p:sp>
        <p:nvSpPr>
          <p:cNvPr id="3" name="Content Placeholder 2"/>
          <p:cNvSpPr>
            <a:spLocks noGrp="1"/>
          </p:cNvSpPr>
          <p:nvPr>
            <p:ph idx="1"/>
          </p:nvPr>
        </p:nvSpPr>
        <p:spPr>
          <a:xfrm>
            <a:off x="95435" y="3786468"/>
            <a:ext cx="11783528" cy="3146598"/>
          </a:xfrm>
        </p:spPr>
        <p:txBody>
          <a:bodyPr>
            <a:normAutofit/>
          </a:bodyPr>
          <a:lstStyle/>
          <a:p>
            <a:r>
              <a:rPr lang="en-US" sz="2400" dirty="0"/>
              <a:t>Radical Republicans attempting to extend Constitutional Protections</a:t>
            </a:r>
          </a:p>
          <a:p>
            <a:r>
              <a:rPr lang="en-US" sz="2400" dirty="0"/>
              <a:t>Basically, the law made it a misdemeanor to deny any person equal rights and privileges in public spaces </a:t>
            </a:r>
          </a:p>
          <a:p>
            <a:r>
              <a:rPr lang="en-US" sz="2400" dirty="0"/>
              <a:t>What is the significance of who is in the Executive office?</a:t>
            </a:r>
          </a:p>
          <a:p>
            <a:r>
              <a:rPr lang="en-US" sz="2400" dirty="0"/>
              <a:t>What is the significance of who is on the Court?</a:t>
            </a:r>
          </a:p>
          <a:p>
            <a:pPr marL="0" indent="0">
              <a:buNone/>
            </a:pPr>
            <a:endParaRPr lang="en-US" dirty="0"/>
          </a:p>
          <a:p>
            <a:pPr marL="0" indent="0">
              <a:buNone/>
            </a:pPr>
            <a:endParaRPr lang="en-US" dirty="0"/>
          </a:p>
        </p:txBody>
      </p:sp>
      <p:pic>
        <p:nvPicPr>
          <p:cNvPr id="8194" name="Picture 2" descr="Image result for civil rights act of 18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0"/>
            <a:ext cx="53149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81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Redeemers and the End of Executive Action</a:t>
            </a:r>
          </a:p>
        </p:txBody>
      </p:sp>
      <p:sp>
        <p:nvSpPr>
          <p:cNvPr id="3" name="Content Placeholder 2"/>
          <p:cNvSpPr>
            <a:spLocks noGrp="1"/>
          </p:cNvSpPr>
          <p:nvPr>
            <p:ph idx="1"/>
          </p:nvPr>
        </p:nvSpPr>
        <p:spPr>
          <a:xfrm>
            <a:off x="1103312" y="2424023"/>
            <a:ext cx="9817730" cy="3830128"/>
          </a:xfrm>
        </p:spPr>
        <p:txBody>
          <a:bodyPr>
            <a:normAutofit lnSpcReduction="10000"/>
          </a:bodyPr>
          <a:lstStyle/>
          <a:p>
            <a:r>
              <a:rPr lang="en-US" sz="2400" dirty="0"/>
              <a:t>Democrats begin to regain control of the states in the 1870s</a:t>
            </a:r>
          </a:p>
          <a:p>
            <a:r>
              <a:rPr lang="en-US" sz="2400" dirty="0"/>
              <a:t>Redeeming white South from corruption, misgovernment, and returning control</a:t>
            </a:r>
          </a:p>
          <a:p>
            <a:r>
              <a:rPr lang="en-US" sz="2400" dirty="0"/>
              <a:t>1875 Rifle clubs in MS openly paraded Strategy used thousands of armed white militia to eliminate white defections to the Republican Party and to intimidate Blacks into not voting</a:t>
            </a:r>
          </a:p>
          <a:p>
            <a:r>
              <a:rPr lang="en-US" sz="2400" dirty="0"/>
              <a:t>killed Republicans</a:t>
            </a:r>
          </a:p>
          <a:p>
            <a:r>
              <a:rPr lang="en-US" sz="2400" dirty="0"/>
              <a:t>Election day saw the destruction of election boxes and terror which expands to other states</a:t>
            </a:r>
          </a:p>
          <a:p>
            <a:pPr marL="0" indent="0">
              <a:buNone/>
            </a:pPr>
            <a:endParaRPr lang="en-US" dirty="0"/>
          </a:p>
        </p:txBody>
      </p:sp>
    </p:spTree>
    <p:extLst>
      <p:ext uri="{BB962C8B-B14F-4D97-AF65-F5344CB8AC3E}">
        <p14:creationId xmlns:p14="http://schemas.microsoft.com/office/powerpoint/2010/main" val="19850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1876 Presidential Election</a:t>
            </a:r>
          </a:p>
        </p:txBody>
      </p:sp>
      <p:pic>
        <p:nvPicPr>
          <p:cNvPr id="1028" name="Picture 4" descr="Image result for president hay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975" y="3518510"/>
            <a:ext cx="2627325" cy="319682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Image result for 1876 presidential elec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rotWithShape="1">
          <a:blip r:embed="rId3"/>
          <a:srcRect l="7966" t="18526" r="67386" b="36677"/>
          <a:stretch/>
        </p:blipFill>
        <p:spPr>
          <a:xfrm rot="20626236">
            <a:off x="4375610" y="1559455"/>
            <a:ext cx="6846147" cy="4089395"/>
          </a:xfrm>
          <a:prstGeom prst="rect">
            <a:avLst/>
          </a:prstGeom>
        </p:spPr>
      </p:pic>
    </p:spTree>
    <p:extLst>
      <p:ext uri="{BB962C8B-B14F-4D97-AF65-F5344CB8AC3E}">
        <p14:creationId xmlns:p14="http://schemas.microsoft.com/office/powerpoint/2010/main" val="3410601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a:srcRect l="25042" t="28828" r="52703" b="23855"/>
          <a:stretch/>
        </p:blipFill>
        <p:spPr>
          <a:xfrm>
            <a:off x="157019" y="81129"/>
            <a:ext cx="5606472" cy="6705196"/>
          </a:xfrm>
          <a:prstGeom prst="rect">
            <a:avLst/>
          </a:prstGeom>
        </p:spPr>
      </p:pic>
      <p:pic>
        <p:nvPicPr>
          <p:cNvPr id="5" name="Content Placeholder 3"/>
          <p:cNvPicPr>
            <a:picLocks noChangeAspect="1"/>
          </p:cNvPicPr>
          <p:nvPr/>
        </p:nvPicPr>
        <p:blipFill rotWithShape="1">
          <a:blip r:embed="rId3"/>
          <a:srcRect l="24822" t="27257" r="52539" b="20714"/>
          <a:stretch/>
        </p:blipFill>
        <p:spPr>
          <a:xfrm>
            <a:off x="5851361" y="81129"/>
            <a:ext cx="5176857" cy="6692028"/>
          </a:xfrm>
          <a:prstGeom prst="rect">
            <a:avLst/>
          </a:prstGeom>
        </p:spPr>
      </p:pic>
    </p:spTree>
    <p:extLst>
      <p:ext uri="{BB962C8B-B14F-4D97-AF65-F5344CB8AC3E}">
        <p14:creationId xmlns:p14="http://schemas.microsoft.com/office/powerpoint/2010/main" val="3150091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Chinese Experience</a:t>
            </a:r>
          </a:p>
        </p:txBody>
      </p:sp>
      <p:sp>
        <p:nvSpPr>
          <p:cNvPr id="3" name="Content Placeholder 2"/>
          <p:cNvSpPr>
            <a:spLocks noGrp="1"/>
          </p:cNvSpPr>
          <p:nvPr>
            <p:ph idx="1"/>
          </p:nvPr>
        </p:nvSpPr>
        <p:spPr>
          <a:xfrm>
            <a:off x="646111" y="1853248"/>
            <a:ext cx="8946541" cy="4195481"/>
          </a:xfrm>
        </p:spPr>
        <p:txBody>
          <a:bodyPr>
            <a:normAutofit/>
          </a:bodyPr>
          <a:lstStyle/>
          <a:p>
            <a:r>
              <a:rPr lang="en-US" sz="3200" dirty="0"/>
              <a:t>Immigration in line with gold rush through Civil War</a:t>
            </a:r>
          </a:p>
          <a:p>
            <a:r>
              <a:rPr lang="en-US" sz="3200" dirty="0"/>
              <a:t>Integral to the creation of Western Infrastructure</a:t>
            </a:r>
          </a:p>
          <a:p>
            <a:r>
              <a:rPr lang="en-US" sz="3200" dirty="0"/>
              <a:t>½ of farm workers in California</a:t>
            </a:r>
          </a:p>
          <a:p>
            <a:r>
              <a:rPr lang="en-US" sz="3200" dirty="0"/>
              <a:t>Supported growth of West Coast fishing industry</a:t>
            </a:r>
          </a:p>
        </p:txBody>
      </p:sp>
    </p:spTree>
    <p:extLst>
      <p:ext uri="{BB962C8B-B14F-4D97-AF65-F5344CB8AC3E}">
        <p14:creationId xmlns:p14="http://schemas.microsoft.com/office/powerpoint/2010/main" val="400803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43" y="248734"/>
            <a:ext cx="9404723" cy="1400530"/>
          </a:xfrm>
        </p:spPr>
        <p:txBody>
          <a:bodyPr/>
          <a:lstStyle/>
          <a:p>
            <a:r>
              <a:rPr lang="en-US" dirty="0"/>
              <a:t>Chinese Exclusion Act, 1882</a:t>
            </a:r>
          </a:p>
        </p:txBody>
      </p:sp>
      <p:sp>
        <p:nvSpPr>
          <p:cNvPr id="3" name="Content Placeholder 2"/>
          <p:cNvSpPr>
            <a:spLocks noGrp="1"/>
          </p:cNvSpPr>
          <p:nvPr>
            <p:ph idx="1"/>
          </p:nvPr>
        </p:nvSpPr>
        <p:spPr>
          <a:xfrm>
            <a:off x="155960" y="1138518"/>
            <a:ext cx="8946541" cy="4195481"/>
          </a:xfrm>
        </p:spPr>
        <p:txBody>
          <a:bodyPr/>
          <a:lstStyle/>
          <a:p>
            <a:r>
              <a:rPr lang="en-US" dirty="0"/>
              <a:t>Barred from becoming naturalized citizens</a:t>
            </a:r>
          </a:p>
          <a:p>
            <a:r>
              <a:rPr lang="en-US" dirty="0"/>
              <a:t>Must carry identification papers or be deported</a:t>
            </a:r>
          </a:p>
          <a:p>
            <a:r>
              <a:rPr lang="en-US" dirty="0"/>
              <a:t>Led to declining numbers </a:t>
            </a:r>
          </a:p>
          <a:p>
            <a:r>
              <a:rPr lang="en-US" dirty="0"/>
              <a:t>Discrimination and mob violence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0648" y="3015000"/>
            <a:ext cx="4250723" cy="37112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470" y="0"/>
            <a:ext cx="4572000" cy="6858000"/>
          </a:xfrm>
          <a:prstGeom prst="rect">
            <a:avLst/>
          </a:prstGeom>
        </p:spPr>
      </p:pic>
    </p:spTree>
    <p:extLst>
      <p:ext uri="{BB962C8B-B14F-4D97-AF65-F5344CB8AC3E}">
        <p14:creationId xmlns:p14="http://schemas.microsoft.com/office/powerpoint/2010/main" val="262718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277" y="303818"/>
            <a:ext cx="9404723" cy="1400530"/>
          </a:xfrm>
        </p:spPr>
        <p:txBody>
          <a:bodyPr/>
          <a:lstStyle/>
          <a:p>
            <a:r>
              <a:rPr lang="en-US" dirty="0"/>
              <a:t>Civil Rights Cases, 1883</a:t>
            </a:r>
          </a:p>
        </p:txBody>
      </p:sp>
      <p:sp>
        <p:nvSpPr>
          <p:cNvPr id="3" name="Content Placeholder 2"/>
          <p:cNvSpPr>
            <a:spLocks noGrp="1"/>
          </p:cNvSpPr>
          <p:nvPr>
            <p:ph idx="1"/>
          </p:nvPr>
        </p:nvSpPr>
        <p:spPr>
          <a:xfrm>
            <a:off x="247134" y="1704348"/>
            <a:ext cx="7982465" cy="3416300"/>
          </a:xfrm>
        </p:spPr>
        <p:txBody>
          <a:bodyPr>
            <a:noAutofit/>
          </a:bodyPr>
          <a:lstStyle/>
          <a:p>
            <a:r>
              <a:rPr lang="en-US" sz="2400" dirty="0"/>
              <a:t>5 cases from Kansas, California, Missouri, New York, and Tennessee, collectively known as the </a:t>
            </a:r>
            <a:r>
              <a:rPr lang="en-US" sz="2400" i="1" dirty="0"/>
              <a:t>Civil Rights Cases</a:t>
            </a:r>
          </a:p>
          <a:p>
            <a:r>
              <a:rPr lang="en-US" sz="2400" dirty="0"/>
              <a:t>In two of these cases there are indictments for </a:t>
            </a:r>
            <a:r>
              <a:rPr lang="en-US" sz="2400" b="1" dirty="0"/>
              <a:t>denying to persons of colors </a:t>
            </a:r>
            <a:r>
              <a:rPr lang="en-US" sz="2400" dirty="0"/>
              <a:t>the accommodations and </a:t>
            </a:r>
            <a:r>
              <a:rPr lang="en-US" sz="2400" b="1" dirty="0"/>
              <a:t>privileges of an inn or hotel</a:t>
            </a:r>
            <a:r>
              <a:rPr lang="en-US" sz="2400" dirty="0"/>
              <a:t>. </a:t>
            </a:r>
          </a:p>
          <a:p>
            <a:r>
              <a:rPr lang="en-US" sz="2400" dirty="0"/>
              <a:t>Several other cases involve </a:t>
            </a:r>
            <a:r>
              <a:rPr lang="en-US" sz="2400" b="1" dirty="0"/>
              <a:t>denying the privileges and accommodations of a theater</a:t>
            </a:r>
            <a:r>
              <a:rPr lang="en-US" sz="2400" dirty="0"/>
              <a:t>. </a:t>
            </a:r>
          </a:p>
          <a:p>
            <a:r>
              <a:rPr lang="en-US" sz="2400" dirty="0"/>
              <a:t>The final cases combined in this action involve </a:t>
            </a:r>
            <a:r>
              <a:rPr lang="en-US" sz="2400" b="1" dirty="0"/>
              <a:t>denial of the right to ride in railcars </a:t>
            </a:r>
            <a:r>
              <a:rPr lang="en-US" sz="2400" dirty="0"/>
              <a:t>because these individuals were people of color.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7481" y="0"/>
            <a:ext cx="3204519" cy="2008166"/>
          </a:xfrm>
          <a:prstGeom prst="rect">
            <a:avLst/>
          </a:prstGeom>
        </p:spPr>
      </p:pic>
      <p:pic>
        <p:nvPicPr>
          <p:cNvPr id="1026" name="Picture 2" descr="Image result for civil rights cases of 18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0757" y="4585628"/>
            <a:ext cx="3681243" cy="2272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47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Civil Rights Act of 1875 </a:t>
            </a:r>
          </a:p>
        </p:txBody>
      </p:sp>
      <p:sp>
        <p:nvSpPr>
          <p:cNvPr id="3" name="Content Placeholder 2"/>
          <p:cNvSpPr>
            <a:spLocks noGrp="1"/>
          </p:cNvSpPr>
          <p:nvPr>
            <p:ph idx="1"/>
          </p:nvPr>
        </p:nvSpPr>
        <p:spPr>
          <a:xfrm>
            <a:off x="95435" y="3786468"/>
            <a:ext cx="11783528" cy="3146598"/>
          </a:xfrm>
        </p:spPr>
        <p:txBody>
          <a:bodyPr>
            <a:normAutofit/>
          </a:bodyPr>
          <a:lstStyle/>
          <a:p>
            <a:r>
              <a:rPr lang="en-US" sz="2400" dirty="0"/>
              <a:t>The new law required: “That all persons within the jurisdiction of the United States shall be entitled to the full and equal enjoyment of the accommodations, advantages, facilities, and privileges of inns, public conveyances on land or water, theaters, and other places of public amusement; subject only to the conditions and limitations established by law, and applicable alike to citizens of every race and color, regardless of any previous condition of servitude.”</a:t>
            </a:r>
          </a:p>
          <a:p>
            <a:pPr marL="0" indent="0">
              <a:buNone/>
            </a:pPr>
            <a:endParaRPr lang="en-US" dirty="0"/>
          </a:p>
        </p:txBody>
      </p:sp>
      <p:pic>
        <p:nvPicPr>
          <p:cNvPr id="8194" name="Picture 2" descr="Image result for civil rights act of 18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0"/>
            <a:ext cx="53149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3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Supreme Court Precedent</a:t>
            </a:r>
          </a:p>
        </p:txBody>
      </p:sp>
      <p:sp>
        <p:nvSpPr>
          <p:cNvPr id="3" name="Content Placeholder 2"/>
          <p:cNvSpPr>
            <a:spLocks noGrp="1"/>
          </p:cNvSpPr>
          <p:nvPr>
            <p:ph idx="1"/>
          </p:nvPr>
        </p:nvSpPr>
        <p:spPr>
          <a:xfrm>
            <a:off x="1103312" y="2052919"/>
            <a:ext cx="8946541" cy="1785914"/>
          </a:xfrm>
        </p:spPr>
        <p:txBody>
          <a:bodyPr/>
          <a:lstStyle/>
          <a:p>
            <a:r>
              <a:rPr lang="en-US" dirty="0"/>
              <a:t>What is the significance of how the Court views federalism?</a:t>
            </a:r>
          </a:p>
          <a:p>
            <a:r>
              <a:rPr lang="en-US" dirty="0"/>
              <a:t>How has the Supreme Court treated civil rights cases so far? In other words, what is the </a:t>
            </a:r>
            <a:r>
              <a:rPr lang="en-US" i="1" dirty="0"/>
              <a:t>precedent</a:t>
            </a:r>
            <a:r>
              <a:rPr lang="en-US" dirty="0"/>
              <a:t> that has been set?</a:t>
            </a:r>
          </a:p>
          <a:p>
            <a:r>
              <a:rPr lang="en-US" dirty="0"/>
              <a:t>What do you predict will be the outcome in this case?</a:t>
            </a:r>
          </a:p>
          <a:p>
            <a:pPr marL="0" indent="0">
              <a:buNone/>
            </a:pPr>
            <a:endParaRPr lang="en-US" dirty="0"/>
          </a:p>
        </p:txBody>
      </p:sp>
      <p:pic>
        <p:nvPicPr>
          <p:cNvPr id="4" name="Picture 3"/>
          <p:cNvPicPr>
            <a:picLocks noChangeAspect="1"/>
          </p:cNvPicPr>
          <p:nvPr/>
        </p:nvPicPr>
        <p:blipFill rotWithShape="1">
          <a:blip r:embed="rId2"/>
          <a:srcRect l="44016" t="39368" r="16643" b="50659"/>
          <a:stretch/>
        </p:blipFill>
        <p:spPr>
          <a:xfrm>
            <a:off x="938044" y="4274987"/>
            <a:ext cx="10074876" cy="1436637"/>
          </a:xfrm>
          <a:prstGeom prst="rect">
            <a:avLst/>
          </a:prstGeom>
        </p:spPr>
      </p:pic>
    </p:spTree>
    <p:extLst>
      <p:ext uri="{BB962C8B-B14F-4D97-AF65-F5344CB8AC3E}">
        <p14:creationId xmlns:p14="http://schemas.microsoft.com/office/powerpoint/2010/main" val="282672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Colfax Massacre, 1873</a:t>
            </a:r>
          </a:p>
        </p:txBody>
      </p:sp>
      <p:sp>
        <p:nvSpPr>
          <p:cNvPr id="3" name="TextBox 2"/>
          <p:cNvSpPr txBox="1"/>
          <p:nvPr/>
        </p:nvSpPr>
        <p:spPr>
          <a:xfrm>
            <a:off x="646111" y="4107352"/>
            <a:ext cx="9839459" cy="1477328"/>
          </a:xfrm>
          <a:prstGeom prst="rect">
            <a:avLst/>
          </a:prstGeom>
          <a:noFill/>
        </p:spPr>
        <p:txBody>
          <a:bodyPr wrap="square" rtlCol="0">
            <a:spAutoFit/>
          </a:bodyPr>
          <a:lstStyle/>
          <a:p>
            <a:r>
              <a:rPr lang="en-US" sz="2400" dirty="0"/>
              <a:t>Supreme Court in 1876 overturned the lower courts’ convictions</a:t>
            </a:r>
          </a:p>
          <a:p>
            <a:r>
              <a:rPr lang="en-US" sz="2400" b="1" dirty="0"/>
              <a:t>ruling that the Enforcement Acts applied only to actions by the state, not by individuals</a:t>
            </a:r>
            <a:r>
              <a:rPr lang="en-US" sz="2400" dirty="0"/>
              <a:t>…</a:t>
            </a:r>
            <a:br>
              <a:rPr lang="en-US" dirty="0"/>
            </a:br>
            <a:endParaRPr lang="en-US" dirty="0"/>
          </a:p>
        </p:txBody>
      </p:sp>
      <p:pic>
        <p:nvPicPr>
          <p:cNvPr id="10242" name="Picture 2" descr="Image result for colfax massacre 187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7404" y="0"/>
            <a:ext cx="5374596" cy="3390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29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347" y="0"/>
            <a:ext cx="4330584" cy="7001111"/>
          </a:xfrm>
          <a:prstGeom prst="rect">
            <a:avLst/>
          </a:prstGeom>
        </p:spPr>
      </p:pic>
      <p:sp>
        <p:nvSpPr>
          <p:cNvPr id="4" name="Rectangle 3"/>
          <p:cNvSpPr/>
          <p:nvPr/>
        </p:nvSpPr>
        <p:spPr>
          <a:xfrm>
            <a:off x="5348472" y="2537936"/>
            <a:ext cx="6096000" cy="1815882"/>
          </a:xfrm>
          <a:prstGeom prst="rect">
            <a:avLst/>
          </a:prstGeom>
        </p:spPr>
        <p:txBody>
          <a:bodyPr>
            <a:spAutoFit/>
          </a:bodyPr>
          <a:lstStyle/>
          <a:p>
            <a:pPr marL="457200" indent="-457200">
              <a:buFont typeface="Arial" panose="020B0604020202020204" pitchFamily="34" charset="0"/>
              <a:buChar char="•"/>
            </a:pPr>
            <a:r>
              <a:rPr lang="en-US" sz="2800" dirty="0"/>
              <a:t>Overall, more than 2,000 black officeholders would be elected during Reconstruction throughout the South</a:t>
            </a:r>
          </a:p>
        </p:txBody>
      </p:sp>
      <p:pic>
        <p:nvPicPr>
          <p:cNvPr id="5" name="Picture 4">
            <a:extLst>
              <a:ext uri="{FF2B5EF4-FFF2-40B4-BE49-F238E27FC236}">
                <a16:creationId xmlns:a16="http://schemas.microsoft.com/office/drawing/2014/main" id="{9986BF2C-4A23-486C-9660-423D56C58A32}"/>
              </a:ext>
            </a:extLst>
          </p:cNvPr>
          <p:cNvPicPr>
            <a:picLocks noChangeAspect="1"/>
          </p:cNvPicPr>
          <p:nvPr/>
        </p:nvPicPr>
        <p:blipFill rotWithShape="1">
          <a:blip r:embed="rId2">
            <a:extLst>
              <a:ext uri="{28A0092B-C50C-407E-A947-70E740481C1C}">
                <a14:useLocalDpi xmlns:a14="http://schemas.microsoft.com/office/drawing/2010/main" val="0"/>
              </a:ext>
            </a:extLst>
          </a:blip>
          <a:srcRect l="5293" t="15722" r="3992" b="23328"/>
          <a:stretch/>
        </p:blipFill>
        <p:spPr>
          <a:xfrm>
            <a:off x="2353639" y="-249620"/>
            <a:ext cx="6773333" cy="7357240"/>
          </a:xfrm>
          <a:prstGeom prst="rect">
            <a:avLst/>
          </a:prstGeom>
        </p:spPr>
      </p:pic>
    </p:spTree>
    <p:extLst>
      <p:ext uri="{BB962C8B-B14F-4D97-AF65-F5344CB8AC3E}">
        <p14:creationId xmlns:p14="http://schemas.microsoft.com/office/powerpoint/2010/main" val="385838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Civil Rights Cases, 1883</a:t>
            </a:r>
          </a:p>
        </p:txBody>
      </p:sp>
      <p:sp>
        <p:nvSpPr>
          <p:cNvPr id="3" name="Content Placeholder 2"/>
          <p:cNvSpPr>
            <a:spLocks noGrp="1"/>
          </p:cNvSpPr>
          <p:nvPr>
            <p:ph idx="1"/>
          </p:nvPr>
        </p:nvSpPr>
        <p:spPr>
          <a:xfrm>
            <a:off x="710110" y="1738527"/>
            <a:ext cx="8825659" cy="3416300"/>
          </a:xfrm>
        </p:spPr>
        <p:txBody>
          <a:bodyPr>
            <a:normAutofit/>
          </a:bodyPr>
          <a:lstStyle/>
          <a:p>
            <a:r>
              <a:rPr lang="en-US" sz="2800" dirty="0">
                <a:effectLst/>
              </a:rPr>
              <a:t>Does the Civil Rights Act of 1875 violate states’ rights?</a:t>
            </a:r>
          </a:p>
          <a:p>
            <a:r>
              <a:rPr lang="en-US" sz="2800" dirty="0"/>
              <a:t>(</a:t>
            </a:r>
            <a:r>
              <a:rPr lang="en-US" sz="2800" dirty="0">
                <a:effectLst/>
              </a:rPr>
              <a:t>10th Amendment of the Constitution which reserves all powers not granted to the national government to the states or to the people)</a:t>
            </a:r>
            <a:endParaRPr lang="en-US" dirty="0"/>
          </a:p>
          <a:p>
            <a:r>
              <a:rPr lang="en-US" sz="2800" dirty="0"/>
              <a:t>“Has Congress constitutional powers to make such a law?”</a:t>
            </a:r>
            <a:endParaRPr lang="en-US" sz="2800" dirty="0">
              <a:effectLst/>
            </a:endParaRPr>
          </a:p>
        </p:txBody>
      </p:sp>
      <p:pic>
        <p:nvPicPr>
          <p:cNvPr id="4" name="Picture 3"/>
          <p:cNvPicPr>
            <a:picLocks noChangeAspect="1"/>
          </p:cNvPicPr>
          <p:nvPr/>
        </p:nvPicPr>
        <p:blipFill rotWithShape="1">
          <a:blip r:embed="rId2"/>
          <a:srcRect l="44016" t="39368" r="16643" b="50659"/>
          <a:stretch/>
        </p:blipFill>
        <p:spPr>
          <a:xfrm>
            <a:off x="1069849" y="5280003"/>
            <a:ext cx="10074876" cy="1436637"/>
          </a:xfrm>
          <a:prstGeom prst="rect">
            <a:avLst/>
          </a:prstGeom>
        </p:spPr>
      </p:pic>
    </p:spTree>
    <p:extLst>
      <p:ext uri="{BB962C8B-B14F-4D97-AF65-F5344CB8AC3E}">
        <p14:creationId xmlns:p14="http://schemas.microsoft.com/office/powerpoint/2010/main" val="59115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Civil Rights Cases, 1883</a:t>
            </a:r>
          </a:p>
        </p:txBody>
      </p:sp>
      <p:sp>
        <p:nvSpPr>
          <p:cNvPr id="3" name="Content Placeholder 2"/>
          <p:cNvSpPr>
            <a:spLocks noGrp="1"/>
          </p:cNvSpPr>
          <p:nvPr>
            <p:ph idx="1"/>
          </p:nvPr>
        </p:nvSpPr>
        <p:spPr>
          <a:xfrm>
            <a:off x="321276" y="1425489"/>
            <a:ext cx="10503243" cy="3920868"/>
          </a:xfrm>
        </p:spPr>
        <p:txBody>
          <a:bodyPr>
            <a:normAutofit fontScale="92500"/>
          </a:bodyPr>
          <a:lstStyle/>
          <a:p>
            <a:pPr marL="0" indent="0">
              <a:buNone/>
            </a:pPr>
            <a:r>
              <a:rPr lang="en-US" dirty="0">
                <a:effectLst/>
              </a:rPr>
              <a:t> </a:t>
            </a:r>
          </a:p>
          <a:p>
            <a:r>
              <a:rPr lang="en-US" sz="2400" b="1" dirty="0">
                <a:effectLst/>
              </a:rPr>
              <a:t>Decision:</a:t>
            </a:r>
            <a:r>
              <a:rPr lang="en-US" sz="2400" dirty="0">
                <a:effectLst/>
              </a:rPr>
              <a:t> 8 votes for , 1 vote(s) against</a:t>
            </a:r>
            <a:br>
              <a:rPr lang="en-US" sz="2400" dirty="0">
                <a:effectLst/>
              </a:rPr>
            </a:br>
            <a:r>
              <a:rPr lang="en-US" sz="2400" b="1" dirty="0">
                <a:effectLst/>
              </a:rPr>
              <a:t>Legal provision:</a:t>
            </a:r>
            <a:r>
              <a:rPr lang="en-US" sz="2400" dirty="0">
                <a:effectLst/>
              </a:rPr>
              <a:t> Civil Rights Act of 1875; US Const. Amend 13 and 14</a:t>
            </a:r>
          </a:p>
          <a:p>
            <a:r>
              <a:rPr lang="en-US" sz="2400" dirty="0">
                <a:effectLst/>
              </a:rPr>
              <a:t>The </a:t>
            </a:r>
            <a:r>
              <a:rPr lang="en-US" sz="2400" b="1" dirty="0">
                <a:effectLst/>
              </a:rPr>
              <a:t>Fourteenth Amendment </a:t>
            </a:r>
            <a:r>
              <a:rPr lang="en-US" sz="2400" dirty="0">
                <a:effectLst/>
              </a:rPr>
              <a:t>restrains only state action. </a:t>
            </a:r>
          </a:p>
          <a:p>
            <a:r>
              <a:rPr lang="en-US" sz="2400" dirty="0"/>
              <a:t>14</a:t>
            </a:r>
            <a:r>
              <a:rPr lang="en-US" sz="2400" baseline="30000" dirty="0"/>
              <a:t>th</a:t>
            </a:r>
            <a:r>
              <a:rPr lang="en-US" sz="2400" dirty="0"/>
              <a:t>: No </a:t>
            </a:r>
            <a:r>
              <a:rPr lang="en-US" sz="2400" b="1" dirty="0">
                <a:solidFill>
                  <a:schemeClr val="bg1"/>
                </a:solidFill>
              </a:rPr>
              <a:t>state</a:t>
            </a:r>
            <a:r>
              <a:rPr lang="en-US" sz="2400" b="1" dirty="0"/>
              <a:t> </a:t>
            </a:r>
            <a:r>
              <a:rPr lang="en-US" sz="2400" dirty="0"/>
              <a:t>shall make any law that abridges the rights of citizens…</a:t>
            </a:r>
          </a:p>
          <a:p>
            <a:r>
              <a:rPr lang="en-US" sz="2400" b="1" dirty="0">
                <a:effectLst/>
              </a:rPr>
              <a:t>Congress</a:t>
            </a:r>
            <a:r>
              <a:rPr lang="en-US" sz="2400" dirty="0">
                <a:effectLst/>
              </a:rPr>
              <a:t> only to </a:t>
            </a:r>
            <a:r>
              <a:rPr lang="en-US" sz="2400" b="1" dirty="0">
                <a:effectLst/>
              </a:rPr>
              <a:t>enforce</a:t>
            </a:r>
            <a:r>
              <a:rPr lang="en-US" sz="2400" dirty="0">
                <a:effectLst/>
              </a:rPr>
              <a:t> the prohibition on </a:t>
            </a:r>
            <a:r>
              <a:rPr lang="en-US" sz="2400" b="1" dirty="0">
                <a:effectLst/>
              </a:rPr>
              <a:t>state action</a:t>
            </a:r>
            <a:r>
              <a:rPr lang="en-US" sz="2400" dirty="0">
                <a:effectLst/>
              </a:rPr>
              <a:t>. </a:t>
            </a:r>
          </a:p>
          <a:p>
            <a:r>
              <a:rPr lang="en-US" sz="2400" dirty="0">
                <a:effectLst/>
              </a:rPr>
              <a:t>No authority on subjects which are within the domain of the state. </a:t>
            </a:r>
          </a:p>
          <a:p>
            <a:r>
              <a:rPr lang="en-US" sz="2400" dirty="0">
                <a:effectLst/>
              </a:rPr>
              <a:t>Private acts of racial discrimination were simply private wrongs that the national government was powerless to correct.</a:t>
            </a:r>
          </a:p>
          <a:p>
            <a:endParaRPr lang="en-US" dirty="0"/>
          </a:p>
        </p:txBody>
      </p:sp>
      <p:pic>
        <p:nvPicPr>
          <p:cNvPr id="4" name="Picture 3"/>
          <p:cNvPicPr>
            <a:picLocks noChangeAspect="1"/>
          </p:cNvPicPr>
          <p:nvPr/>
        </p:nvPicPr>
        <p:blipFill rotWithShape="1">
          <a:blip r:embed="rId2"/>
          <a:srcRect l="44016" t="39368" r="16643" b="50659"/>
          <a:stretch/>
        </p:blipFill>
        <p:spPr>
          <a:xfrm>
            <a:off x="2666649" y="5585255"/>
            <a:ext cx="7150850" cy="1019683"/>
          </a:xfrm>
          <a:prstGeom prst="rect">
            <a:avLst/>
          </a:prstGeom>
        </p:spPr>
      </p:pic>
    </p:spTree>
    <p:extLst>
      <p:ext uri="{BB962C8B-B14F-4D97-AF65-F5344CB8AC3E}">
        <p14:creationId xmlns:p14="http://schemas.microsoft.com/office/powerpoint/2010/main" val="388601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Plessy v. Ferguson</a:t>
            </a:r>
            <a:r>
              <a:rPr lang="en-US" dirty="0"/>
              <a:t>, 1896</a:t>
            </a:r>
          </a:p>
        </p:txBody>
      </p:sp>
      <p:sp>
        <p:nvSpPr>
          <p:cNvPr id="3" name="Content Placeholder 2"/>
          <p:cNvSpPr>
            <a:spLocks noGrp="1"/>
          </p:cNvSpPr>
          <p:nvPr>
            <p:ph idx="1"/>
          </p:nvPr>
        </p:nvSpPr>
        <p:spPr>
          <a:xfrm>
            <a:off x="370891" y="2314832"/>
            <a:ext cx="8946541" cy="1569291"/>
          </a:xfrm>
        </p:spPr>
        <p:txBody>
          <a:bodyPr/>
          <a:lstStyle/>
          <a:p>
            <a:r>
              <a:rPr lang="en-US" sz="3200" dirty="0"/>
              <a:t>LA law required separate railroad cars</a:t>
            </a:r>
          </a:p>
          <a:p>
            <a:r>
              <a:rPr lang="en-US" sz="3200" dirty="0"/>
              <a:t>Homer Plessy refused conductor’s orders</a:t>
            </a:r>
          </a:p>
          <a:p>
            <a:endParaRPr lang="en-US" dirty="0"/>
          </a:p>
          <a:p>
            <a:endParaRPr lang="en-US" dirty="0"/>
          </a:p>
        </p:txBody>
      </p:sp>
      <p:pic>
        <p:nvPicPr>
          <p:cNvPr id="4" name="Picture 3"/>
          <p:cNvPicPr>
            <a:picLocks noChangeAspect="1"/>
          </p:cNvPicPr>
          <p:nvPr/>
        </p:nvPicPr>
        <p:blipFill rotWithShape="1">
          <a:blip r:embed="rId2"/>
          <a:srcRect l="38493" t="50156" r="11977" b="32945"/>
          <a:stretch/>
        </p:blipFill>
        <p:spPr>
          <a:xfrm>
            <a:off x="1442135" y="4739780"/>
            <a:ext cx="9983746" cy="1915088"/>
          </a:xfrm>
          <a:prstGeom prst="rect">
            <a:avLst/>
          </a:prstGeom>
        </p:spPr>
      </p:pic>
      <p:pic>
        <p:nvPicPr>
          <p:cNvPr id="2050" name="Picture 2" descr="Image result for plessy vs. fergu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5009" y="58948"/>
            <a:ext cx="3366991" cy="2255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03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Plessy v. Ferguson</a:t>
            </a:r>
            <a:r>
              <a:rPr lang="en-US" dirty="0"/>
              <a:t>, 1896</a:t>
            </a:r>
          </a:p>
        </p:txBody>
      </p:sp>
      <p:sp>
        <p:nvSpPr>
          <p:cNvPr id="3" name="Content Placeholder 2"/>
          <p:cNvSpPr>
            <a:spLocks noGrp="1"/>
          </p:cNvSpPr>
          <p:nvPr>
            <p:ph idx="1"/>
          </p:nvPr>
        </p:nvSpPr>
        <p:spPr>
          <a:xfrm>
            <a:off x="370890" y="1704967"/>
            <a:ext cx="11516309" cy="2401922"/>
          </a:xfrm>
        </p:spPr>
        <p:txBody>
          <a:bodyPr>
            <a:normAutofit fontScale="70000" lnSpcReduction="20000"/>
          </a:bodyPr>
          <a:lstStyle/>
          <a:p>
            <a:r>
              <a:rPr lang="en-US" sz="3600" dirty="0"/>
              <a:t>Justice Brown conceded that the </a:t>
            </a:r>
            <a:r>
              <a:rPr lang="en-US" sz="3600" b="1" dirty="0"/>
              <a:t>14th Amendment </a:t>
            </a:r>
            <a:r>
              <a:rPr lang="en-US" sz="3600" dirty="0"/>
              <a:t>intended to </a:t>
            </a:r>
            <a:r>
              <a:rPr lang="en-US" sz="3600" b="1" dirty="0"/>
              <a:t>establish absolute equality </a:t>
            </a:r>
            <a:r>
              <a:rPr lang="en-US" sz="3600" dirty="0"/>
              <a:t>for the races before the law. But Brown noted that "in the nature of things it </a:t>
            </a:r>
            <a:r>
              <a:rPr lang="en-US" sz="3600" b="1" u="sng" dirty="0"/>
              <a:t>could not have been intended to abolish distinctions based upon color</a:t>
            </a:r>
            <a:r>
              <a:rPr lang="en-US" sz="3600" dirty="0"/>
              <a:t>, or to enforce social, as distinguished from political equality, or a commingling of the two races unsatisfactory to either." In short, segregation does not in itself constitute unlawful discrimination.</a:t>
            </a:r>
          </a:p>
          <a:p>
            <a:endParaRPr lang="en-US" dirty="0"/>
          </a:p>
        </p:txBody>
      </p:sp>
      <p:pic>
        <p:nvPicPr>
          <p:cNvPr id="4" name="Picture 3"/>
          <p:cNvPicPr>
            <a:picLocks noChangeAspect="1"/>
          </p:cNvPicPr>
          <p:nvPr/>
        </p:nvPicPr>
        <p:blipFill rotWithShape="1">
          <a:blip r:embed="rId2"/>
          <a:srcRect l="38493" t="43214" r="11977" b="32945"/>
          <a:stretch/>
        </p:blipFill>
        <p:spPr>
          <a:xfrm>
            <a:off x="1383956" y="4255170"/>
            <a:ext cx="9111049" cy="2465600"/>
          </a:xfrm>
          <a:prstGeom prst="rect">
            <a:avLst/>
          </a:prstGeom>
        </p:spPr>
      </p:pic>
      <p:sp>
        <p:nvSpPr>
          <p:cNvPr id="5" name="Oval 4"/>
          <p:cNvSpPr/>
          <p:nvPr/>
        </p:nvSpPr>
        <p:spPr>
          <a:xfrm>
            <a:off x="8715632" y="2586680"/>
            <a:ext cx="1079157" cy="4530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496961" y="2839742"/>
            <a:ext cx="1536357" cy="53150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95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Unleashing Segregation…</a:t>
            </a:r>
          </a:p>
        </p:txBody>
      </p:sp>
      <p:sp>
        <p:nvSpPr>
          <p:cNvPr id="3" name="Content Placeholder 2"/>
          <p:cNvSpPr>
            <a:spLocks noGrp="1"/>
          </p:cNvSpPr>
          <p:nvPr>
            <p:ph idx="1"/>
          </p:nvPr>
        </p:nvSpPr>
        <p:spPr/>
        <p:txBody>
          <a:bodyPr/>
          <a:lstStyle/>
          <a:p>
            <a:r>
              <a:rPr lang="en-US" dirty="0"/>
              <a:t>All aspects of Southern life…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5986" y="63040"/>
            <a:ext cx="3573546" cy="268016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674" y="3225685"/>
            <a:ext cx="3916164" cy="29371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1570" y="3266056"/>
            <a:ext cx="3241189" cy="2982343"/>
          </a:xfrm>
          <a:prstGeom prst="rect">
            <a:avLst/>
          </a:prstGeom>
        </p:spPr>
      </p:pic>
    </p:spTree>
    <p:extLst>
      <p:ext uri="{BB962C8B-B14F-4D97-AF65-F5344CB8AC3E}">
        <p14:creationId xmlns:p14="http://schemas.microsoft.com/office/powerpoint/2010/main" val="141316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Voting: Invention of Color-Blind Discrimination </a:t>
            </a:r>
          </a:p>
        </p:txBody>
      </p:sp>
      <p:sp>
        <p:nvSpPr>
          <p:cNvPr id="3" name="Content Placeholder 2"/>
          <p:cNvSpPr>
            <a:spLocks noGrp="1"/>
          </p:cNvSpPr>
          <p:nvPr>
            <p:ph idx="1"/>
          </p:nvPr>
        </p:nvSpPr>
        <p:spPr/>
        <p:txBody>
          <a:bodyPr>
            <a:normAutofit fontScale="62500" lnSpcReduction="20000"/>
          </a:bodyPr>
          <a:lstStyle/>
          <a:p>
            <a:r>
              <a:rPr lang="en-US" sz="4000" dirty="0"/>
              <a:t>Slowly restrictions come from redrawing of district lines and substitution of elected officials with appointees</a:t>
            </a:r>
          </a:p>
          <a:p>
            <a:r>
              <a:rPr lang="en-US" sz="4000" dirty="0"/>
              <a:t>1890s-1906: all Southern states establish laws to eliminate black voting</a:t>
            </a:r>
          </a:p>
          <a:p>
            <a:r>
              <a:rPr lang="en-US" sz="4000" dirty="0"/>
              <a:t>Literacy tests, poll taxes, grandfather clause </a:t>
            </a:r>
          </a:p>
          <a:p>
            <a:r>
              <a:rPr lang="en-US" sz="4000" dirty="0"/>
              <a:t>“Some white leaders presented disenfranchisement as a ‘good government’ measure- a means of purifying politics by ending the fraud, violence, and manipulation of voting returns…”(663)</a:t>
            </a:r>
          </a:p>
          <a:p>
            <a:endParaRPr lang="en-US" dirty="0"/>
          </a:p>
        </p:txBody>
      </p:sp>
    </p:spTree>
    <p:extLst>
      <p:ext uri="{BB962C8B-B14F-4D97-AF65-F5344CB8AC3E}">
        <p14:creationId xmlns:p14="http://schemas.microsoft.com/office/powerpoint/2010/main" val="428607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D61CB-800A-4408-83DF-EE21682C4DAC}"/>
              </a:ext>
            </a:extLst>
          </p:cNvPr>
          <p:cNvSpPr>
            <a:spLocks noGrp="1"/>
          </p:cNvSpPr>
          <p:nvPr>
            <p:ph type="title"/>
          </p:nvPr>
        </p:nvSpPr>
        <p:spPr>
          <a:xfrm>
            <a:off x="0" y="0"/>
            <a:ext cx="9404723" cy="756356"/>
          </a:xfrm>
        </p:spPr>
        <p:txBody>
          <a:bodyPr/>
          <a:lstStyle/>
          <a:p>
            <a:r>
              <a:rPr lang="en-US" dirty="0"/>
              <a:t>Poll Taxes </a:t>
            </a:r>
          </a:p>
        </p:txBody>
      </p:sp>
      <p:pic>
        <p:nvPicPr>
          <p:cNvPr id="2050" name="Picture 2" descr="poll tax GIF">
            <a:extLst>
              <a:ext uri="{FF2B5EF4-FFF2-40B4-BE49-F238E27FC236}">
                <a16:creationId xmlns:a16="http://schemas.microsoft.com/office/drawing/2014/main" id="{BA6CB03B-D15E-4C48-AC54-29D5375981C0}"/>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6204" y="1080910"/>
            <a:ext cx="10616863" cy="5600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810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661671" cy="1400530"/>
          </a:xfrm>
        </p:spPr>
        <p:txBody>
          <a:bodyPr/>
          <a:lstStyle/>
          <a:p>
            <a:r>
              <a:rPr lang="en-US" dirty="0"/>
              <a:t>Naturalized Citizenship and the 14th</a:t>
            </a:r>
          </a:p>
        </p:txBody>
      </p:sp>
      <p:sp>
        <p:nvSpPr>
          <p:cNvPr id="3" name="Content Placeholder 2"/>
          <p:cNvSpPr>
            <a:spLocks noGrp="1"/>
          </p:cNvSpPr>
          <p:nvPr>
            <p:ph idx="1"/>
          </p:nvPr>
        </p:nvSpPr>
        <p:spPr>
          <a:xfrm>
            <a:off x="646111" y="1617489"/>
            <a:ext cx="8946541" cy="3419627"/>
          </a:xfrm>
        </p:spPr>
        <p:txBody>
          <a:bodyPr>
            <a:normAutofit/>
          </a:bodyPr>
          <a:lstStyle/>
          <a:p>
            <a:r>
              <a:rPr lang="en-US" sz="2400" i="1" dirty="0"/>
              <a:t>United States v. Wong Kim Ark, 1898</a:t>
            </a:r>
          </a:p>
          <a:p>
            <a:r>
              <a:rPr lang="en-US" sz="2400" dirty="0"/>
              <a:t>Chinese Exclusion Act denies citizenship to Chinese Immigrants</a:t>
            </a:r>
          </a:p>
          <a:p>
            <a:r>
              <a:rPr lang="en-US" sz="2400" dirty="0"/>
              <a:t>Ark’s parents were Chinese immigrants but he was born in San Francisco</a:t>
            </a:r>
          </a:p>
        </p:txBody>
      </p:sp>
      <p:pic>
        <p:nvPicPr>
          <p:cNvPr id="1026" name="Picture 2" descr="Image result for wong v ar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4731" y="3485642"/>
            <a:ext cx="3046641" cy="3372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25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661671" cy="1400530"/>
          </a:xfrm>
        </p:spPr>
        <p:txBody>
          <a:bodyPr/>
          <a:lstStyle/>
          <a:p>
            <a:r>
              <a:rPr lang="en-US" dirty="0"/>
              <a:t>Naturalized Citizenship and the 14th</a:t>
            </a:r>
          </a:p>
        </p:txBody>
      </p:sp>
      <p:sp>
        <p:nvSpPr>
          <p:cNvPr id="3" name="Content Placeholder 2"/>
          <p:cNvSpPr>
            <a:spLocks noGrp="1"/>
          </p:cNvSpPr>
          <p:nvPr>
            <p:ph idx="1"/>
          </p:nvPr>
        </p:nvSpPr>
        <p:spPr>
          <a:xfrm>
            <a:off x="1103312" y="2052918"/>
            <a:ext cx="8946541" cy="3419627"/>
          </a:xfrm>
        </p:spPr>
        <p:txBody>
          <a:bodyPr/>
          <a:lstStyle/>
          <a:p>
            <a:r>
              <a:rPr lang="en-US" dirty="0"/>
              <a:t>Is a child born of lawful permanent residents a U.S. citizen under the Citizenship Clause of the 14</a:t>
            </a:r>
            <a:r>
              <a:rPr lang="en-US" baseline="30000" dirty="0"/>
              <a:t>th</a:t>
            </a:r>
            <a:r>
              <a:rPr lang="en-US" dirty="0"/>
              <a:t> Amendment?</a:t>
            </a:r>
          </a:p>
          <a:p>
            <a:r>
              <a:rPr lang="en-US" dirty="0"/>
              <a:t>Yes, because his parents were not  “employed in any diplomatic or official capacity under the Emperor of China,” the Citizenship Clause of the Fourteenth Amendment automatically makes him a U.S. citizen.</a:t>
            </a:r>
          </a:p>
        </p:txBody>
      </p:sp>
      <p:pic>
        <p:nvPicPr>
          <p:cNvPr id="4" name="Picture 3"/>
          <p:cNvPicPr>
            <a:picLocks noChangeAspect="1"/>
          </p:cNvPicPr>
          <p:nvPr/>
        </p:nvPicPr>
        <p:blipFill rotWithShape="1">
          <a:blip r:embed="rId2"/>
          <a:srcRect l="19720" t="52185" r="51257" b="28014"/>
          <a:stretch/>
        </p:blipFill>
        <p:spPr>
          <a:xfrm>
            <a:off x="2046514" y="4837126"/>
            <a:ext cx="8708572" cy="1670177"/>
          </a:xfrm>
          <a:prstGeom prst="rect">
            <a:avLst/>
          </a:prstGeom>
        </p:spPr>
      </p:pic>
    </p:spTree>
    <p:extLst>
      <p:ext uri="{BB962C8B-B14F-4D97-AF65-F5344CB8AC3E}">
        <p14:creationId xmlns:p14="http://schemas.microsoft.com/office/powerpoint/2010/main" val="369988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The Daughters of the Confederacy unveiling the Confederate monument at Arlington National Cemetery in 191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9477" y="-27306"/>
            <a:ext cx="8606632" cy="688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49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Image result for redeemers propagan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1330" y="0"/>
            <a:ext cx="5551095" cy="68651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14801" y="2743200"/>
            <a:ext cx="1078302" cy="89714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51630" y="2129972"/>
            <a:ext cx="920152" cy="75125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63462" y="2763184"/>
            <a:ext cx="2199736" cy="1754326"/>
          </a:xfrm>
          <a:prstGeom prst="rect">
            <a:avLst/>
          </a:prstGeom>
          <a:noFill/>
        </p:spPr>
        <p:txBody>
          <a:bodyPr wrap="square" rtlCol="0">
            <a:spAutoFit/>
          </a:bodyPr>
          <a:lstStyle/>
          <a:p>
            <a:r>
              <a:rPr lang="en-US" dirty="0"/>
              <a:t>Southern wing of the Democratic Party that sought to regain political power to enforce white supremacy</a:t>
            </a:r>
          </a:p>
        </p:txBody>
      </p:sp>
    </p:spTree>
    <p:extLst>
      <p:ext uri="{BB962C8B-B14F-4D97-AF65-F5344CB8AC3E}">
        <p14:creationId xmlns:p14="http://schemas.microsoft.com/office/powerpoint/2010/main" val="243346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638" y="145132"/>
            <a:ext cx="10457746" cy="1400530"/>
          </a:xfrm>
        </p:spPr>
        <p:txBody>
          <a:bodyPr/>
          <a:lstStyle/>
          <a:p>
            <a:r>
              <a:rPr lang="en-US" dirty="0"/>
              <a:t>Charles Hamilton Houston, 1895-1950</a:t>
            </a:r>
          </a:p>
        </p:txBody>
      </p:sp>
      <p:sp>
        <p:nvSpPr>
          <p:cNvPr id="3" name="Content Placeholder 2"/>
          <p:cNvSpPr>
            <a:spLocks noGrp="1"/>
          </p:cNvSpPr>
          <p:nvPr>
            <p:ph idx="1"/>
          </p:nvPr>
        </p:nvSpPr>
        <p:spPr>
          <a:xfrm>
            <a:off x="119638" y="1365808"/>
            <a:ext cx="8946541" cy="4195481"/>
          </a:xfrm>
        </p:spPr>
        <p:txBody>
          <a:bodyPr/>
          <a:lstStyle/>
          <a:p>
            <a:r>
              <a:rPr lang="en-US" dirty="0"/>
              <a:t>Architect of the Legal Dismantling of U.S. Segregation</a:t>
            </a:r>
          </a:p>
          <a:p>
            <a:r>
              <a:rPr lang="en-US" dirty="0"/>
              <a:t>Became Special Counsel to NAACP</a:t>
            </a:r>
          </a:p>
          <a:p>
            <a:endParaRPr lang="en-US" dirty="0"/>
          </a:p>
        </p:txBody>
      </p:sp>
      <p:pic>
        <p:nvPicPr>
          <p:cNvPr id="13314" name="Picture 2" descr="Image result for charles hamilton hous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5796" y="2001794"/>
            <a:ext cx="4856203" cy="4856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27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Hundred Years</a:t>
            </a:r>
          </a:p>
        </p:txBody>
      </p:sp>
      <p:sp>
        <p:nvSpPr>
          <p:cNvPr id="3" name="Content Placeholder 2"/>
          <p:cNvSpPr>
            <a:spLocks noGrp="1"/>
          </p:cNvSpPr>
          <p:nvPr>
            <p:ph idx="1"/>
          </p:nvPr>
        </p:nvSpPr>
        <p:spPr>
          <a:xfrm>
            <a:off x="248036" y="3702277"/>
            <a:ext cx="11580513" cy="3054861"/>
          </a:xfrm>
        </p:spPr>
        <p:txBody>
          <a:bodyPr>
            <a:normAutofit/>
          </a:bodyPr>
          <a:lstStyle/>
          <a:p>
            <a:r>
              <a:rPr lang="en-US" sz="3600" dirty="0"/>
              <a:t>1964 Civil Rights Act</a:t>
            </a:r>
          </a:p>
          <a:p>
            <a:r>
              <a:rPr lang="en-US" sz="3600" dirty="0"/>
              <a:t>Heart of Atlanta 1964</a:t>
            </a:r>
          </a:p>
          <a:p>
            <a:pPr lvl="1"/>
            <a:r>
              <a:rPr lang="en-US" sz="3400" dirty="0"/>
              <a:t>Individuals do fall within the federal scope of enforcement when they engage in interstate commerce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1570" y="347480"/>
            <a:ext cx="5071856" cy="2852919"/>
          </a:xfrm>
          <a:prstGeom prst="rect">
            <a:avLst/>
          </a:prstGeom>
        </p:spPr>
      </p:pic>
    </p:spTree>
    <p:extLst>
      <p:ext uri="{BB962C8B-B14F-4D97-AF65-F5344CB8AC3E}">
        <p14:creationId xmlns:p14="http://schemas.microsoft.com/office/powerpoint/2010/main" val="2042076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p:cNvCxnSpPr/>
          <p:nvPr/>
        </p:nvCxnSpPr>
        <p:spPr>
          <a:xfrm>
            <a:off x="11183816" y="83636"/>
            <a:ext cx="125247" cy="668340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0" y="4019174"/>
            <a:ext cx="12192000" cy="21771"/>
          </a:xfrm>
          <a:prstGeom prst="line">
            <a:avLst/>
          </a:prstGeom>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315077" y="1896243"/>
            <a:ext cx="330" cy="472933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939453" y="1896243"/>
            <a:ext cx="36733" cy="469780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6" idx="1"/>
          </p:cNvCxnSpPr>
          <p:nvPr/>
        </p:nvCxnSpPr>
        <p:spPr>
          <a:xfrm>
            <a:off x="787791" y="1546676"/>
            <a:ext cx="13315" cy="482286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46442" y="3340"/>
            <a:ext cx="9404723" cy="702016"/>
          </a:xfrm>
        </p:spPr>
        <p:txBody>
          <a:bodyPr/>
          <a:lstStyle/>
          <a:p>
            <a:r>
              <a:rPr lang="en-US" dirty="0"/>
              <a:t>Our Timeline Post-Reconstruction</a:t>
            </a:r>
          </a:p>
        </p:txBody>
      </p:sp>
      <p:sp>
        <p:nvSpPr>
          <p:cNvPr id="8" name="Rectangle 7"/>
          <p:cNvSpPr/>
          <p:nvPr/>
        </p:nvSpPr>
        <p:spPr>
          <a:xfrm>
            <a:off x="787791" y="4235183"/>
            <a:ext cx="5411702" cy="755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82900" y="4344720"/>
            <a:ext cx="4472312" cy="646331"/>
          </a:xfrm>
          <a:prstGeom prst="rect">
            <a:avLst/>
          </a:prstGeom>
          <a:noFill/>
        </p:spPr>
        <p:txBody>
          <a:bodyPr wrap="square" rtlCol="0">
            <a:spAutoFit/>
          </a:bodyPr>
          <a:lstStyle/>
          <a:p>
            <a:pPr algn="ctr"/>
            <a:r>
              <a:rPr lang="en-US" dirty="0"/>
              <a:t>Gilded Age </a:t>
            </a:r>
          </a:p>
          <a:p>
            <a:pPr algn="ctr"/>
            <a:r>
              <a:rPr lang="en-US" dirty="0"/>
              <a:t>1870-1890</a:t>
            </a:r>
          </a:p>
        </p:txBody>
      </p:sp>
      <p:sp>
        <p:nvSpPr>
          <p:cNvPr id="15" name="Rectangle 14"/>
          <p:cNvSpPr/>
          <p:nvPr/>
        </p:nvSpPr>
        <p:spPr>
          <a:xfrm>
            <a:off x="6165444" y="3055668"/>
            <a:ext cx="2100926" cy="886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944192" y="1974651"/>
            <a:ext cx="4215461" cy="697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277731" y="4596875"/>
            <a:ext cx="2979130" cy="856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233346" y="4662568"/>
            <a:ext cx="3001851" cy="646331"/>
          </a:xfrm>
          <a:prstGeom prst="rect">
            <a:avLst/>
          </a:prstGeom>
          <a:noFill/>
        </p:spPr>
        <p:txBody>
          <a:bodyPr wrap="square" rtlCol="0">
            <a:spAutoFit/>
          </a:bodyPr>
          <a:lstStyle/>
          <a:p>
            <a:pPr algn="ctr"/>
            <a:r>
              <a:rPr lang="en-US" dirty="0"/>
              <a:t>Progressive Era </a:t>
            </a:r>
          </a:p>
          <a:p>
            <a:pPr algn="ctr"/>
            <a:r>
              <a:rPr lang="en-US" dirty="0"/>
              <a:t>1900-1916</a:t>
            </a:r>
          </a:p>
        </p:txBody>
      </p:sp>
      <p:sp>
        <p:nvSpPr>
          <p:cNvPr id="22" name="TextBox 21"/>
          <p:cNvSpPr txBox="1"/>
          <p:nvPr/>
        </p:nvSpPr>
        <p:spPr>
          <a:xfrm>
            <a:off x="8060592" y="2062105"/>
            <a:ext cx="4078500" cy="646331"/>
          </a:xfrm>
          <a:prstGeom prst="rect">
            <a:avLst/>
          </a:prstGeom>
          <a:noFill/>
        </p:spPr>
        <p:txBody>
          <a:bodyPr wrap="square" rtlCol="0">
            <a:spAutoFit/>
          </a:bodyPr>
          <a:lstStyle/>
          <a:p>
            <a:pPr algn="ctr"/>
            <a:r>
              <a:rPr lang="en-US" dirty="0"/>
              <a:t>American Expansionism Begins with U.S.S. Maine Sinking, 1898</a:t>
            </a:r>
          </a:p>
        </p:txBody>
      </p:sp>
      <p:sp>
        <p:nvSpPr>
          <p:cNvPr id="26" name="Rectangle 25"/>
          <p:cNvSpPr/>
          <p:nvPr/>
        </p:nvSpPr>
        <p:spPr>
          <a:xfrm>
            <a:off x="0" y="3274730"/>
            <a:ext cx="1909940" cy="641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Reconstruction</a:t>
            </a:r>
          </a:p>
          <a:p>
            <a:pPr algn="ctr"/>
            <a:r>
              <a:rPr lang="en-US" dirty="0"/>
              <a:t>1865-1877</a:t>
            </a:r>
          </a:p>
        </p:txBody>
      </p:sp>
      <p:sp>
        <p:nvSpPr>
          <p:cNvPr id="6" name="5-Point Star 5"/>
          <p:cNvSpPr/>
          <p:nvPr/>
        </p:nvSpPr>
        <p:spPr>
          <a:xfrm>
            <a:off x="576775" y="4418913"/>
            <a:ext cx="364128" cy="378170"/>
          </a:xfrm>
          <a:prstGeom prst="star5">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6194758" y="1854111"/>
            <a:ext cx="24369" cy="458010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6019" y="6369538"/>
            <a:ext cx="12208019" cy="363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Women’s Suffragist Movement, 1848-1920</a:t>
            </a:r>
          </a:p>
        </p:txBody>
      </p:sp>
      <p:sp>
        <p:nvSpPr>
          <p:cNvPr id="16" name="Rectangle 15"/>
          <p:cNvSpPr/>
          <p:nvPr/>
        </p:nvSpPr>
        <p:spPr>
          <a:xfrm>
            <a:off x="787791" y="1197109"/>
            <a:ext cx="10177473" cy="699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Second Industrial Revolution 1870-1914</a:t>
            </a:r>
          </a:p>
        </p:txBody>
      </p:sp>
      <p:sp>
        <p:nvSpPr>
          <p:cNvPr id="13" name="5-Point Star 12"/>
          <p:cNvSpPr/>
          <p:nvPr/>
        </p:nvSpPr>
        <p:spPr>
          <a:xfrm>
            <a:off x="596999" y="1361113"/>
            <a:ext cx="437101" cy="431912"/>
          </a:xfrm>
          <a:prstGeom prst="star5">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8249277" y="4832846"/>
            <a:ext cx="548688" cy="554784"/>
          </a:xfrm>
          <a:prstGeom prst="rect">
            <a:avLst/>
          </a:prstGeom>
        </p:spPr>
      </p:pic>
      <p:sp>
        <p:nvSpPr>
          <p:cNvPr id="11" name="5-Point Star 10"/>
          <p:cNvSpPr/>
          <p:nvPr/>
        </p:nvSpPr>
        <p:spPr>
          <a:xfrm>
            <a:off x="7840630" y="2128857"/>
            <a:ext cx="437101" cy="431912"/>
          </a:xfrm>
          <a:prstGeom prst="star5">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5946893" y="3345984"/>
            <a:ext cx="437101" cy="431912"/>
          </a:xfrm>
          <a:prstGeom prst="star5">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199493" y="3091088"/>
            <a:ext cx="2066877" cy="923330"/>
          </a:xfrm>
          <a:prstGeom prst="rect">
            <a:avLst/>
          </a:prstGeom>
          <a:noFill/>
        </p:spPr>
        <p:txBody>
          <a:bodyPr wrap="square" rtlCol="0">
            <a:spAutoFit/>
          </a:bodyPr>
          <a:lstStyle/>
          <a:p>
            <a:pPr algn="ctr"/>
            <a:r>
              <a:rPr lang="en-US" dirty="0"/>
              <a:t>Populist Movement </a:t>
            </a:r>
          </a:p>
          <a:p>
            <a:pPr algn="ctr"/>
            <a:r>
              <a:rPr lang="en-US" dirty="0"/>
              <a:t>1890-1900</a:t>
            </a:r>
          </a:p>
        </p:txBody>
      </p:sp>
      <p:sp>
        <p:nvSpPr>
          <p:cNvPr id="44" name="Rectangle 43"/>
          <p:cNvSpPr/>
          <p:nvPr/>
        </p:nvSpPr>
        <p:spPr>
          <a:xfrm>
            <a:off x="11183816" y="20189"/>
            <a:ext cx="990410" cy="1176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WWI</a:t>
            </a:r>
          </a:p>
          <a:p>
            <a:pPr algn="ctr"/>
            <a:r>
              <a:rPr lang="en-US" dirty="0"/>
              <a:t>1916 -1920</a:t>
            </a:r>
          </a:p>
        </p:txBody>
      </p:sp>
      <p:pic>
        <p:nvPicPr>
          <p:cNvPr id="2050" name="Picture 2" descr="Image result for reconstruc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72" t="27525" r="22283" b="8886"/>
          <a:stretch/>
        </p:blipFill>
        <p:spPr bwMode="auto">
          <a:xfrm>
            <a:off x="-43611" y="1896243"/>
            <a:ext cx="1788266" cy="13790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robber bar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532" y="4076246"/>
            <a:ext cx="1617261" cy="2225352"/>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10398940" y="20189"/>
            <a:ext cx="784876" cy="114090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10965265" y="171908"/>
            <a:ext cx="437101" cy="449988"/>
          </a:xfrm>
          <a:prstGeom prst="star5">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Image result for seneca falls conven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6" y="5525382"/>
            <a:ext cx="2659623" cy="12896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second industrial revolution america"/>
          <p:cNvPicPr>
            <a:picLocks noChangeAspect="1" noChangeArrowheads="1"/>
          </p:cNvPicPr>
          <p:nvPr/>
        </p:nvPicPr>
        <p:blipFill rotWithShape="1">
          <a:blip r:embed="rId6">
            <a:extLst>
              <a:ext uri="{28A0092B-C50C-407E-A947-70E740481C1C}">
                <a14:useLocalDpi xmlns:a14="http://schemas.microsoft.com/office/drawing/2010/main" val="0"/>
              </a:ext>
            </a:extLst>
          </a:blip>
          <a:srcRect l="9391" t="4077" r="10514" b="12926"/>
          <a:stretch/>
        </p:blipFill>
        <p:spPr bwMode="auto">
          <a:xfrm>
            <a:off x="8929559" y="682996"/>
            <a:ext cx="1832975" cy="126748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second industrial revolution americ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27371" y="753735"/>
            <a:ext cx="2016896" cy="119205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populist movemen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7834" y="2152495"/>
            <a:ext cx="1547239" cy="103229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suffragette march on washingt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51165" y="5764865"/>
            <a:ext cx="2140835" cy="108856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progressive er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70533" y="2703673"/>
            <a:ext cx="2387386" cy="134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47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fade">
                                      <p:cBhvr>
                                        <p:cTn id="7" dur="500"/>
                                        <p:tgtEl>
                                          <p:spTgt spid="20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64"/>
                                        </p:tgtEl>
                                        <p:attrNameLst>
                                          <p:attrName>style.visibility</p:attrName>
                                        </p:attrNameLst>
                                      </p:cBhvr>
                                      <p:to>
                                        <p:strVal val="visible"/>
                                      </p:to>
                                    </p:set>
                                    <p:animEffect transition="in" filter="fade">
                                      <p:cBhvr>
                                        <p:cTn id="17" dur="500"/>
                                        <p:tgtEl>
                                          <p:spTgt spid="20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fade">
                                      <p:cBhvr>
                                        <p:cTn id="22" dur="500"/>
                                        <p:tgtEl>
                                          <p:spTgt spid="20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66"/>
                                        </p:tgtEl>
                                        <p:attrNameLst>
                                          <p:attrName>style.visibility</p:attrName>
                                        </p:attrNameLst>
                                      </p:cBhvr>
                                      <p:to>
                                        <p:strVal val="visible"/>
                                      </p:to>
                                    </p:set>
                                    <p:animEffect transition="in" filter="fade">
                                      <p:cBhvr>
                                        <p:cTn id="27" dur="500"/>
                                        <p:tgtEl>
                                          <p:spTgt spid="20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70"/>
                                        </p:tgtEl>
                                        <p:attrNameLst>
                                          <p:attrName>style.visibility</p:attrName>
                                        </p:attrNameLst>
                                      </p:cBhvr>
                                      <p:to>
                                        <p:strVal val="visible"/>
                                      </p:to>
                                    </p:set>
                                    <p:animEffect transition="in" filter="fade">
                                      <p:cBhvr>
                                        <p:cTn id="32" dur="500"/>
                                        <p:tgtEl>
                                          <p:spTgt spid="207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60"/>
                                        </p:tgtEl>
                                        <p:attrNameLst>
                                          <p:attrName>style.visibility</p:attrName>
                                        </p:attrNameLst>
                                      </p:cBhvr>
                                      <p:to>
                                        <p:strVal val="visible"/>
                                      </p:to>
                                    </p:set>
                                    <p:animEffect transition="in" filter="fade">
                                      <p:cBhvr>
                                        <p:cTn id="37" dur="500"/>
                                        <p:tgtEl>
                                          <p:spTgt spid="206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68"/>
                                        </p:tgtEl>
                                        <p:attrNameLst>
                                          <p:attrName>style.visibility</p:attrName>
                                        </p:attrNameLst>
                                      </p:cBhvr>
                                      <p:to>
                                        <p:strVal val="visible"/>
                                      </p:to>
                                    </p:set>
                                    <p:animEffect transition="in" filter="fade">
                                      <p:cBhvr>
                                        <p:cTn id="42" dur="500"/>
                                        <p:tgtEl>
                                          <p:spTgt spid="2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532AB-896E-48BB-AA88-550320708518}"/>
              </a:ext>
            </a:extLst>
          </p:cNvPr>
          <p:cNvSpPr>
            <a:spLocks noGrp="1"/>
          </p:cNvSpPr>
          <p:nvPr>
            <p:ph type="title"/>
          </p:nvPr>
        </p:nvSpPr>
        <p:spPr/>
        <p:txBody>
          <a:bodyPr/>
          <a:lstStyle/>
          <a:p>
            <a:endParaRPr lang="en-US"/>
          </a:p>
        </p:txBody>
      </p:sp>
      <p:pic>
        <p:nvPicPr>
          <p:cNvPr id="1026" name="Picture 2" descr="SC freedmen’s bureau attacks">
            <a:extLst>
              <a:ext uri="{FF2B5EF4-FFF2-40B4-BE49-F238E27FC236}">
                <a16:creationId xmlns:a16="http://schemas.microsoft.com/office/drawing/2014/main" id="{F19E8F7D-45C1-42EE-A5CB-49A739DC45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311" y="101599"/>
            <a:ext cx="12011378" cy="675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380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1868 Presidential Election </a:t>
            </a:r>
          </a:p>
        </p:txBody>
      </p:sp>
      <p:sp>
        <p:nvSpPr>
          <p:cNvPr id="5" name="TextBox 4"/>
          <p:cNvSpPr txBox="1"/>
          <p:nvPr/>
        </p:nvSpPr>
        <p:spPr>
          <a:xfrm>
            <a:off x="405440" y="2096023"/>
            <a:ext cx="7055653" cy="3416320"/>
          </a:xfrm>
          <a:prstGeom prst="rect">
            <a:avLst/>
          </a:prstGeom>
          <a:noFill/>
        </p:spPr>
        <p:txBody>
          <a:bodyPr wrap="square" rtlCol="0">
            <a:spAutoFit/>
          </a:bodyPr>
          <a:lstStyle/>
          <a:p>
            <a:pPr marL="285750" indent="-285750">
              <a:buFont typeface="Arial" panose="020B0604020202020204" pitchFamily="34" charset="0"/>
              <a:buChar char="•"/>
            </a:pPr>
            <a:r>
              <a:rPr lang="en-US" dirty="0"/>
              <a:t>First time African American men could vote in a Presidential Election</a:t>
            </a:r>
          </a:p>
          <a:p>
            <a:pPr marL="285750" indent="-285750">
              <a:buFont typeface="Arial" panose="020B0604020202020204" pitchFamily="34" charset="0"/>
              <a:buChar char="•"/>
            </a:pPr>
            <a:r>
              <a:rPr lang="en-US" dirty="0"/>
              <a:t>Redeemers organize eruption of violence over the six months leading up to beginning of voting </a:t>
            </a:r>
          </a:p>
          <a:p>
            <a:pPr marL="285750" indent="-285750">
              <a:buFont typeface="Arial" panose="020B0604020202020204" pitchFamily="34" charset="0"/>
              <a:buChar char="•"/>
            </a:pPr>
            <a:r>
              <a:rPr lang="en-US" dirty="0"/>
              <a:t>First national attention drawn to KKK in January 1868</a:t>
            </a:r>
          </a:p>
          <a:p>
            <a:pPr marL="285750" indent="-285750">
              <a:buFont typeface="Arial" panose="020B0604020202020204" pitchFamily="34" charset="0"/>
              <a:buChar char="•"/>
            </a:pPr>
            <a:r>
              <a:rPr lang="en-US" dirty="0"/>
              <a:t>“terrorizing the whole region,” for the purpose of “driving the Union men out” in order to “overawe the negroes and prevent them from exercising their rights at the ballot box.” </a:t>
            </a:r>
          </a:p>
          <a:p>
            <a:pPr marL="285750" indent="-285750">
              <a:buFont typeface="Arial" panose="020B0604020202020204" pitchFamily="34" charset="0"/>
              <a:buChar char="•"/>
            </a:pPr>
            <a:r>
              <a:rPr lang="en-US" dirty="0"/>
              <a:t>Attack on a Black man while four friends were forced to watch</a:t>
            </a:r>
          </a:p>
          <a:p>
            <a:pPr marL="285750" indent="-285750">
              <a:buFont typeface="Arial" panose="020B0604020202020204" pitchFamily="34" charset="0"/>
              <a:buChar char="•"/>
            </a:pPr>
            <a:r>
              <a:rPr lang="en-US" dirty="0"/>
              <a:t>20-25 Klansmen whipped the man 100 times (connecting back to slave-era punishments)</a:t>
            </a:r>
          </a:p>
        </p:txBody>
      </p:sp>
      <p:pic>
        <p:nvPicPr>
          <p:cNvPr id="2054" name="Picture 6" descr="https://i2.wp.com/thereconstructionera.com/wp-content/uploads/2020/10/nast-ecw-november.jpg?fit=412%2C345&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8684" y="3372928"/>
            <a:ext cx="3924300" cy="32861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srcRect l="5206" t="14213" r="79258" b="32167"/>
          <a:stretch/>
        </p:blipFill>
        <p:spPr>
          <a:xfrm>
            <a:off x="8686153" y="107635"/>
            <a:ext cx="3505847" cy="3976777"/>
          </a:xfrm>
          <a:prstGeom prst="rect">
            <a:avLst/>
          </a:prstGeom>
        </p:spPr>
      </p:pic>
    </p:spTree>
    <p:extLst>
      <p:ext uri="{BB962C8B-B14F-4D97-AF65-F5344CB8AC3E}">
        <p14:creationId xmlns:p14="http://schemas.microsoft.com/office/powerpoint/2010/main" val="316745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1868 Presidential Candidates</a:t>
            </a:r>
          </a:p>
        </p:txBody>
      </p:sp>
      <p:sp>
        <p:nvSpPr>
          <p:cNvPr id="3" name="Content Placeholder 2"/>
          <p:cNvSpPr>
            <a:spLocks noGrp="1"/>
          </p:cNvSpPr>
          <p:nvPr>
            <p:ph idx="1"/>
          </p:nvPr>
        </p:nvSpPr>
        <p:spPr/>
        <p:txBody>
          <a:bodyPr/>
          <a:lstStyle/>
          <a:p>
            <a:r>
              <a:rPr lang="en-US" dirty="0"/>
              <a:t>Grant: former Union General </a:t>
            </a:r>
          </a:p>
          <a:p>
            <a:r>
              <a:rPr lang="en-US" dirty="0"/>
              <a:t>Platform supported black suffrage</a:t>
            </a:r>
          </a:p>
          <a:p>
            <a:r>
              <a:rPr lang="en-US" dirty="0"/>
              <a:t>Encouraged immigration</a:t>
            </a:r>
          </a:p>
          <a:p>
            <a:r>
              <a:rPr lang="en-US" dirty="0"/>
              <a:t>Endorsed full rights for naturalized citizens </a:t>
            </a:r>
          </a:p>
          <a:p>
            <a:r>
              <a:rPr lang="en-US" dirty="0"/>
              <a:t>Seymour: former NY governor</a:t>
            </a:r>
          </a:p>
          <a:p>
            <a:r>
              <a:rPr lang="en-US" dirty="0"/>
              <a:t>Slogan at Democratic National Convention:</a:t>
            </a:r>
          </a:p>
          <a:p>
            <a:r>
              <a:rPr lang="en-US" dirty="0"/>
              <a:t>“This is a White Man’s Country, Let White Men Rule”</a:t>
            </a:r>
          </a:p>
        </p:txBody>
      </p:sp>
      <p:pic>
        <p:nvPicPr>
          <p:cNvPr id="4098" name="Picture 2" descr="Ulysses S Grant by Brady c1870-restored (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1666" y="452718"/>
            <a:ext cx="16573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ratio Seymour - Brady-Handy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1666" y="2984740"/>
            <a:ext cx="1795814" cy="203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5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100"/>
                                        </p:tgtEl>
                                        <p:attrNameLst>
                                          <p:attrName>style.visibility</p:attrName>
                                        </p:attrNameLst>
                                      </p:cBhvr>
                                      <p:to>
                                        <p:strVal val="visible"/>
                                      </p:to>
                                    </p:set>
                                    <p:animEffect transition="in" filter="fade">
                                      <p:cBhvr>
                                        <p:cTn id="33" dur="500"/>
                                        <p:tgtEl>
                                          <p:spTgt spid="410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5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rotWithShape="1">
          <a:blip r:embed="rId2"/>
          <a:srcRect l="12158" t="9770" r="70294" b="41240"/>
          <a:stretch/>
        </p:blipFill>
        <p:spPr>
          <a:xfrm>
            <a:off x="1975447" y="0"/>
            <a:ext cx="7470477" cy="6854774"/>
          </a:xfrm>
          <a:prstGeom prst="rect">
            <a:avLst/>
          </a:prstGeom>
        </p:spPr>
      </p:pic>
      <p:sp>
        <p:nvSpPr>
          <p:cNvPr id="7" name="Oval 6"/>
          <p:cNvSpPr/>
          <p:nvPr/>
        </p:nvSpPr>
        <p:spPr>
          <a:xfrm>
            <a:off x="6771736" y="5187176"/>
            <a:ext cx="1216325" cy="948905"/>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498906" y="5661628"/>
            <a:ext cx="1216325" cy="948905"/>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Image result for 1868 el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819" y="70640"/>
            <a:ext cx="11171208" cy="6784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21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077"/>
            <a:ext cx="9404723" cy="1400530"/>
          </a:xfrm>
        </p:spPr>
        <p:txBody>
          <a:bodyPr/>
          <a:lstStyle/>
          <a:p>
            <a:r>
              <a:rPr lang="en-US" dirty="0"/>
              <a:t>1868 Presidential Election </a:t>
            </a:r>
          </a:p>
        </p:txBody>
      </p:sp>
      <p:pic>
        <p:nvPicPr>
          <p:cNvPr id="2050" name="Picture 2" descr="Image result for 1868 el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7511" y="1699404"/>
            <a:ext cx="8494489" cy="51585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1.wp.com/thereconstructionera.com/wp-content/uploads/2020/11/election-1876-meme-1.jpg?resize=300%2C296&amp;ssl=1"/>
          <p:cNvPicPr>
            <a:picLocks noChangeAspect="1" noChangeArrowheads="1"/>
          </p:cNvPicPr>
          <p:nvPr/>
        </p:nvPicPr>
        <p:blipFill rotWithShape="1">
          <a:blip r:embed="rId3">
            <a:extLst>
              <a:ext uri="{28A0092B-C50C-407E-A947-70E740481C1C}">
                <a14:useLocalDpi xmlns:a14="http://schemas.microsoft.com/office/drawing/2010/main" val="0"/>
              </a:ext>
            </a:extLst>
          </a:blip>
          <a:srcRect b="43629"/>
          <a:stretch/>
        </p:blipFill>
        <p:spPr bwMode="auto">
          <a:xfrm>
            <a:off x="9092541" y="110077"/>
            <a:ext cx="2857500" cy="15893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417" y="1860563"/>
            <a:ext cx="3623094" cy="2031325"/>
          </a:xfrm>
          <a:prstGeom prst="rect">
            <a:avLst/>
          </a:prstGeom>
          <a:noFill/>
        </p:spPr>
        <p:txBody>
          <a:bodyPr wrap="square" rtlCol="0">
            <a:spAutoFit/>
          </a:bodyPr>
          <a:lstStyle/>
          <a:p>
            <a:pPr marL="285750" indent="-285750">
              <a:buFont typeface="Arial" panose="020B0604020202020204" pitchFamily="34" charset="0"/>
              <a:buChar char="•"/>
            </a:pPr>
            <a:r>
              <a:rPr lang="en-US" dirty="0"/>
              <a:t>First time African American men could vote in a Presidential Election</a:t>
            </a:r>
          </a:p>
          <a:p>
            <a:pPr marL="285750" indent="-285750">
              <a:buFont typeface="Arial" panose="020B0604020202020204" pitchFamily="34" charset="0"/>
              <a:buChar char="•"/>
            </a:pPr>
            <a:r>
              <a:rPr lang="en-US" dirty="0"/>
              <a:t>Redeemers organize eruption of violence over the six months leading up to beginning of voting </a:t>
            </a:r>
          </a:p>
        </p:txBody>
      </p:sp>
    </p:spTree>
    <p:extLst>
      <p:ext uri="{BB962C8B-B14F-4D97-AF65-F5344CB8AC3E}">
        <p14:creationId xmlns:p14="http://schemas.microsoft.com/office/powerpoint/2010/main" val="277047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1710</TotalTime>
  <Words>1823</Words>
  <Application>Microsoft Office PowerPoint</Application>
  <PresentationFormat>Widescreen</PresentationFormat>
  <Paragraphs>151</Paragraphs>
  <Slides>42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Century Gothic</vt:lpstr>
      <vt:lpstr>Wingdings 3</vt:lpstr>
      <vt:lpstr>Ion</vt:lpstr>
      <vt:lpstr>The Redemption</vt:lpstr>
      <vt:lpstr>Who Were Redeemers?</vt:lpstr>
      <vt:lpstr>PowerPoint Presentation</vt:lpstr>
      <vt:lpstr>PowerPoint Presentation</vt:lpstr>
      <vt:lpstr>PowerPoint Presentation</vt:lpstr>
      <vt:lpstr>1868 Presidential Election </vt:lpstr>
      <vt:lpstr>1868 Presidential Candidates</vt:lpstr>
      <vt:lpstr>PowerPoint Presentation</vt:lpstr>
      <vt:lpstr>1868 Presidential Election </vt:lpstr>
      <vt:lpstr>St. Bernard Parish: Louisiana </vt:lpstr>
      <vt:lpstr>Enforcement Acts: 1870, 1871</vt:lpstr>
      <vt:lpstr>Enforcement Acts: 1870, 1871</vt:lpstr>
      <vt:lpstr>Civil Rights Will Be Defined By Federalism</vt:lpstr>
      <vt:lpstr>Colfax Massacre, 1873</vt:lpstr>
      <vt:lpstr>Colfax Massacre, 1873</vt:lpstr>
      <vt:lpstr>14th Amendment</vt:lpstr>
      <vt:lpstr>Civil Rights Will Be Defined By Federalism</vt:lpstr>
      <vt:lpstr>1875 Civil Rights Act</vt:lpstr>
      <vt:lpstr>Civil Rights Act of 1875 </vt:lpstr>
      <vt:lpstr>Civil Rights Act of 1875 </vt:lpstr>
      <vt:lpstr>The Redeemers and the End of Executive Action</vt:lpstr>
      <vt:lpstr>1876 Presidential Election</vt:lpstr>
      <vt:lpstr>PowerPoint Presentation</vt:lpstr>
      <vt:lpstr>The Chinese Experience</vt:lpstr>
      <vt:lpstr>Chinese Exclusion Act, 1882</vt:lpstr>
      <vt:lpstr>Civil Rights Cases, 1883</vt:lpstr>
      <vt:lpstr>Civil Rights Act of 1875 </vt:lpstr>
      <vt:lpstr>Supreme Court Precedent</vt:lpstr>
      <vt:lpstr>Colfax Massacre, 1873</vt:lpstr>
      <vt:lpstr>Civil Rights Cases, 1883</vt:lpstr>
      <vt:lpstr>Civil Rights Cases, 1883</vt:lpstr>
      <vt:lpstr>Plessy v. Ferguson, 1896</vt:lpstr>
      <vt:lpstr>Plessy v. Ferguson, 1896</vt:lpstr>
      <vt:lpstr>Unleashing Segregation…</vt:lpstr>
      <vt:lpstr>Voting: Invention of Color-Blind Discrimination </vt:lpstr>
      <vt:lpstr>Poll Taxes </vt:lpstr>
      <vt:lpstr>Naturalized Citizenship and the 14th</vt:lpstr>
      <vt:lpstr>Naturalized Citizenship and the 14th</vt:lpstr>
      <vt:lpstr>PowerPoint Presentation</vt:lpstr>
      <vt:lpstr>Charles Hamilton Houston, 1895-1950</vt:lpstr>
      <vt:lpstr>Another Hundred Years</vt:lpstr>
      <vt:lpstr>Our Timeline Post-Reconstruction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Alyssa Arnell</dc:creator>
  <cp:lastModifiedBy>Alyssa Arnell</cp:lastModifiedBy>
  <cp:revision>51</cp:revision>
  <dcterms:created xsi:type="dcterms:W3CDTF">2017-10-12T11:49:04Z</dcterms:created>
  <dcterms:modified xsi:type="dcterms:W3CDTF">2023-02-09T15:21:11Z</dcterms:modified>
</cp:coreProperties>
</file>