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51"/>
  </p:notesMasterIdLst>
  <p:sldIdLst>
    <p:sldId id="291" r:id="rId2"/>
    <p:sldId id="381" r:id="rId3"/>
    <p:sldId id="293" r:id="rId4"/>
    <p:sldId id="375" r:id="rId5"/>
    <p:sldId id="367" r:id="rId6"/>
    <p:sldId id="358" r:id="rId7"/>
    <p:sldId id="383" r:id="rId8"/>
    <p:sldId id="380" r:id="rId9"/>
    <p:sldId id="369" r:id="rId10"/>
    <p:sldId id="384" r:id="rId11"/>
    <p:sldId id="385" r:id="rId12"/>
    <p:sldId id="368" r:id="rId13"/>
    <p:sldId id="374" r:id="rId14"/>
    <p:sldId id="361" r:id="rId15"/>
    <p:sldId id="295" r:id="rId16"/>
    <p:sldId id="365" r:id="rId17"/>
    <p:sldId id="382" r:id="rId18"/>
    <p:sldId id="373" r:id="rId19"/>
    <p:sldId id="379" r:id="rId20"/>
    <p:sldId id="370" r:id="rId21"/>
    <p:sldId id="372" r:id="rId22"/>
    <p:sldId id="371" r:id="rId23"/>
    <p:sldId id="359" r:id="rId24"/>
    <p:sldId id="360" r:id="rId25"/>
    <p:sldId id="328" r:id="rId26"/>
    <p:sldId id="329" r:id="rId27"/>
    <p:sldId id="387" r:id="rId28"/>
    <p:sldId id="388" r:id="rId29"/>
    <p:sldId id="330" r:id="rId30"/>
    <p:sldId id="331" r:id="rId31"/>
    <p:sldId id="332" r:id="rId32"/>
    <p:sldId id="334" r:id="rId33"/>
    <p:sldId id="260" r:id="rId34"/>
    <p:sldId id="268" r:id="rId35"/>
    <p:sldId id="336" r:id="rId36"/>
    <p:sldId id="389" r:id="rId37"/>
    <p:sldId id="362" r:id="rId38"/>
    <p:sldId id="292" r:id="rId39"/>
    <p:sldId id="386" r:id="rId40"/>
    <p:sldId id="294" r:id="rId41"/>
    <p:sldId id="352" r:id="rId42"/>
    <p:sldId id="363" r:id="rId43"/>
    <p:sldId id="350" r:id="rId44"/>
    <p:sldId id="349" r:id="rId45"/>
    <p:sldId id="378" r:id="rId46"/>
    <p:sldId id="377" r:id="rId47"/>
    <p:sldId id="340" r:id="rId48"/>
    <p:sldId id="339" r:id="rId49"/>
    <p:sldId id="311"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000" autoAdjust="0"/>
    <p:restoredTop sz="94660"/>
  </p:normalViewPr>
  <p:slideViewPr>
    <p:cSldViewPr snapToGrid="0">
      <p:cViewPr varScale="1">
        <p:scale>
          <a:sx n="114" d="100"/>
          <a:sy n="114" d="100"/>
        </p:scale>
        <p:origin x="474" y="132"/>
      </p:cViewPr>
      <p:guideLst/>
    </p:cSldViewPr>
  </p:slideViewPr>
  <p:notesTextViewPr>
    <p:cViewPr>
      <p:scale>
        <a:sx n="3" d="2"/>
        <a:sy n="3" d="2"/>
      </p:scale>
      <p:origin x="0" y="0"/>
    </p:cViewPr>
  </p:notesTextViewPr>
  <p:sorterViewPr>
    <p:cViewPr>
      <p:scale>
        <a:sx n="100" d="100"/>
        <a:sy n="100" d="100"/>
      </p:scale>
      <p:origin x="0" y="-894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ED9C41-B08E-49F7-9EF6-242A7266C23F}" type="datetimeFigureOut">
              <a:rPr lang="en-US" smtClean="0"/>
              <a:t>9/26/2023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887FA2-B9B0-4C28-B495-78F0C3379193}" type="slidenum">
              <a:rPr lang="en-US" smtClean="0"/>
              <a:t>‹#›</a:t>
            </a:fld>
            <a:endParaRPr lang="en-US"/>
          </a:p>
        </p:txBody>
      </p:sp>
    </p:spTree>
    <p:extLst>
      <p:ext uri="{BB962C8B-B14F-4D97-AF65-F5344CB8AC3E}">
        <p14:creationId xmlns:p14="http://schemas.microsoft.com/office/powerpoint/2010/main" val="2176023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fld id="{391957FF-0BC6-4062-9E99-0D4F205639C6}" type="slidenum">
              <a:rPr lang="en-US" altLang="en-US" smtClean="0"/>
              <a:pPr/>
              <a:t>2</a:t>
            </a:fld>
            <a:endParaRPr lang="en-US" altLang="en-US"/>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19198380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4974D5A-9976-4782-891B-2914A7C937FF}" type="datetimeFigureOut">
              <a:rPr lang="en-US" smtClean="0"/>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09219B-DEA0-4EF9-B8B8-AC928AA15CD2}" type="slidenum">
              <a:rPr lang="en-US" smtClean="0"/>
              <a:t>‹#›</a:t>
            </a:fld>
            <a:endParaRPr lang="en-US"/>
          </a:p>
        </p:txBody>
      </p:sp>
    </p:spTree>
    <p:extLst>
      <p:ext uri="{BB962C8B-B14F-4D97-AF65-F5344CB8AC3E}">
        <p14:creationId xmlns:p14="http://schemas.microsoft.com/office/powerpoint/2010/main" val="28758229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4974D5A-9976-4782-891B-2914A7C937FF}" type="datetimeFigureOut">
              <a:rPr lang="en-US" smtClean="0"/>
              <a:t>9/26/2023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09219B-DEA0-4EF9-B8B8-AC928AA15CD2}" type="slidenum">
              <a:rPr lang="en-US" smtClean="0"/>
              <a:t>‹#›</a:t>
            </a:fld>
            <a:endParaRPr lang="en-US"/>
          </a:p>
        </p:txBody>
      </p:sp>
    </p:spTree>
    <p:extLst>
      <p:ext uri="{BB962C8B-B14F-4D97-AF65-F5344CB8AC3E}">
        <p14:creationId xmlns:p14="http://schemas.microsoft.com/office/powerpoint/2010/main" val="37051839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C4974D5A-9976-4782-891B-2914A7C937FF}" type="datetimeFigureOut">
              <a:rPr lang="en-US" smtClean="0"/>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09219B-DEA0-4EF9-B8B8-AC928AA15CD2}" type="slidenum">
              <a:rPr lang="en-US" smtClean="0"/>
              <a:t>‹#›</a:t>
            </a:fld>
            <a:endParaRPr lang="en-US"/>
          </a:p>
        </p:txBody>
      </p:sp>
    </p:spTree>
    <p:extLst>
      <p:ext uri="{BB962C8B-B14F-4D97-AF65-F5344CB8AC3E}">
        <p14:creationId xmlns:p14="http://schemas.microsoft.com/office/powerpoint/2010/main" val="23985572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385828"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C4974D5A-9976-4782-891B-2914A7C937FF}" type="datetimeFigureOut">
              <a:rPr lang="en-US" smtClean="0"/>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09219B-DEA0-4EF9-B8B8-AC928AA15CD2}" type="slidenum">
              <a:rPr lang="en-US" smtClean="0"/>
              <a:t>‹#›</a:t>
            </a:fld>
            <a:endParaRPr lang="en-US"/>
          </a:p>
        </p:txBody>
      </p:sp>
      <p:sp>
        <p:nvSpPr>
          <p:cNvPr id="11" name="TextBox 10"/>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5826115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5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974D5A-9976-4782-891B-2914A7C937FF}" type="datetimeFigureOut">
              <a:rPr lang="en-US" smtClean="0"/>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09219B-DEA0-4EF9-B8B8-AC928AA15CD2}" type="slidenum">
              <a:rPr lang="en-US" smtClean="0"/>
              <a:t>‹#›</a:t>
            </a:fld>
            <a:endParaRPr lang="en-US"/>
          </a:p>
        </p:txBody>
      </p:sp>
    </p:spTree>
    <p:extLst>
      <p:ext uri="{BB962C8B-B14F-4D97-AF65-F5344CB8AC3E}">
        <p14:creationId xmlns:p14="http://schemas.microsoft.com/office/powerpoint/2010/main" val="22914021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C4974D5A-9976-4782-891B-2914A7C937FF}" type="datetimeFigureOut">
              <a:rPr lang="en-US" smtClean="0"/>
              <a:t>9/26/2023</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09219B-DEA0-4EF9-B8B8-AC928AA15CD2}" type="slidenum">
              <a:rPr lang="en-US" smtClean="0"/>
              <a:t>‹#›</a:t>
            </a:fld>
            <a:endParaRPr lang="en-US"/>
          </a:p>
        </p:txBody>
      </p:sp>
    </p:spTree>
    <p:extLst>
      <p:ext uri="{BB962C8B-B14F-4D97-AF65-F5344CB8AC3E}">
        <p14:creationId xmlns:p14="http://schemas.microsoft.com/office/powerpoint/2010/main" val="42602601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C4974D5A-9976-4782-891B-2914A7C937FF}" type="datetimeFigureOut">
              <a:rPr lang="en-US" smtClean="0"/>
              <a:t>9/26/2023</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09219B-DEA0-4EF9-B8B8-AC928AA15CD2}" type="slidenum">
              <a:rPr lang="en-US" smtClean="0"/>
              <a:t>‹#›</a:t>
            </a:fld>
            <a:endParaRPr lang="en-US"/>
          </a:p>
        </p:txBody>
      </p:sp>
    </p:spTree>
    <p:extLst>
      <p:ext uri="{BB962C8B-B14F-4D97-AF65-F5344CB8AC3E}">
        <p14:creationId xmlns:p14="http://schemas.microsoft.com/office/powerpoint/2010/main" val="15711486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4974D5A-9976-4782-891B-2914A7C937FF}" type="datetimeFigureOut">
              <a:rPr lang="en-US" smtClean="0"/>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09219B-DEA0-4EF9-B8B8-AC928AA15CD2}" type="slidenum">
              <a:rPr lang="en-US" smtClean="0"/>
              <a:t>‹#›</a:t>
            </a:fld>
            <a:endParaRPr lang="en-US"/>
          </a:p>
        </p:txBody>
      </p:sp>
    </p:spTree>
    <p:extLst>
      <p:ext uri="{BB962C8B-B14F-4D97-AF65-F5344CB8AC3E}">
        <p14:creationId xmlns:p14="http://schemas.microsoft.com/office/powerpoint/2010/main" val="34308629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4974D5A-9976-4782-891B-2914A7C937FF}" type="datetimeFigureOut">
              <a:rPr lang="en-US" smtClean="0"/>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09219B-DEA0-4EF9-B8B8-AC928AA15CD2}" type="slidenum">
              <a:rPr lang="en-US" smtClean="0"/>
              <a:t>‹#›</a:t>
            </a:fld>
            <a:endParaRPr lang="en-US"/>
          </a:p>
        </p:txBody>
      </p:sp>
    </p:spTree>
    <p:extLst>
      <p:ext uri="{BB962C8B-B14F-4D97-AF65-F5344CB8AC3E}">
        <p14:creationId xmlns:p14="http://schemas.microsoft.com/office/powerpoint/2010/main" val="393022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4974D5A-9976-4782-891B-2914A7C937FF}" type="datetimeFigureOut">
              <a:rPr lang="en-US" smtClean="0"/>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09219B-DEA0-4EF9-B8B8-AC928AA15CD2}" type="slidenum">
              <a:rPr lang="en-US" smtClean="0"/>
              <a:t>‹#›</a:t>
            </a:fld>
            <a:endParaRPr lang="en-US"/>
          </a:p>
        </p:txBody>
      </p:sp>
    </p:spTree>
    <p:extLst>
      <p:ext uri="{BB962C8B-B14F-4D97-AF65-F5344CB8AC3E}">
        <p14:creationId xmlns:p14="http://schemas.microsoft.com/office/powerpoint/2010/main" val="774784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974D5A-9976-4782-891B-2914A7C937FF}" type="datetimeFigureOut">
              <a:rPr lang="en-US" smtClean="0"/>
              <a:t>9/26/2023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09219B-DEA0-4EF9-B8B8-AC928AA15CD2}" type="slidenum">
              <a:rPr lang="en-US" smtClean="0"/>
              <a:t>‹#›</a:t>
            </a:fld>
            <a:endParaRPr lang="en-US"/>
          </a:p>
        </p:txBody>
      </p:sp>
    </p:spTree>
    <p:extLst>
      <p:ext uri="{BB962C8B-B14F-4D97-AF65-F5344CB8AC3E}">
        <p14:creationId xmlns:p14="http://schemas.microsoft.com/office/powerpoint/2010/main" val="17852748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4974D5A-9976-4782-891B-2914A7C937FF}" type="datetimeFigureOut">
              <a:rPr lang="en-US" smtClean="0"/>
              <a:t>9/26/2023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09219B-DEA0-4EF9-B8B8-AC928AA15CD2}" type="slidenum">
              <a:rPr lang="en-US" smtClean="0"/>
              <a:t>‹#›</a:t>
            </a:fld>
            <a:endParaRPr lang="en-US"/>
          </a:p>
        </p:txBody>
      </p:sp>
    </p:spTree>
    <p:extLst>
      <p:ext uri="{BB962C8B-B14F-4D97-AF65-F5344CB8AC3E}">
        <p14:creationId xmlns:p14="http://schemas.microsoft.com/office/powerpoint/2010/main" val="3421010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4974D5A-9976-4782-891B-2914A7C937FF}" type="datetimeFigureOut">
              <a:rPr lang="en-US" smtClean="0"/>
              <a:t>9/26/2023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609219B-DEA0-4EF9-B8B8-AC928AA15CD2}" type="slidenum">
              <a:rPr lang="en-US" smtClean="0"/>
              <a:t>‹#›</a:t>
            </a:fld>
            <a:endParaRPr lang="en-US"/>
          </a:p>
        </p:txBody>
      </p:sp>
    </p:spTree>
    <p:extLst>
      <p:ext uri="{BB962C8B-B14F-4D97-AF65-F5344CB8AC3E}">
        <p14:creationId xmlns:p14="http://schemas.microsoft.com/office/powerpoint/2010/main" val="686028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C4974D5A-9976-4782-891B-2914A7C937FF}" type="datetimeFigureOut">
              <a:rPr lang="en-US" smtClean="0"/>
              <a:t>9/26/2023</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2609219B-DEA0-4EF9-B8B8-AC928AA15CD2}" type="slidenum">
              <a:rPr lang="en-US" smtClean="0"/>
              <a:t>‹#›</a:t>
            </a:fld>
            <a:endParaRPr lang="en-US"/>
          </a:p>
        </p:txBody>
      </p:sp>
    </p:spTree>
    <p:extLst>
      <p:ext uri="{BB962C8B-B14F-4D97-AF65-F5344CB8AC3E}">
        <p14:creationId xmlns:p14="http://schemas.microsoft.com/office/powerpoint/2010/main" val="41313976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C4974D5A-9976-4782-891B-2914A7C937FF}" type="datetimeFigureOut">
              <a:rPr lang="en-US" smtClean="0"/>
              <a:t>9/26/2023</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2609219B-DEA0-4EF9-B8B8-AC928AA15CD2}" type="slidenum">
              <a:rPr lang="en-US" smtClean="0"/>
              <a:t>‹#›</a:t>
            </a:fld>
            <a:endParaRPr lang="en-US"/>
          </a:p>
        </p:txBody>
      </p:sp>
    </p:spTree>
    <p:extLst>
      <p:ext uri="{BB962C8B-B14F-4D97-AF65-F5344CB8AC3E}">
        <p14:creationId xmlns:p14="http://schemas.microsoft.com/office/powerpoint/2010/main" val="3383297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C4974D5A-9976-4782-891B-2914A7C937FF}" type="datetimeFigureOut">
              <a:rPr lang="en-US" smtClean="0"/>
              <a:t>9/26/2023</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2609219B-DEA0-4EF9-B8B8-AC928AA15CD2}" type="slidenum">
              <a:rPr lang="en-US" smtClean="0"/>
              <a:t>‹#›</a:t>
            </a:fld>
            <a:endParaRPr lang="en-US"/>
          </a:p>
        </p:txBody>
      </p:sp>
    </p:spTree>
    <p:extLst>
      <p:ext uri="{BB962C8B-B14F-4D97-AF65-F5344CB8AC3E}">
        <p14:creationId xmlns:p14="http://schemas.microsoft.com/office/powerpoint/2010/main" val="2048749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4974D5A-9976-4782-891B-2914A7C937FF}" type="datetimeFigureOut">
              <a:rPr lang="en-US" smtClean="0"/>
              <a:t>9/26/2023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09219B-DEA0-4EF9-B8B8-AC928AA15CD2}" type="slidenum">
              <a:rPr lang="en-US" smtClean="0"/>
              <a:t>‹#›</a:t>
            </a:fld>
            <a:endParaRPr lang="en-US"/>
          </a:p>
        </p:txBody>
      </p:sp>
    </p:spTree>
    <p:extLst>
      <p:ext uri="{BB962C8B-B14F-4D97-AF65-F5344CB8AC3E}">
        <p14:creationId xmlns:p14="http://schemas.microsoft.com/office/powerpoint/2010/main" val="2048345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713"/>
          <a:stretch/>
        </p:blipFill>
        <p:spPr>
          <a:xfrm>
            <a:off x="8000197" y="0"/>
            <a:ext cx="1603387" cy="1143000"/>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4199"/>
          <a:stretch/>
        </p:blipFill>
        <p:spPr>
          <a:xfrm>
            <a:off x="8609012" y="6092866"/>
            <a:ext cx="993734" cy="765134"/>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C4974D5A-9976-4782-891B-2914A7C937FF}" type="datetimeFigureOut">
              <a:rPr lang="en-US" smtClean="0"/>
              <a:t>9/26/2023</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2609219B-DEA0-4EF9-B8B8-AC928AA15CD2}" type="slidenum">
              <a:rPr lang="en-US" smtClean="0"/>
              <a:t>‹#›</a:t>
            </a:fld>
            <a:endParaRPr lang="en-US"/>
          </a:p>
        </p:txBody>
      </p:sp>
    </p:spTree>
    <p:extLst>
      <p:ext uri="{BB962C8B-B14F-4D97-AF65-F5344CB8AC3E}">
        <p14:creationId xmlns:p14="http://schemas.microsoft.com/office/powerpoint/2010/main" val="2683218103"/>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video" Target="https://www.youtube.com/embed/tm5BnUTtRwg"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2.xml"/><Relationship Id="rId1" Type="http://schemas.openxmlformats.org/officeDocument/2006/relationships/video" Target="https://www.youtube.com/embed/dc7fZonjD1M?feature=oembed"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nytimes.com/interactive/2023/08/30/us/native-american-boarding-schools.html" TargetMode="External"/><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5" Type="http://schemas.openxmlformats.org/officeDocument/2006/relationships/image" Target="../media/image58.jpeg"/><Relationship Id="rId4" Type="http://schemas.openxmlformats.org/officeDocument/2006/relationships/image" Target="../media/image57.jpeg"/></Relationships>
</file>

<file path=ppt/slides/_rels/slide4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Industrial Revolution and Plains Indian Subjugation</a:t>
            </a:r>
          </a:p>
        </p:txBody>
      </p:sp>
      <p:pic>
        <p:nvPicPr>
          <p:cNvPr id="6146" name="Picture 2" descr="Why the Industrial Revolution didn't happen in China - The Washington Post"/>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86617" y="3288289"/>
            <a:ext cx="5975638" cy="298781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File:Plains Indian tipi, North America. Wellcome V0038483.jpg - Wikimedia  Commo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41187" y="1853248"/>
            <a:ext cx="4688813" cy="3534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25049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War</a:t>
            </a:r>
          </a:p>
        </p:txBody>
      </p:sp>
      <p:sp>
        <p:nvSpPr>
          <p:cNvPr id="3" name="Content Placeholder 2"/>
          <p:cNvSpPr>
            <a:spLocks noGrp="1"/>
          </p:cNvSpPr>
          <p:nvPr>
            <p:ph idx="1"/>
          </p:nvPr>
        </p:nvSpPr>
        <p:spPr>
          <a:xfrm>
            <a:off x="98295" y="1457864"/>
            <a:ext cx="8252076" cy="5296619"/>
          </a:xfrm>
        </p:spPr>
        <p:txBody>
          <a:bodyPr>
            <a:normAutofit/>
          </a:bodyPr>
          <a:lstStyle/>
          <a:p>
            <a:r>
              <a:rPr lang="en-US" dirty="0"/>
              <a:t>The news spread and the elders knew that conflict was imminent</a:t>
            </a:r>
          </a:p>
          <a:p>
            <a:r>
              <a:rPr lang="en-US" dirty="0"/>
              <a:t>Organized Santee and </a:t>
            </a:r>
            <a:r>
              <a:rPr lang="en-US" dirty="0" err="1"/>
              <a:t>Taoyateduta</a:t>
            </a:r>
            <a:r>
              <a:rPr lang="en-US" dirty="0"/>
              <a:t> (Little Crow) to fight</a:t>
            </a:r>
          </a:p>
          <a:p>
            <a:r>
              <a:rPr lang="en-US" dirty="0"/>
              <a:t>Attacked the Lower </a:t>
            </a:r>
            <a:r>
              <a:rPr lang="en-US" dirty="0" err="1"/>
              <a:t>Souix</a:t>
            </a:r>
            <a:r>
              <a:rPr lang="en-US" dirty="0"/>
              <a:t> Agency killing 31 and capturing 10</a:t>
            </a:r>
          </a:p>
          <a:p>
            <a:r>
              <a:rPr lang="en-US" dirty="0"/>
              <a:t>Ambushed military force at Redwood Ferry and killed 23 soldiers</a:t>
            </a:r>
          </a:p>
          <a:p>
            <a:r>
              <a:rPr lang="en-US" dirty="0"/>
              <a:t>Dakota attacked the arriving soldiers and killed 13 more. </a:t>
            </a:r>
          </a:p>
          <a:p>
            <a:r>
              <a:rPr lang="en-US" dirty="0"/>
              <a:t>Finally, a larger force of 1,400 arrived</a:t>
            </a:r>
          </a:p>
          <a:p>
            <a:r>
              <a:rPr lang="en-US" dirty="0"/>
              <a:t>The warriors who surrendered were given military trials in November 1862. 498 were tried and 303 were sentenced to hang. President Lincoln commuted the sentences of all but 38. </a:t>
            </a:r>
          </a:p>
          <a:p>
            <a:endParaRPr lang="en-US" dirty="0"/>
          </a:p>
        </p:txBody>
      </p:sp>
      <p:pic>
        <p:nvPicPr>
          <p:cNvPr id="2050" name="Picture 2" descr="Identification of Indian murderers in Minnesota by a boy survivor of the massacre. Harper's Weekly, volume VI, number 312, December 20, 1862. Minnesota Historical Society: E91.4S p2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7018" y="46730"/>
            <a:ext cx="3694981" cy="428403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497018" y="4597251"/>
            <a:ext cx="3248139" cy="707886"/>
          </a:xfrm>
          <a:prstGeom prst="rect">
            <a:avLst/>
          </a:prstGeom>
        </p:spPr>
        <p:txBody>
          <a:bodyPr wrap="square">
            <a:spAutoFit/>
          </a:bodyPr>
          <a:lstStyle/>
          <a:p>
            <a:r>
              <a:rPr lang="en-US" sz="1000" dirty="0">
                <a:latin typeface="OrandaBT"/>
              </a:rPr>
              <a:t>Identification of Indian murderers in Minnesota by a boy survivor of the massacre. Harper’s Weekly, volume VI, number 312, December 20, 1862. Minnesota Historical Society.</a:t>
            </a:r>
            <a:endParaRPr lang="en-US" sz="1000" dirty="0"/>
          </a:p>
        </p:txBody>
      </p:sp>
    </p:spTree>
    <p:extLst>
      <p:ext uri="{BB962C8B-B14F-4D97-AF65-F5344CB8AC3E}">
        <p14:creationId xmlns:p14="http://schemas.microsoft.com/office/powerpoint/2010/main" val="2772189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tm5BnUTtRwg"/>
          <p:cNvPicPr>
            <a:picLocks noGrp="1" noRot="1" noChangeAspect="1"/>
          </p:cNvPicPr>
          <p:nvPr>
            <p:ph idx="1"/>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0758614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Digital History: On Westward Expansion</a:t>
            </a:r>
          </a:p>
        </p:txBody>
      </p:sp>
      <p:sp>
        <p:nvSpPr>
          <p:cNvPr id="3" name="Content Placeholder 2"/>
          <p:cNvSpPr>
            <a:spLocks noGrp="1"/>
          </p:cNvSpPr>
          <p:nvPr>
            <p:ph idx="1"/>
          </p:nvPr>
        </p:nvSpPr>
        <p:spPr>
          <a:xfrm>
            <a:off x="338464" y="2644689"/>
            <a:ext cx="4612477" cy="1564846"/>
          </a:xfrm>
        </p:spPr>
        <p:txBody>
          <a:bodyPr>
            <a:normAutofit fontScale="85000" lnSpcReduction="10000"/>
          </a:bodyPr>
          <a:lstStyle/>
          <a:p>
            <a:r>
              <a:rPr lang="en-US" sz="2400" dirty="0"/>
              <a:t>Between 1865 and the 1890s, American “settled” 430 million acres in the Far West- more land than during the preceding 250 years of American history.”</a:t>
            </a:r>
          </a:p>
        </p:txBody>
      </p:sp>
      <p:pic>
        <p:nvPicPr>
          <p:cNvPr id="1026" name="Picture 2" descr="Image result for manifest destin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7290" y="1328468"/>
            <a:ext cx="7165699" cy="5529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31931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The Second Industrial Revolution:</a:t>
            </a:r>
            <a:br>
              <a:rPr lang="en-US" dirty="0"/>
            </a:br>
            <a:r>
              <a:rPr lang="en-US" dirty="0"/>
              <a:t>1870-1914</a:t>
            </a:r>
          </a:p>
        </p:txBody>
      </p:sp>
      <p:sp>
        <p:nvSpPr>
          <p:cNvPr id="3" name="Content Placeholder 2"/>
          <p:cNvSpPr>
            <a:spLocks noGrp="1"/>
          </p:cNvSpPr>
          <p:nvPr>
            <p:ph idx="1"/>
          </p:nvPr>
        </p:nvSpPr>
        <p:spPr>
          <a:xfrm>
            <a:off x="334256" y="2202874"/>
            <a:ext cx="11691489" cy="1274618"/>
          </a:xfrm>
        </p:spPr>
        <p:txBody>
          <a:bodyPr>
            <a:normAutofit lnSpcReduction="10000"/>
          </a:bodyPr>
          <a:lstStyle/>
          <a:p>
            <a:r>
              <a:rPr lang="en-US" sz="2400" dirty="0"/>
              <a:t>Comes to the U.S. late due to the Civil War</a:t>
            </a:r>
          </a:p>
          <a:p>
            <a:r>
              <a:rPr lang="en-US" sz="2400" dirty="0"/>
              <a:t>Technical Revolution with rapid expansion of systems, such as railroads, telegraph and then telegraph lines, and electrical power.</a:t>
            </a:r>
          </a:p>
          <a:p>
            <a:endParaRPr lang="en-US" dirty="0"/>
          </a:p>
        </p:txBody>
      </p:sp>
      <p:pic>
        <p:nvPicPr>
          <p:cNvPr id="1026" name="Picture 2" descr="Anderson, David / American Cultures Unit One - The Second Industrial  Revolu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9891" y="3597373"/>
            <a:ext cx="4137890" cy="3260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7249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6111" y="175627"/>
            <a:ext cx="9404723" cy="1400530"/>
          </a:xfrm>
        </p:spPr>
        <p:txBody>
          <a:bodyPr/>
          <a:lstStyle/>
          <a:p>
            <a:r>
              <a:rPr lang="en-US" dirty="0"/>
              <a:t>Second Industrial Revolution</a:t>
            </a:r>
          </a:p>
        </p:txBody>
      </p:sp>
      <p:pic>
        <p:nvPicPr>
          <p:cNvPr id="16386" name="Picture 2" descr="http://www.slate.com/content/dam/slate/blogs/the_vault/2014/06/17/newmap.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9856" y="1128080"/>
            <a:ext cx="10613705" cy="54943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0299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360" y="258220"/>
            <a:ext cx="9404723" cy="1141947"/>
          </a:xfrm>
        </p:spPr>
        <p:txBody>
          <a:bodyPr/>
          <a:lstStyle/>
          <a:p>
            <a:r>
              <a:rPr lang="en-US" dirty="0"/>
              <a:t>Second Industrial Revolution</a:t>
            </a:r>
          </a:p>
        </p:txBody>
      </p:sp>
      <p:sp>
        <p:nvSpPr>
          <p:cNvPr id="3" name="Content Placeholder 2"/>
          <p:cNvSpPr>
            <a:spLocks noGrp="1"/>
          </p:cNvSpPr>
          <p:nvPr>
            <p:ph idx="1"/>
          </p:nvPr>
        </p:nvSpPr>
        <p:spPr>
          <a:xfrm>
            <a:off x="308360" y="1400167"/>
            <a:ext cx="8946541" cy="4195481"/>
          </a:xfrm>
        </p:spPr>
        <p:txBody>
          <a:bodyPr>
            <a:normAutofit/>
          </a:bodyPr>
          <a:lstStyle/>
          <a:p>
            <a:r>
              <a:rPr lang="en-US" sz="2800" dirty="0"/>
              <a:t>Availability of capital for investment</a:t>
            </a:r>
          </a:p>
          <a:p>
            <a:r>
              <a:rPr lang="en-US" sz="2800" dirty="0"/>
              <a:t>Promotion of industrial and agricultural development</a:t>
            </a:r>
          </a:p>
          <a:p>
            <a:r>
              <a:rPr lang="en-US" sz="3000" dirty="0"/>
              <a:t>High tariffs protected American Industry</a:t>
            </a:r>
          </a:p>
          <a:p>
            <a:r>
              <a:rPr lang="en-US" sz="3000" dirty="0"/>
              <a:t>Land grants to railroads encouraged construction</a:t>
            </a:r>
          </a:p>
          <a:p>
            <a:r>
              <a:rPr lang="en-US" sz="3000" dirty="0"/>
              <a:t>Army removal of Indians opened western lands</a:t>
            </a:r>
          </a:p>
        </p:txBody>
      </p:sp>
      <p:pic>
        <p:nvPicPr>
          <p:cNvPr id="16386" name="Picture 2" descr="http://www.slate.com/content/dam/slate/blogs/the_vault/2014/06/17/newmap.gif"/>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77628" y="1105712"/>
            <a:ext cx="3890804" cy="2014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3314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63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Value of Railroads</a:t>
            </a:r>
          </a:p>
        </p:txBody>
      </p:sp>
      <p:sp>
        <p:nvSpPr>
          <p:cNvPr id="3" name="Content Placeholder 2"/>
          <p:cNvSpPr>
            <a:spLocks noGrp="1"/>
          </p:cNvSpPr>
          <p:nvPr>
            <p:ph idx="1"/>
          </p:nvPr>
        </p:nvSpPr>
        <p:spPr>
          <a:xfrm>
            <a:off x="304242" y="1853248"/>
            <a:ext cx="8946541" cy="4195481"/>
          </a:xfrm>
        </p:spPr>
        <p:txBody>
          <a:bodyPr/>
          <a:lstStyle/>
          <a:p>
            <a:r>
              <a:rPr lang="en-US" sz="3600" dirty="0"/>
              <a:t># of railroads triple between 1860-1890 </a:t>
            </a:r>
          </a:p>
          <a:p>
            <a:r>
              <a:rPr lang="en-US" sz="3600" dirty="0"/>
              <a:t>And then again by 1920s</a:t>
            </a:r>
          </a:p>
          <a:p>
            <a:r>
              <a:rPr lang="en-US" sz="3600" dirty="0"/>
              <a:t>Created a truly national market</a:t>
            </a:r>
          </a:p>
          <a:p>
            <a:r>
              <a:rPr lang="en-US" sz="3600" dirty="0"/>
              <a:t>National products</a:t>
            </a:r>
          </a:p>
          <a:p>
            <a:endParaRPr lang="en-US" sz="2400" dirty="0"/>
          </a:p>
          <a:p>
            <a:endParaRPr lang="en-US" dirty="0"/>
          </a:p>
        </p:txBody>
      </p:sp>
      <p:pic>
        <p:nvPicPr>
          <p:cNvPr id="11266" name="Picture 2" descr="Image result for railroad expansion 19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1709" y="-68532"/>
            <a:ext cx="6878141" cy="4683839"/>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Image result for railroad expansion 1800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6111" y="4535"/>
            <a:ext cx="10654703" cy="68534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3203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266"/>
                                        </p:tgtEl>
                                        <p:attrNameLst>
                                          <p:attrName>style.visibility</p:attrName>
                                        </p:attrNameLst>
                                      </p:cBhvr>
                                      <p:to>
                                        <p:strVal val="visible"/>
                                      </p:to>
                                    </p:set>
                                    <p:animEffect transition="in" filter="fade">
                                      <p:cBhvr>
                                        <p:cTn id="27" dur="500"/>
                                        <p:tgtEl>
                                          <p:spTgt spid="1126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268"/>
                                        </p:tgtEl>
                                        <p:attrNameLst>
                                          <p:attrName>style.visibility</p:attrName>
                                        </p:attrNameLst>
                                      </p:cBhvr>
                                      <p:to>
                                        <p:strVal val="visible"/>
                                      </p:to>
                                    </p:set>
                                    <p:animEffect transition="in" filter="fade">
                                      <p:cBhvr>
                                        <p:cTn id="32" dur="500"/>
                                        <p:tgtEl>
                                          <p:spTgt spid="11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7008" r="68943" b="32385"/>
          <a:stretch/>
        </p:blipFill>
        <p:spPr>
          <a:xfrm>
            <a:off x="1326609" y="95461"/>
            <a:ext cx="10394830" cy="6667077"/>
          </a:xfrm>
          <a:prstGeom prst="rect">
            <a:avLst/>
          </a:prstGeom>
        </p:spPr>
      </p:pic>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103312" y="5106838"/>
            <a:ext cx="8946541" cy="1141561"/>
          </a:xfrm>
        </p:spPr>
        <p:txBody>
          <a:bodyPr/>
          <a:lstStyle/>
          <a:p>
            <a:r>
              <a:rPr lang="en-US" dirty="0">
                <a:solidFill>
                  <a:schemeClr val="bg1"/>
                </a:solidFill>
              </a:rPr>
              <a:t>https://contrib.pbslearningmedia.org/WGBH/conv19/akh10-int-expansion/index.html</a:t>
            </a:r>
          </a:p>
        </p:txBody>
      </p:sp>
    </p:spTree>
    <p:extLst>
      <p:ext uri="{BB962C8B-B14F-4D97-AF65-F5344CB8AC3E}">
        <p14:creationId xmlns:p14="http://schemas.microsoft.com/office/powerpoint/2010/main" val="42884592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Factors of Indian Defeat</a:t>
            </a:r>
          </a:p>
        </p:txBody>
      </p:sp>
      <p:sp>
        <p:nvSpPr>
          <p:cNvPr id="3" name="Content Placeholder 2"/>
          <p:cNvSpPr>
            <a:spLocks noGrp="1"/>
          </p:cNvSpPr>
          <p:nvPr>
            <p:ph idx="1"/>
          </p:nvPr>
        </p:nvSpPr>
        <p:spPr>
          <a:xfrm>
            <a:off x="611929" y="1853248"/>
            <a:ext cx="9438905" cy="3416300"/>
          </a:xfrm>
        </p:spPr>
        <p:txBody>
          <a:bodyPr/>
          <a:lstStyle/>
          <a:p>
            <a:pPr marL="0" indent="0">
              <a:buNone/>
            </a:pPr>
            <a:r>
              <a:rPr lang="en-US" sz="2800" dirty="0"/>
              <a:t>Shift in military balance of power</a:t>
            </a:r>
          </a:p>
          <a:p>
            <a:r>
              <a:rPr lang="en-US" sz="2800" dirty="0"/>
              <a:t>Prior to the Civil War: 30 arrows for each rifle load</a:t>
            </a:r>
          </a:p>
          <a:p>
            <a:r>
              <a:rPr lang="en-US" sz="2800" dirty="0"/>
              <a:t>Colt six-shooter and repeating rifle</a:t>
            </a:r>
          </a:p>
          <a:p>
            <a:r>
              <a:rPr lang="en-US" sz="2800" dirty="0"/>
              <a:t>Winter campaigning</a:t>
            </a:r>
          </a:p>
          <a:p>
            <a:endParaRPr lang="en-US" dirty="0"/>
          </a:p>
        </p:txBody>
      </p:sp>
      <p:pic>
        <p:nvPicPr>
          <p:cNvPr id="3076" name="Picture 4" descr="Image result for repeat rifle civil w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26083" y="3799057"/>
            <a:ext cx="3926757" cy="3058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4576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descr="Great Plains Indian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0"/>
            <a:ext cx="5527964" cy="415387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Time Machine Tuesday: Homesteading on the Great Plains – Colorado Virtual  Libra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5142" y="2923309"/>
            <a:ext cx="6706858" cy="3934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938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fade">
                                      <p:cBhvr>
                                        <p:cTn id="7"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400">
                <a:solidFill>
                  <a:schemeClr val="bg2"/>
                </a:solidFill>
                <a:latin typeface="Arial" panose="020B0604020202020204" pitchFamily="34" charset="0"/>
              </a:rPr>
              <a:t>Industrial Revolution</a:t>
            </a:r>
          </a:p>
        </p:txBody>
      </p:sp>
      <p:sp>
        <p:nvSpPr>
          <p:cNvPr id="35843"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Blip>
                <a:blip r:embed="rId3"/>
              </a:buBlip>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fld id="{597A73EF-A75E-4E1C-9B2E-6A814D07AD93}" type="slidenum">
              <a:rPr lang="en-US" altLang="en-US" sz="1400">
                <a:solidFill>
                  <a:schemeClr val="bg2"/>
                </a:solidFill>
                <a:latin typeface="Arial" panose="020B0604020202020204" pitchFamily="34" charset="0"/>
              </a:rPr>
              <a:pPr>
                <a:spcBef>
                  <a:spcPct val="0"/>
                </a:spcBef>
                <a:buFontTx/>
                <a:buNone/>
              </a:pPr>
              <a:t>2</a:t>
            </a:fld>
            <a:endParaRPr lang="en-US" altLang="en-US" sz="1400">
              <a:solidFill>
                <a:schemeClr val="bg2"/>
              </a:solidFill>
              <a:latin typeface="Arial" panose="020B0604020202020204" pitchFamily="34" charset="0"/>
            </a:endParaRPr>
          </a:p>
        </p:txBody>
      </p:sp>
      <p:sp>
        <p:nvSpPr>
          <p:cNvPr id="35844" name="Rectangle 2"/>
          <p:cNvSpPr>
            <a:spLocks noGrp="1" noChangeArrowheads="1"/>
          </p:cNvSpPr>
          <p:nvPr>
            <p:ph type="title"/>
          </p:nvPr>
        </p:nvSpPr>
        <p:spPr>
          <a:xfrm>
            <a:off x="739326" y="304800"/>
            <a:ext cx="4343400" cy="1828800"/>
          </a:xfrm>
        </p:spPr>
        <p:txBody>
          <a:bodyPr/>
          <a:lstStyle/>
          <a:p>
            <a:r>
              <a:rPr lang="en-US" altLang="en-US" dirty="0"/>
              <a:t>Origins of the Industrial Revolution</a:t>
            </a:r>
          </a:p>
        </p:txBody>
      </p:sp>
      <p:sp>
        <p:nvSpPr>
          <p:cNvPr id="35845" name="Rectangle 3"/>
          <p:cNvSpPr>
            <a:spLocks noGrp="1" noChangeArrowheads="1"/>
          </p:cNvSpPr>
          <p:nvPr>
            <p:ph type="body" idx="1"/>
          </p:nvPr>
        </p:nvSpPr>
        <p:spPr>
          <a:xfrm>
            <a:off x="0" y="4322618"/>
            <a:ext cx="10191750" cy="3373582"/>
          </a:xfrm>
        </p:spPr>
        <p:txBody>
          <a:bodyPr/>
          <a:lstStyle/>
          <a:p>
            <a:r>
              <a:rPr lang="en-US" altLang="en-US" b="1" dirty="0"/>
              <a:t>First: human hands were replaced </a:t>
            </a:r>
            <a:r>
              <a:rPr lang="en-US" altLang="en-US" dirty="0"/>
              <a:t>by machines in fashioning finished products</a:t>
            </a:r>
          </a:p>
          <a:p>
            <a:pPr marL="269875" indent="-325438"/>
            <a:r>
              <a:rPr lang="en-US" altLang="en-US" dirty="0"/>
              <a:t>Weavers no longer sat at a hand loom, instead large mechanical looms were invented to do the job faster and more economically</a:t>
            </a:r>
          </a:p>
        </p:txBody>
      </p:sp>
      <p:pic>
        <p:nvPicPr>
          <p:cNvPr id="35846" name="Picture 5" descr="power_loo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1044" y="180180"/>
            <a:ext cx="6020956" cy="3906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7892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845">
                                            <p:txEl>
                                              <p:pRg st="0" end="0"/>
                                            </p:txEl>
                                          </p:spTgt>
                                        </p:tgtEl>
                                        <p:attrNameLst>
                                          <p:attrName>style.visibility</p:attrName>
                                        </p:attrNameLst>
                                      </p:cBhvr>
                                      <p:to>
                                        <p:strVal val="visible"/>
                                      </p:to>
                                    </p:set>
                                    <p:animEffect transition="in" filter="fade">
                                      <p:cBhvr>
                                        <p:cTn id="7" dur="500"/>
                                        <p:tgtEl>
                                          <p:spTgt spid="3584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5845">
                                            <p:txEl>
                                              <p:pRg st="1" end="1"/>
                                            </p:txEl>
                                          </p:spTgt>
                                        </p:tgtEl>
                                        <p:attrNameLst>
                                          <p:attrName>style.visibility</p:attrName>
                                        </p:attrNameLst>
                                      </p:cBhvr>
                                      <p:to>
                                        <p:strVal val="visible"/>
                                      </p:to>
                                    </p:set>
                                    <p:animEffect transition="in" filter="fade">
                                      <p:cBhvr>
                                        <p:cTn id="12" dur="500"/>
                                        <p:tgtEl>
                                          <p:spTgt spid="3584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William Tecumsah Sherman</a:t>
            </a:r>
          </a:p>
        </p:txBody>
      </p:sp>
      <p:sp>
        <p:nvSpPr>
          <p:cNvPr id="3" name="Content Placeholder 2"/>
          <p:cNvSpPr>
            <a:spLocks noGrp="1"/>
          </p:cNvSpPr>
          <p:nvPr>
            <p:ph idx="1"/>
          </p:nvPr>
        </p:nvSpPr>
        <p:spPr>
          <a:xfrm>
            <a:off x="378941" y="2603500"/>
            <a:ext cx="11376453" cy="4254500"/>
          </a:xfrm>
        </p:spPr>
        <p:txBody>
          <a:bodyPr>
            <a:normAutofit lnSpcReduction="10000"/>
          </a:bodyPr>
          <a:lstStyle/>
          <a:p>
            <a:r>
              <a:rPr lang="en-US" dirty="0" err="1"/>
              <a:t>Namesack</a:t>
            </a:r>
            <a:r>
              <a:rPr lang="en-US" dirty="0"/>
              <a:t> for Shawnee Chief</a:t>
            </a:r>
          </a:p>
          <a:p>
            <a:r>
              <a:rPr lang="en-US" dirty="0"/>
              <a:t>In 1867, he wrote to Gen. Ulysses S. Grant, “we are not going to let thieving, ragged Indians check and stop the progress” of the railroads.</a:t>
            </a:r>
          </a:p>
          <a:p>
            <a:r>
              <a:rPr lang="en-US" dirty="0"/>
              <a:t>Colorado militiamen murdered more than two hundred peaceful Cheyenne during the Sand Creek Massacre of 1864</a:t>
            </a:r>
          </a:p>
          <a:p>
            <a:r>
              <a:rPr lang="en-US" dirty="0"/>
              <a:t>Red Cloud’s Battle of the Hundred Slain (1866): Lakota and Cheyenne warriors ambushed a troop of the U.S. Cavalry in Wyoming, scalping and mutilating the bodies of all 81 soldiers and officers</a:t>
            </a:r>
          </a:p>
          <a:p>
            <a:r>
              <a:rPr lang="en-US" dirty="0"/>
              <a:t>Sherman told Grant the year before, “we must act with vindictive earnestness against the Sioux, even to their extermination, men, women and children.”</a:t>
            </a:r>
          </a:p>
          <a:p>
            <a:r>
              <a:rPr lang="en-US" dirty="0"/>
              <a:t>In the Winter Campaign of 1868-69 against Cheyenne encampments: Washita River Massacre</a:t>
            </a:r>
          </a:p>
        </p:txBody>
      </p:sp>
      <p:pic>
        <p:nvPicPr>
          <p:cNvPr id="6146" name="Picture 2" descr="General William Tecumseh Sherm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91953" y="156518"/>
            <a:ext cx="1921475" cy="2561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9633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3254" y="784198"/>
            <a:ext cx="8761413" cy="706964"/>
          </a:xfrm>
        </p:spPr>
        <p:txBody>
          <a:bodyPr/>
          <a:lstStyle/>
          <a:p>
            <a:r>
              <a:rPr lang="en-US" dirty="0"/>
              <a:t>On Removal…the “Scorched Earth” Approach</a:t>
            </a:r>
          </a:p>
        </p:txBody>
      </p:sp>
      <p:sp>
        <p:nvSpPr>
          <p:cNvPr id="3" name="Content Placeholder 2"/>
          <p:cNvSpPr>
            <a:spLocks noGrp="1"/>
          </p:cNvSpPr>
          <p:nvPr>
            <p:ph idx="1"/>
          </p:nvPr>
        </p:nvSpPr>
        <p:spPr>
          <a:xfrm>
            <a:off x="133462" y="2117468"/>
            <a:ext cx="11292419" cy="1442360"/>
          </a:xfrm>
        </p:spPr>
        <p:txBody>
          <a:bodyPr>
            <a:normAutofit fontScale="92500" lnSpcReduction="20000"/>
          </a:bodyPr>
          <a:lstStyle/>
          <a:p>
            <a:pPr marL="0" indent="0">
              <a:buNone/>
            </a:pPr>
            <a:endParaRPr lang="en-US" dirty="0"/>
          </a:p>
          <a:p>
            <a:pPr marL="0" indent="0">
              <a:buNone/>
            </a:pPr>
            <a:r>
              <a:rPr lang="en-US" dirty="0"/>
              <a:t>In the Winter Campaign of 1868-69 against Cheyenne encampments, Sheridan set about destroying the Indians’ food, shelter and livestock with overwhelming force, leaving women and children at the mercy of the Army and Indian warriors little choice but to surrender or risk starvation.</a:t>
            </a:r>
          </a:p>
          <a:p>
            <a:pPr marL="0" indent="0">
              <a:buNone/>
            </a:pPr>
            <a:endParaRPr lang="en-US" dirty="0"/>
          </a:p>
        </p:txBody>
      </p:sp>
      <p:pic>
        <p:nvPicPr>
          <p:cNvPr id="3076" name="Picture 4" descr="Image result for winter campaign cheyen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9153" y="3559828"/>
            <a:ext cx="6162847" cy="3476873"/>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1870's photograph of Cheyenne Vill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236" y="3717709"/>
            <a:ext cx="5792144" cy="2788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72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3254" y="784198"/>
            <a:ext cx="8761413" cy="706964"/>
          </a:xfrm>
        </p:spPr>
        <p:txBody>
          <a:bodyPr/>
          <a:lstStyle/>
          <a:p>
            <a:r>
              <a:rPr lang="en-US" dirty="0"/>
              <a:t>On Removal…the “Scorched Earth” Approach</a:t>
            </a:r>
          </a:p>
        </p:txBody>
      </p:sp>
      <p:sp>
        <p:nvSpPr>
          <p:cNvPr id="3" name="Content Placeholder 2"/>
          <p:cNvSpPr>
            <a:spLocks noGrp="1"/>
          </p:cNvSpPr>
          <p:nvPr>
            <p:ph idx="1"/>
          </p:nvPr>
        </p:nvSpPr>
        <p:spPr>
          <a:xfrm>
            <a:off x="174651" y="2512884"/>
            <a:ext cx="8825659" cy="3416300"/>
          </a:xfrm>
        </p:spPr>
        <p:txBody>
          <a:bodyPr/>
          <a:lstStyle/>
          <a:p>
            <a:pPr marL="0" indent="0">
              <a:buNone/>
            </a:pPr>
            <a:r>
              <a:rPr lang="en-US" sz="3200" dirty="0"/>
              <a:t>“We took away their country and their means of support, broke up their mode of living, their habits of life, introduced disease and decay among them, and it was for this and against this that they made war. Could anyone expect less?” Phillip Sheridan</a:t>
            </a:r>
          </a:p>
          <a:p>
            <a:pPr marL="0" indent="0">
              <a:buNone/>
            </a:pPr>
            <a:endParaRPr lang="en-US" dirty="0"/>
          </a:p>
        </p:txBody>
      </p:sp>
      <p:pic>
        <p:nvPicPr>
          <p:cNvPr id="3074" name="Picture 2" descr="Image result for philip sherid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82774" y="3830595"/>
            <a:ext cx="3109226" cy="3027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22010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Plains Indians</a:t>
            </a:r>
          </a:p>
        </p:txBody>
      </p:sp>
      <p:sp>
        <p:nvSpPr>
          <p:cNvPr id="3" name="Content Placeholder 2"/>
          <p:cNvSpPr>
            <a:spLocks noGrp="1"/>
          </p:cNvSpPr>
          <p:nvPr>
            <p:ph idx="1"/>
          </p:nvPr>
        </p:nvSpPr>
        <p:spPr>
          <a:xfrm>
            <a:off x="230101" y="1692480"/>
            <a:ext cx="5832947" cy="1268627"/>
          </a:xfrm>
        </p:spPr>
        <p:txBody>
          <a:bodyPr/>
          <a:lstStyle/>
          <a:p>
            <a:r>
              <a:rPr lang="en-US" dirty="0"/>
              <a:t>Food was central to survival and power</a:t>
            </a:r>
          </a:p>
          <a:p>
            <a:r>
              <a:rPr lang="en-US" dirty="0"/>
              <a:t>Meat source was largely buffalo</a:t>
            </a:r>
          </a:p>
        </p:txBody>
      </p:sp>
      <p:pic>
        <p:nvPicPr>
          <p:cNvPr id="11266" name="Picture 2" descr="Image result for plains indian and buffa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23640" y="0"/>
            <a:ext cx="4800600" cy="3181350"/>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Image result for plains indians buffal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8292" y="1019137"/>
            <a:ext cx="6208326" cy="54322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1010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8434"/>
                                        </p:tgtEl>
                                        <p:attrNameLst>
                                          <p:attrName>style.visibility</p:attrName>
                                        </p:attrNameLst>
                                      </p:cBhvr>
                                      <p:to>
                                        <p:strVal val="visible"/>
                                      </p:to>
                                    </p:set>
                                    <p:anim calcmode="lin" valueType="num">
                                      <p:cBhvr additive="base">
                                        <p:cTn id="17" dur="500" fill="hold"/>
                                        <p:tgtEl>
                                          <p:spTgt spid="18434"/>
                                        </p:tgtEl>
                                        <p:attrNameLst>
                                          <p:attrName>ppt_x</p:attrName>
                                        </p:attrNameLst>
                                      </p:cBhvr>
                                      <p:tavLst>
                                        <p:tav tm="0">
                                          <p:val>
                                            <p:strVal val="#ppt_x"/>
                                          </p:val>
                                        </p:tav>
                                        <p:tav tm="100000">
                                          <p:val>
                                            <p:strVal val="#ppt_x"/>
                                          </p:val>
                                        </p:tav>
                                      </p:tavLst>
                                    </p:anim>
                                    <p:anim calcmode="lin" valueType="num">
                                      <p:cBhvr additive="base">
                                        <p:cTn id="18" dur="500" fill="hold"/>
                                        <p:tgtEl>
                                          <p:spTgt spid="184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Sherman Tecumseh Sherman</a:t>
            </a:r>
          </a:p>
        </p:txBody>
      </p:sp>
      <p:pic>
        <p:nvPicPr>
          <p:cNvPr id="12290" name="Picture 2" descr="Image result for william tecumseh sherman india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10799" y="0"/>
            <a:ext cx="1926291" cy="2687848"/>
          </a:xfrm>
          <a:prstGeom prst="rect">
            <a:avLst/>
          </a:prstGeom>
          <a:noFill/>
          <a:extLst>
            <a:ext uri="{909E8E84-426E-40DD-AFC4-6F175D3DCCD1}">
              <a14:hiddenFill xmlns:a14="http://schemas.microsoft.com/office/drawing/2010/main">
                <a:solidFill>
                  <a:srgbClr val="FFFFFF"/>
                </a:solidFill>
              </a14:hiddenFill>
            </a:ext>
          </a:extLst>
        </p:spPr>
      </p:pic>
      <p:pic>
        <p:nvPicPr>
          <p:cNvPr id="19458" name="Picture 2" descr="Image result for buffalo eradic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6111" y="1513102"/>
            <a:ext cx="6652218" cy="520382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578945" y="3919356"/>
            <a:ext cx="4558145" cy="1200329"/>
          </a:xfrm>
          <a:prstGeom prst="rect">
            <a:avLst/>
          </a:prstGeom>
        </p:spPr>
        <p:txBody>
          <a:bodyPr wrap="square">
            <a:spAutoFit/>
          </a:bodyPr>
          <a:lstStyle/>
          <a:p>
            <a:r>
              <a:rPr lang="en-US" dirty="0"/>
              <a:t>Destruction of the Indian Food Supply</a:t>
            </a:r>
          </a:p>
          <a:p>
            <a:r>
              <a:rPr lang="en-US" dirty="0"/>
              <a:t>1860: 13 million buffalo roamed the Plains</a:t>
            </a:r>
          </a:p>
          <a:p>
            <a:r>
              <a:rPr lang="en-US" dirty="0"/>
              <a:t>1890: 1000 remained</a:t>
            </a:r>
          </a:p>
        </p:txBody>
      </p:sp>
    </p:spTree>
    <p:extLst>
      <p:ext uri="{BB962C8B-B14F-4D97-AF65-F5344CB8AC3E}">
        <p14:creationId xmlns:p14="http://schemas.microsoft.com/office/powerpoint/2010/main" val="457777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fade">
                                      <p:cBhvr>
                                        <p:cTn id="7" dur="500"/>
                                        <p:tgtEl>
                                          <p:spTgt spid="19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2180" y="1518247"/>
            <a:ext cx="6211019" cy="388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524000" y="0"/>
            <a:ext cx="9144000" cy="1062038"/>
          </a:xfrm>
          <a:prstGeom prst="rect">
            <a:avLst/>
          </a:prstGeom>
          <a:noFill/>
        </p:spPr>
        <p:txBody>
          <a:bodyPr>
            <a:spAutoFit/>
          </a:bodyPr>
          <a:lstStyle/>
          <a:p>
            <a:pPr algn="ctr">
              <a:defRPr/>
            </a:pPr>
            <a:r>
              <a:rPr lang="en-US" sz="3150" b="1" dirty="0">
                <a:solidFill>
                  <a:srgbClr val="FFFFFF"/>
                </a:solidFill>
                <a:latin typeface="Arial" panose="020B0604020202020204" pitchFamily="34" charset="0"/>
                <a:cs typeface="Arial" panose="020B0604020202020204" pitchFamily="34" charset="0"/>
              </a:rPr>
              <a:t>Depiction of the Native Americans participating in the Ghost Dance Movement. </a:t>
            </a:r>
          </a:p>
        </p:txBody>
      </p:sp>
      <p:sp>
        <p:nvSpPr>
          <p:cNvPr id="4" name="Rectangle 3"/>
          <p:cNvSpPr/>
          <p:nvPr/>
        </p:nvSpPr>
        <p:spPr>
          <a:xfrm>
            <a:off x="1524000" y="5520754"/>
            <a:ext cx="9923253" cy="1200329"/>
          </a:xfrm>
          <a:prstGeom prst="rect">
            <a:avLst/>
          </a:prstGeom>
        </p:spPr>
        <p:txBody>
          <a:bodyPr wrap="square">
            <a:spAutoFit/>
          </a:bodyPr>
          <a:lstStyle/>
          <a:p>
            <a:pPr marL="285750" indent="-285750">
              <a:buFont typeface="Arial" panose="020B0604020202020204" pitchFamily="34" charset="0"/>
              <a:buChar char="•"/>
            </a:pPr>
            <a:r>
              <a:rPr lang="en-US" dirty="0">
                <a:latin typeface="Georgia" panose="02040502050405020303" pitchFamily="18" charset="0"/>
              </a:rPr>
              <a:t>a politically potent spiritual movement that Americans called the Ghost Dance</a:t>
            </a:r>
            <a:r>
              <a:rPr lang="en-US" b="1" dirty="0">
                <a:latin typeface="Georgia" panose="02040502050405020303" pitchFamily="18" charset="0"/>
              </a:rPr>
              <a:t> </a:t>
            </a:r>
            <a:r>
              <a:rPr lang="en-US" dirty="0">
                <a:latin typeface="Georgia" panose="02040502050405020303" pitchFamily="18" charset="0"/>
              </a:rPr>
              <a:t>grew from the teachings of the Paiute prophet Wovoka </a:t>
            </a:r>
          </a:p>
          <a:p>
            <a:pPr marL="285750" indent="-285750">
              <a:buFont typeface="Arial" panose="020B0604020202020204" pitchFamily="34" charset="0"/>
              <a:buChar char="•"/>
            </a:pPr>
            <a:r>
              <a:rPr lang="en-US" dirty="0">
                <a:latin typeface="Arial" panose="020B0604020202020204" pitchFamily="34" charset="0"/>
                <a:cs typeface="Arial" panose="020B0604020202020204" pitchFamily="34" charset="0"/>
              </a:rPr>
              <a:t>predicted white western expansion would end in peace.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8485812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1890: Disaster at Wounded Knee</a:t>
            </a:r>
          </a:p>
        </p:txBody>
      </p:sp>
      <p:sp>
        <p:nvSpPr>
          <p:cNvPr id="3" name="Content Placeholder 2"/>
          <p:cNvSpPr>
            <a:spLocks noGrp="1"/>
          </p:cNvSpPr>
          <p:nvPr>
            <p:ph idx="1"/>
          </p:nvPr>
        </p:nvSpPr>
        <p:spPr>
          <a:xfrm>
            <a:off x="89667" y="1815860"/>
            <a:ext cx="6125623" cy="4589422"/>
          </a:xfrm>
        </p:spPr>
        <p:txBody>
          <a:bodyPr>
            <a:normAutofit fontScale="92500" lnSpcReduction="20000"/>
          </a:bodyPr>
          <a:lstStyle/>
          <a:p>
            <a:r>
              <a:rPr lang="en-US" dirty="0"/>
              <a:t>One of the last major military actions against Northern Plains Indians</a:t>
            </a:r>
          </a:p>
          <a:p>
            <a:r>
              <a:rPr lang="en-US" dirty="0"/>
              <a:t>Officials banned Ghost Dance on South Dakota reservation</a:t>
            </a:r>
          </a:p>
          <a:p>
            <a:r>
              <a:rPr lang="en-US" dirty="0"/>
              <a:t>Arrested band of Lakota traveling through region and confined them to camp near Wounded Knee Creek</a:t>
            </a:r>
          </a:p>
          <a:p>
            <a:r>
              <a:rPr lang="en-US" dirty="0"/>
              <a:t>Federal troops feared uprising</a:t>
            </a:r>
          </a:p>
          <a:p>
            <a:r>
              <a:rPr lang="en-US" dirty="0"/>
              <a:t>Opened fire on encamping ghost dance participants late December 1890</a:t>
            </a:r>
          </a:p>
          <a:p>
            <a:r>
              <a:rPr lang="en-US" dirty="0"/>
              <a:t>Killed between 150-200 unarmed people</a:t>
            </a:r>
          </a:p>
          <a:p>
            <a:r>
              <a:rPr lang="en-US" dirty="0"/>
              <a:t>Wounded Knee Massacre applauded by the press…</a:t>
            </a:r>
          </a:p>
          <a:p>
            <a:r>
              <a:rPr lang="en-US" dirty="0"/>
              <a:t>TRIGGER WARNING</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16910" y="2990344"/>
            <a:ext cx="5785423" cy="3711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ADD39F01-071D-4272-B8ED-FDC2657F52C7}"/>
              </a:ext>
            </a:extLst>
          </p:cNvPr>
          <p:cNvSpPr/>
          <p:nvPr/>
        </p:nvSpPr>
        <p:spPr>
          <a:xfrm>
            <a:off x="6308521" y="2978092"/>
            <a:ext cx="5793812" cy="36995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3127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par>
                                <p:cTn id="43" presetID="42" presetClass="entr" presetSubtype="0" fill="hold"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1000"/>
                                        <p:tgtEl>
                                          <p:spTgt spid="4"/>
                                        </p:tgtEl>
                                      </p:cBhvr>
                                    </p:animEffect>
                                    <p:anim calcmode="lin" valueType="num">
                                      <p:cBhvr>
                                        <p:cTn id="46" dur="1000" fill="hold"/>
                                        <p:tgtEl>
                                          <p:spTgt spid="4"/>
                                        </p:tgtEl>
                                        <p:attrNameLst>
                                          <p:attrName>ppt_x</p:attrName>
                                        </p:attrNameLst>
                                      </p:cBhvr>
                                      <p:tavLst>
                                        <p:tav tm="0">
                                          <p:val>
                                            <p:strVal val="#ppt_x"/>
                                          </p:val>
                                        </p:tav>
                                        <p:tav tm="100000">
                                          <p:val>
                                            <p:strVal val="#ppt_x"/>
                                          </p:val>
                                        </p:tav>
                                      </p:tavLst>
                                    </p:anim>
                                    <p:anim calcmode="lin" valueType="num">
                                      <p:cBhvr>
                                        <p:cTn id="4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5"/>
                                        </p:tgtEl>
                                      </p:cBhvr>
                                    </p:animEffect>
                                    <p:set>
                                      <p:cBhvr>
                                        <p:cTn id="5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773DF-39FD-466B-0A3F-3554F6328A89}"/>
              </a:ext>
            </a:extLst>
          </p:cNvPr>
          <p:cNvSpPr>
            <a:spLocks noGrp="1"/>
          </p:cNvSpPr>
          <p:nvPr>
            <p:ph type="title"/>
          </p:nvPr>
        </p:nvSpPr>
        <p:spPr>
          <a:xfrm>
            <a:off x="5105" y="123470"/>
            <a:ext cx="5938496" cy="680863"/>
          </a:xfrm>
        </p:spPr>
        <p:txBody>
          <a:bodyPr/>
          <a:lstStyle/>
          <a:p>
            <a:r>
              <a:rPr lang="en-US" dirty="0"/>
              <a:t>Wounded Knee, 1890</a:t>
            </a:r>
          </a:p>
        </p:txBody>
      </p:sp>
      <p:pic>
        <p:nvPicPr>
          <p:cNvPr id="6" name="Online Media 5" title="Wounded Knee">
            <a:hlinkClick r:id="" action="ppaction://media"/>
            <a:extLst>
              <a:ext uri="{FF2B5EF4-FFF2-40B4-BE49-F238E27FC236}">
                <a16:creationId xmlns:a16="http://schemas.microsoft.com/office/drawing/2014/main" id="{8655ADDD-59C4-CDC3-51B5-8FDF99F79E52}"/>
              </a:ext>
            </a:extLst>
          </p:cNvPr>
          <p:cNvPicPr>
            <a:picLocks noRot="1" noChangeAspect="1"/>
          </p:cNvPicPr>
          <p:nvPr>
            <a:videoFile r:link="rId1"/>
          </p:nvPr>
        </p:nvPicPr>
        <p:blipFill>
          <a:blip r:embed="rId3"/>
          <a:stretch>
            <a:fillRect/>
          </a:stretch>
        </p:blipFill>
        <p:spPr>
          <a:xfrm>
            <a:off x="1947333" y="1195917"/>
            <a:ext cx="7357534" cy="5518150"/>
          </a:xfrm>
          <a:prstGeom prst="rect">
            <a:avLst/>
          </a:prstGeom>
        </p:spPr>
      </p:pic>
    </p:spTree>
    <p:extLst>
      <p:ext uri="{BB962C8B-B14F-4D97-AF65-F5344CB8AC3E}">
        <p14:creationId xmlns:p14="http://schemas.microsoft.com/office/powerpoint/2010/main" val="3603574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FF518-146A-4423-C552-EE8BA6F4A706}"/>
              </a:ext>
            </a:extLst>
          </p:cNvPr>
          <p:cNvSpPr>
            <a:spLocks noGrp="1"/>
          </p:cNvSpPr>
          <p:nvPr>
            <p:ph type="title"/>
          </p:nvPr>
        </p:nvSpPr>
        <p:spPr/>
        <p:txBody>
          <a:bodyPr/>
          <a:lstStyle/>
          <a:p>
            <a:r>
              <a:rPr lang="en-US" dirty="0" err="1"/>
              <a:t>Pocast</a:t>
            </a:r>
            <a:endParaRPr lang="en-US" dirty="0"/>
          </a:p>
        </p:txBody>
      </p:sp>
      <p:sp>
        <p:nvSpPr>
          <p:cNvPr id="3" name="Content Placeholder 2">
            <a:extLst>
              <a:ext uri="{FF2B5EF4-FFF2-40B4-BE49-F238E27FC236}">
                <a16:creationId xmlns:a16="http://schemas.microsoft.com/office/drawing/2014/main" id="{0E267B00-1392-FFD4-BA50-BEA4F615D239}"/>
              </a:ext>
            </a:extLst>
          </p:cNvPr>
          <p:cNvSpPr>
            <a:spLocks noGrp="1"/>
          </p:cNvSpPr>
          <p:nvPr>
            <p:ph idx="1"/>
          </p:nvPr>
        </p:nvSpPr>
        <p:spPr>
          <a:xfrm>
            <a:off x="273579" y="1853248"/>
            <a:ext cx="6118755" cy="4195481"/>
          </a:xfrm>
        </p:spPr>
        <p:txBody>
          <a:bodyPr/>
          <a:lstStyle/>
          <a:p>
            <a:r>
              <a:rPr lang="en-US" dirty="0"/>
              <a:t>You may use your notes to answer the following prompt:</a:t>
            </a:r>
          </a:p>
          <a:p>
            <a:r>
              <a:rPr lang="en-US" dirty="0"/>
              <a:t>What is the significance of Leonard Little Finger’s discussion on Wounded Knee?  	         -</a:t>
            </a:r>
            <a:r>
              <a:rPr lang="en-US" dirty="0" err="1"/>
              <a:t>Mnikȟówožu</a:t>
            </a:r>
            <a:r>
              <a:rPr lang="en-US" dirty="0"/>
              <a:t> and </a:t>
            </a:r>
            <a:r>
              <a:rPr lang="en-US" dirty="0" err="1"/>
              <a:t>Oglála</a:t>
            </a:r>
            <a:r>
              <a:rPr lang="en-US" dirty="0"/>
              <a:t> Lakota Nations</a:t>
            </a:r>
          </a:p>
        </p:txBody>
      </p:sp>
      <p:pic>
        <p:nvPicPr>
          <p:cNvPr id="4" name="Picture 3">
            <a:extLst>
              <a:ext uri="{FF2B5EF4-FFF2-40B4-BE49-F238E27FC236}">
                <a16:creationId xmlns:a16="http://schemas.microsoft.com/office/drawing/2014/main" id="{5878CE3E-302E-3B69-562D-1CC1772628C3}"/>
              </a:ext>
            </a:extLst>
          </p:cNvPr>
          <p:cNvPicPr>
            <a:picLocks noChangeAspect="1"/>
          </p:cNvPicPr>
          <p:nvPr/>
        </p:nvPicPr>
        <p:blipFill rotWithShape="1">
          <a:blip r:embed="rId2"/>
          <a:srcRect l="65037" t="4814" r="15208" b="11519"/>
          <a:stretch/>
        </p:blipFill>
        <p:spPr>
          <a:xfrm>
            <a:off x="6460067" y="-1"/>
            <a:ext cx="5731933" cy="6827595"/>
          </a:xfrm>
          <a:prstGeom prst="rect">
            <a:avLst/>
          </a:prstGeom>
        </p:spPr>
      </p:pic>
    </p:spTree>
    <p:extLst>
      <p:ext uri="{BB962C8B-B14F-4D97-AF65-F5344CB8AC3E}">
        <p14:creationId xmlns:p14="http://schemas.microsoft.com/office/powerpoint/2010/main" val="1330380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Definitions of Freedom…</a:t>
            </a:r>
          </a:p>
        </p:txBody>
      </p:sp>
      <p:sp>
        <p:nvSpPr>
          <p:cNvPr id="3" name="Content Placeholder 2"/>
          <p:cNvSpPr>
            <a:spLocks noGrp="1"/>
          </p:cNvSpPr>
          <p:nvPr>
            <p:ph idx="1"/>
          </p:nvPr>
        </p:nvSpPr>
        <p:spPr>
          <a:xfrm>
            <a:off x="122738" y="1728132"/>
            <a:ext cx="11663794" cy="4512030"/>
          </a:xfrm>
        </p:spPr>
        <p:txBody>
          <a:bodyPr/>
          <a:lstStyle/>
          <a:p>
            <a:r>
              <a:rPr lang="en-US" sz="2800" dirty="0"/>
              <a:t>What was the Plains Indian definition of freedom per Sitting Bull?</a:t>
            </a:r>
          </a:p>
          <a:p>
            <a:r>
              <a:rPr lang="en-US" sz="2800" dirty="0"/>
              <a:t>Preservation of culture and political autonomy</a:t>
            </a:r>
          </a:p>
          <a:p>
            <a:r>
              <a:rPr lang="en-US" sz="2800" dirty="0"/>
              <a:t>Control of ancestral lands</a:t>
            </a:r>
          </a:p>
          <a:p>
            <a:r>
              <a:rPr lang="en-US" sz="2800" dirty="0"/>
              <a:t>Tribal sovereignty</a:t>
            </a:r>
          </a:p>
          <a:p>
            <a:endParaRPr lang="en-US" dirty="0"/>
          </a:p>
        </p:txBody>
      </p:sp>
      <p:pic>
        <p:nvPicPr>
          <p:cNvPr id="3074" name="Picture 2" descr="Image result for sitting bu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7593" y="3355308"/>
            <a:ext cx="6211669" cy="3502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0759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549" y="395053"/>
            <a:ext cx="9404723" cy="1400530"/>
          </a:xfrm>
        </p:spPr>
        <p:txBody>
          <a:bodyPr/>
          <a:lstStyle/>
          <a:p>
            <a:r>
              <a:rPr lang="en-US" dirty="0"/>
              <a:t>Liberty Enlightening the World</a:t>
            </a:r>
          </a:p>
        </p:txBody>
      </p:sp>
      <p:sp>
        <p:nvSpPr>
          <p:cNvPr id="5" name="TextBox 4"/>
          <p:cNvSpPr txBox="1"/>
          <p:nvPr/>
        </p:nvSpPr>
        <p:spPr>
          <a:xfrm>
            <a:off x="-110837" y="1296550"/>
            <a:ext cx="8714509" cy="1384995"/>
          </a:xfrm>
          <a:prstGeom prst="rect">
            <a:avLst/>
          </a:prstGeom>
          <a:noFill/>
        </p:spPr>
        <p:txBody>
          <a:bodyPr wrap="square" rtlCol="0">
            <a:spAutoFit/>
          </a:bodyPr>
          <a:lstStyle/>
          <a:p>
            <a:pPr marL="285750" indent="-285750">
              <a:buFont typeface="Arial" panose="020B0604020202020204" pitchFamily="34" charset="0"/>
              <a:buChar char="•"/>
            </a:pPr>
            <a:r>
              <a:rPr lang="en-US" sz="2800" dirty="0"/>
              <a:t>Transitions first emerged in the late 18</a:t>
            </a:r>
            <a:r>
              <a:rPr lang="en-US" sz="2800" baseline="30000" dirty="0"/>
              <a:t>th</a:t>
            </a:r>
            <a:r>
              <a:rPr lang="en-US" sz="2800" dirty="0"/>
              <a:t> Century</a:t>
            </a:r>
          </a:p>
          <a:p>
            <a:pPr marL="285750" indent="-285750">
              <a:buFont typeface="Arial" panose="020B0604020202020204" pitchFamily="34" charset="0"/>
              <a:buChar char="•"/>
            </a:pPr>
            <a:r>
              <a:rPr lang="en-US" sz="2800" dirty="0"/>
              <a:t>Hand to machine tools</a:t>
            </a:r>
          </a:p>
          <a:p>
            <a:pPr marL="285750" indent="-285750">
              <a:buFont typeface="Arial" panose="020B0604020202020204" pitchFamily="34" charset="0"/>
              <a:buChar char="•"/>
            </a:pPr>
            <a:r>
              <a:rPr lang="en-US" sz="2800" dirty="0"/>
              <a:t>Rise of steam and iron</a:t>
            </a:r>
          </a:p>
        </p:txBody>
      </p:sp>
      <p:pic>
        <p:nvPicPr>
          <p:cNvPr id="6" name="Picture 2" descr="Cotton gin - Wikipedi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500331" y="3237730"/>
            <a:ext cx="5070470" cy="333700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otton Gins | New Georgia Encyclopedia"/>
          <p:cNvPicPr>
            <a:picLocks noChangeAspect="1" noChangeArrowheads="1"/>
          </p:cNvPicPr>
          <p:nvPr/>
        </p:nvPicPr>
        <p:blipFill>
          <a:blip r:embed="rId3">
            <a:extLst>
              <a:ext uri="{28A0092B-C50C-407E-A947-70E740481C1C}">
                <a14:useLocalDpi xmlns:a14="http://schemas.microsoft.com/office/drawing/2010/main" val="0"/>
              </a:ext>
            </a:extLst>
          </a:blip>
          <a:srcRect l="14182" r="16484"/>
          <a:stretch>
            <a:fillRect/>
          </a:stretch>
        </p:blipFill>
        <p:spPr bwMode="auto">
          <a:xfrm>
            <a:off x="5698727" y="4597879"/>
            <a:ext cx="2172446" cy="20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Image result for before cotton gin cotton tool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62107" y="2204999"/>
            <a:ext cx="3641100" cy="3471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9085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fade">
                                      <p:cBhvr>
                                        <p:cTn id="20" dur="500"/>
                                        <p:tgtEl>
                                          <p:spTgt spid="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Acculturation</a:t>
            </a:r>
          </a:p>
        </p:txBody>
      </p:sp>
      <p:sp>
        <p:nvSpPr>
          <p:cNvPr id="3" name="Content Placeholder 2"/>
          <p:cNvSpPr>
            <a:spLocks noGrp="1"/>
          </p:cNvSpPr>
          <p:nvPr>
            <p:ph idx="1"/>
          </p:nvPr>
        </p:nvSpPr>
        <p:spPr>
          <a:xfrm>
            <a:off x="576091" y="1682215"/>
            <a:ext cx="6854439" cy="4195481"/>
          </a:xfrm>
        </p:spPr>
        <p:txBody>
          <a:bodyPr>
            <a:normAutofit/>
          </a:bodyPr>
          <a:lstStyle/>
          <a:p>
            <a:r>
              <a:rPr lang="en-US" sz="2400" dirty="0"/>
              <a:t>For Indigenous groups</a:t>
            </a:r>
          </a:p>
          <a:p>
            <a:r>
              <a:rPr lang="en-US" sz="2400" dirty="0"/>
              <a:t>Forced impressment of European concepts of civilization and social norms</a:t>
            </a:r>
          </a:p>
          <a:p>
            <a:r>
              <a:rPr lang="en-US" sz="2400" dirty="0"/>
              <a:t>Forced removal of internal cultural characteristics</a:t>
            </a:r>
          </a:p>
          <a:p>
            <a:r>
              <a:rPr lang="en-US" sz="2400" dirty="0"/>
              <a:t>Prompted by federal desire to support commercial expansion and national unity </a:t>
            </a:r>
          </a:p>
          <a:p>
            <a:r>
              <a:rPr lang="en-US" sz="2400" dirty="0"/>
              <a:t>“assault on Indian Culture”</a:t>
            </a:r>
          </a:p>
        </p:txBody>
      </p:sp>
      <p:pic>
        <p:nvPicPr>
          <p:cNvPr id="4100" name="Picture 4" descr="Image result for native american accultur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9186" y="1500746"/>
            <a:ext cx="3642068" cy="4703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7147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Dawes Act, 1887</a:t>
            </a:r>
          </a:p>
        </p:txBody>
      </p:sp>
      <p:sp>
        <p:nvSpPr>
          <p:cNvPr id="3" name="Content Placeholder 2"/>
          <p:cNvSpPr>
            <a:spLocks noGrp="1"/>
          </p:cNvSpPr>
          <p:nvPr>
            <p:ph idx="1"/>
          </p:nvPr>
        </p:nvSpPr>
        <p:spPr>
          <a:xfrm>
            <a:off x="646111" y="1853248"/>
            <a:ext cx="7896527" cy="4195481"/>
          </a:xfrm>
        </p:spPr>
        <p:txBody>
          <a:bodyPr/>
          <a:lstStyle/>
          <a:p>
            <a:r>
              <a:rPr lang="en-US" sz="3200" dirty="0"/>
              <a:t>Broke up tribal lands into small individual parcels</a:t>
            </a:r>
          </a:p>
          <a:p>
            <a:r>
              <a:rPr lang="en-US" sz="3200" dirty="0"/>
              <a:t>Distributed to Indigenous families</a:t>
            </a:r>
          </a:p>
          <a:p>
            <a:r>
              <a:rPr lang="en-US" sz="3200" dirty="0"/>
              <a:t>Some auctioned off to white purchasers</a:t>
            </a:r>
          </a:p>
          <a:p>
            <a:r>
              <a:rPr lang="en-US" sz="3200" dirty="0"/>
              <a:t>To encourage settled farming</a:t>
            </a:r>
          </a:p>
          <a:p>
            <a:r>
              <a:rPr lang="en-US" sz="3200" dirty="0"/>
              <a:t>“adopt the habits of civilized life”</a:t>
            </a:r>
          </a:p>
          <a:p>
            <a:endParaRPr lang="en-US" dirty="0"/>
          </a:p>
        </p:txBody>
      </p:sp>
      <p:pic>
        <p:nvPicPr>
          <p:cNvPr id="5122" name="Picture 2" descr="Image result for dawes ac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65977" y="1792207"/>
            <a:ext cx="3291710" cy="42565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2153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Land Rush</a:t>
            </a:r>
          </a:p>
        </p:txBody>
      </p:sp>
      <p:sp>
        <p:nvSpPr>
          <p:cNvPr id="3" name="Content Placeholder 2"/>
          <p:cNvSpPr>
            <a:spLocks noGrp="1"/>
          </p:cNvSpPr>
          <p:nvPr>
            <p:ph idx="1"/>
          </p:nvPr>
        </p:nvSpPr>
        <p:spPr>
          <a:xfrm>
            <a:off x="440165" y="1468032"/>
            <a:ext cx="10680916" cy="4195481"/>
          </a:xfrm>
        </p:spPr>
        <p:txBody>
          <a:bodyPr>
            <a:normAutofit/>
          </a:bodyPr>
          <a:lstStyle/>
          <a:p>
            <a:r>
              <a:rPr lang="en-US" sz="2800" dirty="0"/>
              <a:t>50,000 white settlers claimed territories on one day 4/22/1889</a:t>
            </a:r>
          </a:p>
          <a:p>
            <a:r>
              <a:rPr lang="en-US" sz="2800" dirty="0"/>
              <a:t>Est. 15 billion acres of land taken from Indigenous groups by the U.S.</a:t>
            </a:r>
          </a:p>
          <a:p>
            <a:r>
              <a:rPr lang="en-US" sz="2800" dirty="0"/>
              <a:t>“right of discovery”</a:t>
            </a:r>
          </a:p>
        </p:txBody>
      </p:sp>
      <p:pic>
        <p:nvPicPr>
          <p:cNvPr id="6146" name="Picture 2" descr="Image result for 1889 land rus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2509" y="3585519"/>
            <a:ext cx="4548981" cy="3093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46879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Doctrine of Discovery...</a:t>
            </a:r>
          </a:p>
        </p:txBody>
      </p:sp>
      <p:pic>
        <p:nvPicPr>
          <p:cNvPr id="2050" name="Picture 2" descr="Image result for christopher columbu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19288" y="2093119"/>
            <a:ext cx="73152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20367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Doctrine of Discovery</a:t>
            </a:r>
          </a:p>
        </p:txBody>
      </p:sp>
      <p:sp>
        <p:nvSpPr>
          <p:cNvPr id="3" name="Content Placeholder 2"/>
          <p:cNvSpPr>
            <a:spLocks noGrp="1"/>
          </p:cNvSpPr>
          <p:nvPr>
            <p:ph idx="1"/>
          </p:nvPr>
        </p:nvSpPr>
        <p:spPr>
          <a:xfrm>
            <a:off x="237891" y="4326451"/>
            <a:ext cx="11954109" cy="2354179"/>
          </a:xfrm>
        </p:spPr>
        <p:txBody>
          <a:bodyPr>
            <a:normAutofit/>
          </a:bodyPr>
          <a:lstStyle/>
          <a:p>
            <a:r>
              <a:rPr lang="en-US" dirty="0"/>
              <a:t>“According to a series of late-fifteenth century papal bulls, European nations acquired title to the lands they ‘discovered’ and the Indigenous inhabitants lost their natural right to that land after Europeans arrived and claimed it.”</a:t>
            </a:r>
          </a:p>
          <a:p>
            <a:r>
              <a:rPr lang="en-US" dirty="0"/>
              <a:t>Sets the stage for the origin myth of the United States</a:t>
            </a:r>
          </a:p>
          <a:p>
            <a:r>
              <a:rPr lang="en-US" dirty="0"/>
              <a:t>Challenges to these “traditional” narratives emerge in academia in the 1960s</a:t>
            </a:r>
          </a:p>
        </p:txBody>
      </p:sp>
      <p:pic>
        <p:nvPicPr>
          <p:cNvPr id="1026" name="Picture 2" descr="Doctrine of Discovery — Upstander Projec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890" y="1690026"/>
            <a:ext cx="7888071" cy="193986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merican Indian Movement | Geschichte der amerikanischen ureinwohner,  American, Ban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35636" y="43319"/>
            <a:ext cx="4156364" cy="38737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4664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Indigenous Boarding Schools</a:t>
            </a:r>
          </a:p>
        </p:txBody>
      </p:sp>
      <p:sp>
        <p:nvSpPr>
          <p:cNvPr id="3" name="Content Placeholder 2"/>
          <p:cNvSpPr>
            <a:spLocks noGrp="1"/>
          </p:cNvSpPr>
          <p:nvPr>
            <p:ph idx="1"/>
          </p:nvPr>
        </p:nvSpPr>
        <p:spPr>
          <a:xfrm>
            <a:off x="444285" y="1929351"/>
            <a:ext cx="8946541" cy="4195481"/>
          </a:xfrm>
        </p:spPr>
        <p:txBody>
          <a:bodyPr/>
          <a:lstStyle/>
          <a:p>
            <a:r>
              <a:rPr lang="en-US" dirty="0"/>
              <a:t>Began in late 1870’s</a:t>
            </a:r>
          </a:p>
          <a:p>
            <a:r>
              <a:rPr lang="en-US" dirty="0"/>
              <a:t>Based on education program developed in Indian prison</a:t>
            </a:r>
          </a:p>
          <a:p>
            <a:r>
              <a:rPr lang="en-US" dirty="0"/>
              <a:t>“Kill the Indian and save the man”</a:t>
            </a:r>
          </a:p>
          <a:p>
            <a:r>
              <a:rPr lang="en-US" dirty="0"/>
              <a:t>Still common in the 1940s</a:t>
            </a:r>
          </a:p>
          <a:p>
            <a:r>
              <a:rPr lang="en-US" dirty="0"/>
              <a:t>Intent was to transform language, religion, family structure, the way one expresses emotion</a:t>
            </a:r>
          </a:p>
          <a:p>
            <a:r>
              <a:rPr lang="en-US" dirty="0"/>
              <a:t>Erase and replace culture</a:t>
            </a:r>
          </a:p>
          <a:p>
            <a:r>
              <a:rPr lang="en-US" dirty="0"/>
              <a:t>Conscious effort to take children of leaders and hold them</a:t>
            </a:r>
          </a:p>
        </p:txBody>
      </p:sp>
    </p:spTree>
    <p:extLst>
      <p:ext uri="{BB962C8B-B14F-4D97-AF65-F5344CB8AC3E}">
        <p14:creationId xmlns:p14="http://schemas.microsoft.com/office/powerpoint/2010/main" val="203778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4D3E2BF-70DF-42AA-B933-64C30E22068A}"/>
              </a:ext>
            </a:extLst>
          </p:cNvPr>
          <p:cNvPicPr>
            <a:picLocks noChangeAspect="1"/>
          </p:cNvPicPr>
          <p:nvPr/>
        </p:nvPicPr>
        <p:blipFill rotWithShape="1">
          <a:blip r:embed="rId2"/>
          <a:srcRect l="5986" t="12385" r="69312" b="4046"/>
          <a:stretch/>
        </p:blipFill>
        <p:spPr>
          <a:xfrm>
            <a:off x="6818693" y="-107909"/>
            <a:ext cx="5373307" cy="5112662"/>
          </a:xfrm>
          <a:prstGeom prst="rect">
            <a:avLst/>
          </a:prstGeom>
        </p:spPr>
      </p:pic>
      <p:sp>
        <p:nvSpPr>
          <p:cNvPr id="2" name="Title 1">
            <a:extLst>
              <a:ext uri="{FF2B5EF4-FFF2-40B4-BE49-F238E27FC236}">
                <a16:creationId xmlns:a16="http://schemas.microsoft.com/office/drawing/2014/main" id="{70102BA6-C12E-4402-8CDD-88100F94F45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EBFEB07-B9A3-43FB-BF82-4817A19FC33B}"/>
              </a:ext>
            </a:extLst>
          </p:cNvPr>
          <p:cNvSpPr>
            <a:spLocks noGrp="1"/>
          </p:cNvSpPr>
          <p:nvPr>
            <p:ph idx="1"/>
          </p:nvPr>
        </p:nvSpPr>
        <p:spPr>
          <a:xfrm>
            <a:off x="7164197" y="5712903"/>
            <a:ext cx="4899171" cy="949373"/>
          </a:xfrm>
        </p:spPr>
        <p:txBody>
          <a:bodyPr>
            <a:normAutofit fontScale="77500" lnSpcReduction="20000"/>
          </a:bodyPr>
          <a:lstStyle/>
          <a:p>
            <a:pPr marL="0" indent="0">
              <a:buNone/>
            </a:pPr>
            <a:r>
              <a:rPr lang="en-US" dirty="0">
                <a:hlinkClick r:id="rId3">
                  <a:extLst>
                    <a:ext uri="{A12FA001-AC4F-418D-AE19-62706E023703}">
                      <ahyp:hlinkClr xmlns:ahyp="http://schemas.microsoft.com/office/drawing/2018/hyperlinkcolor" val="tx"/>
                    </a:ext>
                  </a:extLst>
                </a:hlinkClick>
              </a:rPr>
              <a:t>NEW RESEARCH!!!!</a:t>
            </a:r>
          </a:p>
          <a:p>
            <a:pPr marL="0" indent="0">
              <a:buNone/>
            </a:pPr>
            <a:r>
              <a:rPr lang="en-US" dirty="0">
                <a:hlinkClick r:id="rId3">
                  <a:extLst>
                    <a:ext uri="{A12FA001-AC4F-418D-AE19-62706E023703}">
                      <ahyp:hlinkClr xmlns:ahyp="http://schemas.microsoft.com/office/drawing/2018/hyperlinkcolor" val="tx"/>
                    </a:ext>
                  </a:extLst>
                </a:hlinkClick>
              </a:rPr>
              <a:t>https://www.nytimes.com/interactive/2023/08/30/us/native-american-boarding-schools.html</a:t>
            </a:r>
            <a:endParaRPr lang="en-US" dirty="0"/>
          </a:p>
          <a:p>
            <a:pPr marL="0" indent="0">
              <a:buNone/>
            </a:pPr>
            <a:endParaRPr lang="en-US" dirty="0"/>
          </a:p>
          <a:p>
            <a:pPr marL="0" indent="0">
              <a:buNone/>
            </a:pPr>
            <a:endParaRPr lang="en-US" dirty="0"/>
          </a:p>
        </p:txBody>
      </p:sp>
      <p:pic>
        <p:nvPicPr>
          <p:cNvPr id="4" name="Picture 3">
            <a:extLst>
              <a:ext uri="{FF2B5EF4-FFF2-40B4-BE49-F238E27FC236}">
                <a16:creationId xmlns:a16="http://schemas.microsoft.com/office/drawing/2014/main" id="{BA2ADC06-1853-48E4-8B4A-8FAAE9275472}"/>
              </a:ext>
            </a:extLst>
          </p:cNvPr>
          <p:cNvPicPr>
            <a:picLocks noChangeAspect="1"/>
          </p:cNvPicPr>
          <p:nvPr/>
        </p:nvPicPr>
        <p:blipFill rotWithShape="1">
          <a:blip r:embed="rId4"/>
          <a:srcRect l="7707" t="9869" r="69449" b="9083"/>
          <a:stretch/>
        </p:blipFill>
        <p:spPr>
          <a:xfrm>
            <a:off x="0" y="0"/>
            <a:ext cx="6895750" cy="6880882"/>
          </a:xfrm>
          <a:prstGeom prst="rect">
            <a:avLst/>
          </a:prstGeom>
        </p:spPr>
      </p:pic>
      <p:pic>
        <p:nvPicPr>
          <p:cNvPr id="5" name="Picture 4">
            <a:extLst>
              <a:ext uri="{FF2B5EF4-FFF2-40B4-BE49-F238E27FC236}">
                <a16:creationId xmlns:a16="http://schemas.microsoft.com/office/drawing/2014/main" id="{0F0343E3-80B4-41A3-B9E0-604F392722AF}"/>
              </a:ext>
            </a:extLst>
          </p:cNvPr>
          <p:cNvPicPr>
            <a:picLocks noChangeAspect="1"/>
          </p:cNvPicPr>
          <p:nvPr/>
        </p:nvPicPr>
        <p:blipFill rotWithShape="1">
          <a:blip r:embed="rId5"/>
          <a:srcRect l="8188" t="13364" r="70482" b="8104"/>
          <a:stretch/>
        </p:blipFill>
        <p:spPr>
          <a:xfrm>
            <a:off x="7015133" y="0"/>
            <a:ext cx="5176867" cy="5360565"/>
          </a:xfrm>
          <a:prstGeom prst="rect">
            <a:avLst/>
          </a:prstGeom>
        </p:spPr>
      </p:pic>
    </p:spTree>
    <p:extLst>
      <p:ext uri="{BB962C8B-B14F-4D97-AF65-F5344CB8AC3E}">
        <p14:creationId xmlns:p14="http://schemas.microsoft.com/office/powerpoint/2010/main" val="3766358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354" y="203376"/>
            <a:ext cx="8761413" cy="706964"/>
          </a:xfrm>
        </p:spPr>
        <p:txBody>
          <a:bodyPr/>
          <a:lstStyle/>
          <a:p>
            <a:r>
              <a:rPr lang="en-US" dirty="0"/>
              <a:t>Shifting Cultural Paradigms: </a:t>
            </a:r>
            <a:br>
              <a:rPr lang="en-US" dirty="0"/>
            </a:br>
            <a:r>
              <a:rPr lang="en-US" dirty="0"/>
              <a:t>Pre-Civil War</a:t>
            </a:r>
          </a:p>
        </p:txBody>
      </p:sp>
      <p:sp>
        <p:nvSpPr>
          <p:cNvPr id="3" name="Content Placeholder 2"/>
          <p:cNvSpPr>
            <a:spLocks noGrp="1"/>
          </p:cNvSpPr>
          <p:nvPr>
            <p:ph idx="1"/>
          </p:nvPr>
        </p:nvSpPr>
        <p:spPr>
          <a:xfrm>
            <a:off x="149354" y="2000623"/>
            <a:ext cx="11391482" cy="4195481"/>
          </a:xfrm>
        </p:spPr>
        <p:txBody>
          <a:bodyPr>
            <a:normAutofit/>
          </a:bodyPr>
          <a:lstStyle/>
          <a:p>
            <a:r>
              <a:rPr lang="en-US" sz="3200" dirty="0"/>
              <a:t>Small farms and artisan workshops</a:t>
            </a:r>
          </a:p>
          <a:p>
            <a:r>
              <a:rPr lang="en-US" sz="3200" dirty="0"/>
              <a:t>Textile industries transform New England into center of manufacturing (location, location)</a:t>
            </a:r>
          </a:p>
          <a:p>
            <a:r>
              <a:rPr lang="en-US" sz="3200" dirty="0"/>
              <a:t>Country is still primarily agricultural</a:t>
            </a:r>
          </a:p>
        </p:txBody>
      </p:sp>
      <p:pic>
        <p:nvPicPr>
          <p:cNvPr id="1026" name="Picture 2" descr="Image result for new england textiles 188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3127" y="4181189"/>
            <a:ext cx="4322618" cy="2579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6601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5503" y="323929"/>
            <a:ext cx="9404723" cy="1400530"/>
          </a:xfrm>
        </p:spPr>
        <p:txBody>
          <a:bodyPr/>
          <a:lstStyle/>
          <a:p>
            <a:r>
              <a:rPr lang="en-US" dirty="0"/>
              <a:t>Liberty Enlightening the World</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441533" y="0"/>
            <a:ext cx="3750468" cy="6858000"/>
          </a:xfrm>
        </p:spPr>
      </p:pic>
      <p:sp>
        <p:nvSpPr>
          <p:cNvPr id="5" name="TextBox 4"/>
          <p:cNvSpPr txBox="1"/>
          <p:nvPr/>
        </p:nvSpPr>
        <p:spPr>
          <a:xfrm>
            <a:off x="163090" y="1225689"/>
            <a:ext cx="7675462" cy="5632311"/>
          </a:xfrm>
          <a:prstGeom prst="rect">
            <a:avLst/>
          </a:prstGeom>
          <a:noFill/>
        </p:spPr>
        <p:txBody>
          <a:bodyPr wrap="square" rtlCol="0">
            <a:spAutoFit/>
          </a:bodyPr>
          <a:lstStyle/>
          <a:p>
            <a:pPr marL="285750" indent="-285750">
              <a:buFont typeface="Arial" panose="020B0604020202020204" pitchFamily="34" charset="0"/>
              <a:buChar char="•"/>
            </a:pPr>
            <a:r>
              <a:rPr lang="en-US" sz="3600" dirty="0"/>
              <a:t>Celebration of Union’s victory in the Civil War</a:t>
            </a:r>
          </a:p>
          <a:p>
            <a:pPr marL="285750" indent="-285750">
              <a:buFont typeface="Arial" panose="020B0604020202020204" pitchFamily="34" charset="0"/>
              <a:buChar char="•"/>
            </a:pPr>
            <a:r>
              <a:rPr lang="en-US" sz="3600" dirty="0"/>
              <a:t>Inspired new devotion to national politics and economics</a:t>
            </a:r>
          </a:p>
          <a:p>
            <a:pPr marL="285750" indent="-285750">
              <a:buFont typeface="Arial" panose="020B0604020202020204" pitchFamily="34" charset="0"/>
              <a:buChar char="•"/>
            </a:pPr>
            <a:r>
              <a:rPr lang="en-US" sz="3600" dirty="0"/>
              <a:t>America begins to emerge as a leading industrial power</a:t>
            </a:r>
          </a:p>
          <a:p>
            <a:pPr marL="285750" indent="-285750">
              <a:buFont typeface="Arial" panose="020B0604020202020204" pitchFamily="34" charset="0"/>
              <a:buChar char="•"/>
            </a:pPr>
            <a:r>
              <a:rPr lang="en-US" sz="3600" dirty="0"/>
              <a:t>Upheaval in labor relations as businesses expand and assert their liberties to unregulated capitalism</a:t>
            </a:r>
          </a:p>
        </p:txBody>
      </p:sp>
    </p:spTree>
    <p:extLst>
      <p:ext uri="{BB962C8B-B14F-4D97-AF65-F5344CB8AC3E}">
        <p14:creationId xmlns:p14="http://schemas.microsoft.com/office/powerpoint/2010/main" val="2142820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9549" y="395053"/>
            <a:ext cx="9404723" cy="1400530"/>
          </a:xfrm>
        </p:spPr>
        <p:txBody>
          <a:bodyPr/>
          <a:lstStyle/>
          <a:p>
            <a:r>
              <a:rPr lang="en-US" dirty="0"/>
              <a:t>Liberty Enlightening the World</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441533" y="0"/>
            <a:ext cx="3750468" cy="6858000"/>
          </a:xfrm>
        </p:spPr>
      </p:pic>
      <p:sp>
        <p:nvSpPr>
          <p:cNvPr id="5" name="TextBox 4"/>
          <p:cNvSpPr txBox="1"/>
          <p:nvPr/>
        </p:nvSpPr>
        <p:spPr>
          <a:xfrm>
            <a:off x="747322" y="1523073"/>
            <a:ext cx="6503483" cy="1815882"/>
          </a:xfrm>
          <a:prstGeom prst="rect">
            <a:avLst/>
          </a:prstGeom>
          <a:noFill/>
        </p:spPr>
        <p:txBody>
          <a:bodyPr wrap="square" rtlCol="0">
            <a:spAutoFit/>
          </a:bodyPr>
          <a:lstStyle/>
          <a:p>
            <a:pPr marL="285750" indent="-285750">
              <a:buFont typeface="Arial" panose="020B0604020202020204" pitchFamily="34" charset="0"/>
              <a:buChar char="•"/>
            </a:pPr>
            <a:r>
              <a:rPr lang="en-US" sz="2800" dirty="0"/>
              <a:t>Transitions first emerged in the late 18</a:t>
            </a:r>
            <a:r>
              <a:rPr lang="en-US" sz="2800" baseline="30000" dirty="0"/>
              <a:t>th</a:t>
            </a:r>
            <a:r>
              <a:rPr lang="en-US" sz="2800" dirty="0"/>
              <a:t> Century</a:t>
            </a:r>
          </a:p>
          <a:p>
            <a:pPr marL="285750" indent="-285750">
              <a:buFont typeface="Arial" panose="020B0604020202020204" pitchFamily="34" charset="0"/>
              <a:buChar char="•"/>
            </a:pPr>
            <a:r>
              <a:rPr lang="en-US" sz="2800" dirty="0"/>
              <a:t>Hand to machine tools</a:t>
            </a:r>
          </a:p>
          <a:p>
            <a:pPr marL="285750" indent="-285750">
              <a:buFont typeface="Arial" panose="020B0604020202020204" pitchFamily="34" charset="0"/>
              <a:buChar char="•"/>
            </a:pPr>
            <a:r>
              <a:rPr lang="en-US" sz="2800" dirty="0"/>
              <a:t>Rise of steam and iron</a:t>
            </a:r>
          </a:p>
        </p:txBody>
      </p:sp>
      <p:pic>
        <p:nvPicPr>
          <p:cNvPr id="1026" name="Picture 2" descr="Image result for rise of steam engine westward expan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9174" y="3906795"/>
            <a:ext cx="3806825" cy="2840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199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500"/>
                                        <p:tgtEl>
                                          <p:spTgt spid="5">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fade">
                                      <p:cBhvr>
                                        <p:cTn id="20"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Manifest Destiny</a:t>
            </a:r>
          </a:p>
        </p:txBody>
      </p:sp>
      <p:pic>
        <p:nvPicPr>
          <p:cNvPr id="4" name="Picture 2" descr="Image result for rise of steam engine westward expansion"/>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52803" y="2132084"/>
            <a:ext cx="5386735" cy="401933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46111" y="2385536"/>
            <a:ext cx="4862946" cy="3416320"/>
          </a:xfrm>
          <a:prstGeom prst="rect">
            <a:avLst/>
          </a:prstGeom>
        </p:spPr>
        <p:txBody>
          <a:bodyPr wrap="square">
            <a:spAutoFit/>
          </a:bodyPr>
          <a:lstStyle/>
          <a:p>
            <a:pPr marL="285750" indent="-285750">
              <a:buFont typeface="Arial" panose="020B0604020202020204" pitchFamily="34" charset="0"/>
              <a:buChar char="•"/>
            </a:pPr>
            <a:r>
              <a:rPr lang="en-US" sz="2400" dirty="0">
                <a:latin typeface="proxima-nova"/>
              </a:rPr>
              <a:t>The term described the very popular idea of the special role of the United States in overtaking the continent</a:t>
            </a:r>
          </a:p>
          <a:p>
            <a:pPr marL="285750" indent="-285750">
              <a:buFont typeface="Arial" panose="020B0604020202020204" pitchFamily="34" charset="0"/>
              <a:buChar char="•"/>
            </a:pPr>
            <a:r>
              <a:rPr lang="en-US" sz="2400" dirty="0">
                <a:latin typeface="proxima-nova"/>
              </a:rPr>
              <a:t>The divine right and duty of white Americans to seize and settle the continent’s western territory, thus spreading Protestant, democratic values</a:t>
            </a:r>
            <a:r>
              <a:rPr lang="en-US" sz="2400" dirty="0">
                <a:solidFill>
                  <a:srgbClr val="373D3F"/>
                </a:solidFill>
                <a:latin typeface="proxima-nova"/>
              </a:rPr>
              <a:t>.</a:t>
            </a:r>
            <a:endParaRPr lang="en-US" sz="2400" dirty="0"/>
          </a:p>
        </p:txBody>
      </p:sp>
    </p:spTree>
    <p:extLst>
      <p:ext uri="{BB962C8B-B14F-4D97-AF65-F5344CB8AC3E}">
        <p14:creationId xmlns:p14="http://schemas.microsoft.com/office/powerpoint/2010/main" val="2897999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Second Industrial Revolution</a:t>
            </a:r>
          </a:p>
        </p:txBody>
      </p:sp>
      <p:sp>
        <p:nvSpPr>
          <p:cNvPr id="3" name="Content Placeholder 2"/>
          <p:cNvSpPr>
            <a:spLocks noGrp="1"/>
          </p:cNvSpPr>
          <p:nvPr>
            <p:ph idx="1"/>
          </p:nvPr>
        </p:nvSpPr>
        <p:spPr>
          <a:xfrm>
            <a:off x="281800" y="1966533"/>
            <a:ext cx="8946541" cy="4195481"/>
          </a:xfrm>
        </p:spPr>
        <p:txBody>
          <a:bodyPr>
            <a:normAutofit/>
          </a:bodyPr>
          <a:lstStyle/>
          <a:p>
            <a:r>
              <a:rPr lang="en-US" sz="2800" dirty="0"/>
              <a:t>Explosive Economic Growth</a:t>
            </a:r>
          </a:p>
          <a:p>
            <a:r>
              <a:rPr lang="en-US" sz="2800" dirty="0"/>
              <a:t>Abundant natural resources</a:t>
            </a:r>
          </a:p>
          <a:p>
            <a:r>
              <a:rPr lang="en-US" sz="2800" dirty="0"/>
              <a:t>Growing supply of labor</a:t>
            </a:r>
          </a:p>
          <a:p>
            <a:r>
              <a:rPr lang="en-US" sz="2800" dirty="0"/>
              <a:t>Expanding market for manufacturing goods </a:t>
            </a:r>
          </a:p>
          <a:p>
            <a:r>
              <a:rPr lang="en-US" sz="2800" dirty="0"/>
              <a:t>By 1890: 2/3 of Americans worked for wages</a:t>
            </a:r>
          </a:p>
          <a:p>
            <a:r>
              <a:rPr lang="en-US" sz="2800" dirty="0"/>
              <a:t>Emergence of a new working class</a:t>
            </a:r>
          </a:p>
          <a:p>
            <a:r>
              <a:rPr lang="en-US" sz="2800" dirty="0"/>
              <a:t>1/3 or world’s industrial output by 1913</a:t>
            </a:r>
          </a:p>
        </p:txBody>
      </p:sp>
    </p:spTree>
    <p:extLst>
      <p:ext uri="{BB962C8B-B14F-4D97-AF65-F5344CB8AC3E}">
        <p14:creationId xmlns:p14="http://schemas.microsoft.com/office/powerpoint/2010/main" val="639590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6" name="Picture 6" descr="Related imag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58221" y="-1"/>
            <a:ext cx="9181628" cy="68862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79582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England Geography</a:t>
            </a:r>
          </a:p>
        </p:txBody>
      </p:sp>
      <p:pic>
        <p:nvPicPr>
          <p:cNvPr id="4098" name="Picture 2" descr="Image result for new england location industrial revolution map"/>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8329" t="391" r="9819" b="3866"/>
          <a:stretch/>
        </p:blipFill>
        <p:spPr bwMode="auto">
          <a:xfrm>
            <a:off x="5788326" y="1518249"/>
            <a:ext cx="5779698" cy="507041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41494" y="1922354"/>
            <a:ext cx="5013469" cy="3970318"/>
          </a:xfrm>
          <a:prstGeom prst="rect">
            <a:avLst/>
          </a:prstGeom>
          <a:noFill/>
        </p:spPr>
        <p:txBody>
          <a:bodyPr wrap="square" rtlCol="0">
            <a:spAutoFit/>
          </a:bodyPr>
          <a:lstStyle/>
          <a:p>
            <a:pPr marL="285750" indent="-285750">
              <a:buFont typeface="Arial" panose="020B0604020202020204" pitchFamily="34" charset="0"/>
              <a:buChar char="•"/>
            </a:pPr>
            <a:r>
              <a:rPr lang="en-US" sz="2800" dirty="0"/>
              <a:t>Large-scale farming difficult in New England</a:t>
            </a:r>
          </a:p>
          <a:p>
            <a:pPr marL="742950" lvl="1" indent="-285750">
              <a:buFont typeface="Arial" panose="020B0604020202020204" pitchFamily="34" charset="0"/>
              <a:buChar char="•"/>
            </a:pPr>
            <a:r>
              <a:rPr lang="en-US" sz="2800" dirty="0"/>
              <a:t>Short growing season</a:t>
            </a:r>
          </a:p>
          <a:p>
            <a:pPr marL="742950" lvl="1" indent="-285750">
              <a:buFont typeface="Arial" panose="020B0604020202020204" pitchFamily="34" charset="0"/>
              <a:buChar char="•"/>
            </a:pPr>
            <a:r>
              <a:rPr lang="en-US" sz="2800" dirty="0"/>
              <a:t>Poor soil</a:t>
            </a:r>
          </a:p>
          <a:p>
            <a:pPr marL="285750" indent="-285750">
              <a:buFont typeface="Arial" panose="020B0604020202020204" pitchFamily="34" charset="0"/>
              <a:buChar char="•"/>
            </a:pPr>
            <a:r>
              <a:rPr lang="en-US" sz="2800" dirty="0"/>
              <a:t>Rivers and Streams provide waterpower</a:t>
            </a:r>
          </a:p>
          <a:p>
            <a:pPr marL="285750" indent="-285750">
              <a:buFont typeface="Arial" panose="020B0604020202020204" pitchFamily="34" charset="0"/>
              <a:buChar char="•"/>
            </a:pPr>
            <a:r>
              <a:rPr lang="en-US" sz="2800" dirty="0"/>
              <a:t>Close to resources (Coal and iron deposits)</a:t>
            </a:r>
          </a:p>
          <a:p>
            <a:pPr marL="285750" indent="-285750">
              <a:buFont typeface="Arial" panose="020B0604020202020204" pitchFamily="34" charset="0"/>
              <a:buChar char="•"/>
            </a:pPr>
            <a:r>
              <a:rPr lang="en-US" sz="2800" dirty="0"/>
              <a:t>Many ports</a:t>
            </a:r>
          </a:p>
        </p:txBody>
      </p:sp>
    </p:spTree>
    <p:extLst>
      <p:ext uri="{BB962C8B-B14F-4D97-AF65-F5344CB8AC3E}">
        <p14:creationId xmlns:p14="http://schemas.microsoft.com/office/powerpoint/2010/main" val="3170003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500"/>
                                        <p:tgtEl>
                                          <p:spTgt spid="4">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500"/>
                                        <p:tgtEl>
                                          <p:spTgt spid="4">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xEl>
                                              <p:pRg st="5" end="5"/>
                                            </p:txEl>
                                          </p:spTgt>
                                        </p:tgtEl>
                                        <p:attrNameLst>
                                          <p:attrName>style.visibility</p:attrName>
                                        </p:attrNameLst>
                                      </p:cBhvr>
                                      <p:to>
                                        <p:strVal val="visible"/>
                                      </p:to>
                                    </p:set>
                                    <p:animEffect transition="in" filter="fade">
                                      <p:cBhvr>
                                        <p:cTn id="28"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Factory Towns</a:t>
            </a:r>
          </a:p>
        </p:txBody>
      </p:sp>
      <p:pic>
        <p:nvPicPr>
          <p:cNvPr id="3074" name="Picture 2" descr="Image result for towns built around factories second industrial revolu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378" y="1762898"/>
            <a:ext cx="5689074" cy="336011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spread of steel second industrial revolu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3816" y="0"/>
            <a:ext cx="5838183" cy="438253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spread of steel second industrial revolu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3797" y="2539087"/>
            <a:ext cx="5715000" cy="408622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Image result for spread of steel second industrial revolution"/>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646111" y="2662238"/>
            <a:ext cx="5594349" cy="41957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0894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fade">
                                      <p:cBhvr>
                                        <p:cTn id="12" dur="500"/>
                                        <p:tgtEl>
                                          <p:spTgt spid="307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78"/>
                                        </p:tgtEl>
                                        <p:attrNameLst>
                                          <p:attrName>style.visibility</p:attrName>
                                        </p:attrNameLst>
                                      </p:cBhvr>
                                      <p:to>
                                        <p:strVal val="visible"/>
                                      </p:to>
                                    </p:set>
                                    <p:animEffect transition="in" filter="fade">
                                      <p:cBhvr>
                                        <p:cTn id="17" dur="500"/>
                                        <p:tgtEl>
                                          <p:spTgt spid="307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080"/>
                                        </p:tgtEl>
                                        <p:attrNameLst>
                                          <p:attrName>style.visibility</p:attrName>
                                        </p:attrNameLst>
                                      </p:cBhvr>
                                      <p:to>
                                        <p:strVal val="visible"/>
                                      </p:to>
                                    </p:set>
                                    <p:animEffect transition="in" filter="fade">
                                      <p:cBhvr>
                                        <p:cTn id="22" dur="500"/>
                                        <p:tgtEl>
                                          <p:spTgt spid="30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Will Steam Change?</a:t>
            </a:r>
          </a:p>
        </p:txBody>
      </p:sp>
      <p:sp>
        <p:nvSpPr>
          <p:cNvPr id="3" name="Content Placeholder 2"/>
          <p:cNvSpPr>
            <a:spLocks noGrp="1"/>
          </p:cNvSpPr>
          <p:nvPr>
            <p:ph idx="1"/>
          </p:nvPr>
        </p:nvSpPr>
        <p:spPr>
          <a:xfrm>
            <a:off x="864416" y="1655318"/>
            <a:ext cx="3789964" cy="4195481"/>
          </a:xfrm>
        </p:spPr>
        <p:txBody>
          <a:bodyPr>
            <a:noAutofit/>
          </a:bodyPr>
          <a:lstStyle/>
          <a:p>
            <a:r>
              <a:rPr lang="en-US" sz="2800" dirty="0"/>
              <a:t>Mines</a:t>
            </a:r>
          </a:p>
          <a:p>
            <a:r>
              <a:rPr lang="en-US" sz="2800" dirty="0"/>
              <a:t>Mills</a:t>
            </a:r>
          </a:p>
          <a:p>
            <a:r>
              <a:rPr lang="en-US" sz="2800" dirty="0"/>
              <a:t>Trains</a:t>
            </a:r>
          </a:p>
          <a:p>
            <a:r>
              <a:rPr lang="en-US" sz="2800" dirty="0"/>
              <a:t>Ships</a:t>
            </a:r>
          </a:p>
          <a:p>
            <a:r>
              <a:rPr lang="en-US" sz="2800" dirty="0"/>
              <a:t>Increased jobs:</a:t>
            </a:r>
          </a:p>
          <a:p>
            <a:r>
              <a:rPr lang="en-US" sz="2800" dirty="0"/>
              <a:t>Repair</a:t>
            </a:r>
          </a:p>
          <a:p>
            <a:r>
              <a:rPr lang="en-US" sz="2800" dirty="0"/>
              <a:t>Navigation</a:t>
            </a:r>
          </a:p>
          <a:p>
            <a:r>
              <a:rPr lang="en-US" sz="2800" dirty="0"/>
              <a:t>infrastructure</a:t>
            </a:r>
          </a:p>
        </p:txBody>
      </p:sp>
      <p:pic>
        <p:nvPicPr>
          <p:cNvPr id="2050" name="Picture 2" descr="https://s3-us-west-2.amazonaws.com/courses-images/wp-content/uploads/sites/2529/2017/10/04231430/media_35341_medium.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4342" y="1546053"/>
            <a:ext cx="3773873" cy="45952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748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7485" y="159420"/>
            <a:ext cx="9404723" cy="1400530"/>
          </a:xfrm>
        </p:spPr>
        <p:txBody>
          <a:bodyPr/>
          <a:lstStyle/>
          <a:p>
            <a:r>
              <a:rPr lang="en-US" dirty="0"/>
              <a:t>Plains Indian Geographical Region</a:t>
            </a:r>
          </a:p>
        </p:txBody>
      </p:sp>
      <p:pic>
        <p:nvPicPr>
          <p:cNvPr id="3074" name="Picture 2" descr="Plains Indians map"/>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89878" y="1034720"/>
            <a:ext cx="8887699" cy="5713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89242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The Homestead Act of 1862 – Walvoord History.com"/>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
            <a:ext cx="5126182" cy="689620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omestead Act | FamilyTree.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2332" y="1089857"/>
            <a:ext cx="10515600" cy="4457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5166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Social Darwinism</a:t>
            </a:r>
          </a:p>
        </p:txBody>
      </p:sp>
      <p:sp>
        <p:nvSpPr>
          <p:cNvPr id="3" name="Content Placeholder 2"/>
          <p:cNvSpPr>
            <a:spLocks noGrp="1"/>
          </p:cNvSpPr>
          <p:nvPr>
            <p:ph idx="1"/>
          </p:nvPr>
        </p:nvSpPr>
        <p:spPr/>
        <p:txBody>
          <a:bodyPr/>
          <a:lstStyle/>
          <a:p>
            <a:r>
              <a:rPr lang="en-US" sz="2800" dirty="0"/>
              <a:t>New Definition of Freedom from Yale professor William Graham Sumner</a:t>
            </a:r>
          </a:p>
          <a:p>
            <a:r>
              <a:rPr lang="en-US" sz="2800" dirty="0"/>
              <a:t>“the security given to each man that he can acquire, enjoy and dispose of property exclusively as he chooses without interference from other persons or from government”</a:t>
            </a:r>
          </a:p>
          <a:p>
            <a:endParaRPr lang="en-US" dirty="0"/>
          </a:p>
          <a:p>
            <a:endParaRPr lang="en-US" dirty="0"/>
          </a:p>
        </p:txBody>
      </p:sp>
    </p:spTree>
    <p:extLst>
      <p:ext uri="{BB962C8B-B14F-4D97-AF65-F5344CB8AC3E}">
        <p14:creationId xmlns:p14="http://schemas.microsoft.com/office/powerpoint/2010/main" val="411770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Social Darwinism</a:t>
            </a:r>
          </a:p>
        </p:txBody>
      </p:sp>
      <p:sp>
        <p:nvSpPr>
          <p:cNvPr id="3" name="Content Placeholder 2"/>
          <p:cNvSpPr>
            <a:spLocks noGrp="1"/>
          </p:cNvSpPr>
          <p:nvPr>
            <p:ph idx="1"/>
          </p:nvPr>
        </p:nvSpPr>
        <p:spPr>
          <a:xfrm>
            <a:off x="221863" y="1690453"/>
            <a:ext cx="5058591" cy="4195481"/>
          </a:xfrm>
        </p:spPr>
        <p:txBody>
          <a:bodyPr>
            <a:normAutofit fontScale="92500" lnSpcReduction="10000"/>
          </a:bodyPr>
          <a:lstStyle/>
          <a:p>
            <a:r>
              <a:rPr lang="en-US" sz="2400" dirty="0"/>
              <a:t>Evolution was a natural part of human society and government should not interfere</a:t>
            </a:r>
          </a:p>
          <a:p>
            <a:r>
              <a:rPr lang="en-US" sz="2400" dirty="0"/>
              <a:t>Large corporations emerge because they are the adaptations of human social functioning</a:t>
            </a:r>
          </a:p>
          <a:p>
            <a:r>
              <a:rPr lang="en-US" sz="2400" dirty="0"/>
              <a:t>Restrictions such as regulations are misguided because they interfere with the natural evolution (which is assumed to be the best outcome of events)</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8472" y="1352701"/>
            <a:ext cx="6716780" cy="4380833"/>
          </a:xfrm>
          <a:prstGeom prst="rect">
            <a:avLst/>
          </a:prstGeom>
        </p:spPr>
      </p:pic>
    </p:spTree>
    <p:extLst>
      <p:ext uri="{BB962C8B-B14F-4D97-AF65-F5344CB8AC3E}">
        <p14:creationId xmlns:p14="http://schemas.microsoft.com/office/powerpoint/2010/main" val="2545882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dirty="0"/>
              <a:t>To the West</a:t>
            </a:r>
          </a:p>
        </p:txBody>
      </p:sp>
      <p:sp>
        <p:nvSpPr>
          <p:cNvPr id="3" name="Content Placeholder 2"/>
          <p:cNvSpPr>
            <a:spLocks noGrp="1"/>
          </p:cNvSpPr>
          <p:nvPr>
            <p:ph idx="1"/>
          </p:nvPr>
        </p:nvSpPr>
        <p:spPr>
          <a:xfrm>
            <a:off x="231820" y="1853248"/>
            <a:ext cx="11732653" cy="4754450"/>
          </a:xfrm>
        </p:spPr>
        <p:txBody>
          <a:bodyPr>
            <a:noAutofit/>
          </a:bodyPr>
          <a:lstStyle/>
          <a:p>
            <a:r>
              <a:rPr lang="en-US" sz="3200" dirty="0"/>
              <a:t>Statehood comes slowly</a:t>
            </a:r>
          </a:p>
          <a:p>
            <a:r>
              <a:rPr lang="en-US" sz="3200" dirty="0"/>
              <a:t>Suspicious of Latinos and Mormons</a:t>
            </a:r>
          </a:p>
          <a:p>
            <a:r>
              <a:rPr lang="en-US" sz="3200" dirty="0"/>
              <a:t>Sporadic Indian wars caused concerns</a:t>
            </a:r>
          </a:p>
          <a:p>
            <a:r>
              <a:rPr lang="en-US" sz="3200" dirty="0"/>
              <a:t>Homestead Act pushes need for more land</a:t>
            </a:r>
          </a:p>
          <a:p>
            <a:r>
              <a:rPr lang="en-US" sz="3200" dirty="0"/>
              <a:t>Bonanza Farms</a:t>
            </a:r>
          </a:p>
          <a:p>
            <a:r>
              <a:rPr lang="en-US" sz="3200" dirty="0"/>
              <a:t>Huge farms focused on long-distance single crop sales</a:t>
            </a:r>
          </a:p>
          <a:p>
            <a:r>
              <a:rPr lang="en-US" sz="3200" dirty="0"/>
              <a:t>Rise of the Cowboy</a:t>
            </a:r>
          </a:p>
        </p:txBody>
      </p:sp>
    </p:spTree>
    <p:extLst>
      <p:ext uri="{BB962C8B-B14F-4D97-AF65-F5344CB8AC3E}">
        <p14:creationId xmlns:p14="http://schemas.microsoft.com/office/powerpoint/2010/main" val="2914862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7376" y="866577"/>
            <a:ext cx="8761413" cy="706964"/>
          </a:xfrm>
        </p:spPr>
        <p:txBody>
          <a:bodyPr/>
          <a:lstStyle/>
          <a:p>
            <a:pPr algn="ctr"/>
            <a:r>
              <a:rPr lang="en-US" dirty="0"/>
              <a:t>U.S. Approaches: Solving the “Indian Problem”</a:t>
            </a:r>
          </a:p>
        </p:txBody>
      </p:sp>
      <p:sp>
        <p:nvSpPr>
          <p:cNvPr id="3" name="Content Placeholder 2"/>
          <p:cNvSpPr>
            <a:spLocks noGrp="1"/>
          </p:cNvSpPr>
          <p:nvPr>
            <p:ph idx="1"/>
          </p:nvPr>
        </p:nvSpPr>
        <p:spPr>
          <a:xfrm>
            <a:off x="733168" y="2603500"/>
            <a:ext cx="9247445" cy="3599592"/>
          </a:xfrm>
        </p:spPr>
        <p:txBody>
          <a:bodyPr>
            <a:normAutofit/>
          </a:bodyPr>
          <a:lstStyle/>
          <a:p>
            <a:r>
              <a:rPr lang="en-US" sz="2400" dirty="0"/>
              <a:t>Annihilate (War)</a:t>
            </a:r>
          </a:p>
          <a:p>
            <a:r>
              <a:rPr lang="en-US" sz="2400" dirty="0"/>
              <a:t>Concentrate away from whites (removal and reservations)</a:t>
            </a:r>
          </a:p>
          <a:p>
            <a:r>
              <a:rPr lang="en-US" sz="2400" dirty="0"/>
              <a:t>Break up tribal control of remaining land (allotment)</a:t>
            </a:r>
          </a:p>
          <a:p>
            <a:r>
              <a:rPr lang="en-US" sz="2400" dirty="0"/>
              <a:t>Cultural assimilation (mission work and education)</a:t>
            </a:r>
          </a:p>
        </p:txBody>
      </p:sp>
    </p:spTree>
    <p:extLst>
      <p:ext uri="{BB962C8B-B14F-4D97-AF65-F5344CB8AC3E}">
        <p14:creationId xmlns:p14="http://schemas.microsoft.com/office/powerpoint/2010/main" val="2361779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Trail of Tears</a:t>
            </a:r>
          </a:p>
        </p:txBody>
      </p:sp>
      <p:sp>
        <p:nvSpPr>
          <p:cNvPr id="3" name="Content Placeholder 2"/>
          <p:cNvSpPr>
            <a:spLocks noGrp="1"/>
          </p:cNvSpPr>
          <p:nvPr>
            <p:ph idx="1"/>
          </p:nvPr>
        </p:nvSpPr>
        <p:spPr>
          <a:xfrm>
            <a:off x="137471" y="1754892"/>
            <a:ext cx="3722963" cy="4195481"/>
          </a:xfrm>
        </p:spPr>
        <p:txBody>
          <a:bodyPr/>
          <a:lstStyle/>
          <a:p>
            <a:r>
              <a:rPr lang="en-US" sz="2800" dirty="0"/>
              <a:t>Trail of Tears meant removal to lands where Indigenous already lived</a:t>
            </a:r>
          </a:p>
          <a:p>
            <a:r>
              <a:rPr lang="en-US" sz="2800" dirty="0"/>
              <a:t>Very different way so life in the Plains</a:t>
            </a:r>
          </a:p>
          <a:p>
            <a:endParaRPr lang="en-US" dirty="0"/>
          </a:p>
        </p:txBody>
      </p:sp>
      <p:pic>
        <p:nvPicPr>
          <p:cNvPr id="2050" name="Picture 2" descr="Indian removal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1589" y="629728"/>
            <a:ext cx="8150411" cy="6228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1122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68046"/>
            <a:ext cx="5762444" cy="1400530"/>
          </a:xfrm>
        </p:spPr>
        <p:txBody>
          <a:bodyPr/>
          <a:lstStyle/>
          <a:p>
            <a:r>
              <a:rPr lang="en-US" dirty="0"/>
              <a:t>“Let the Eat Grass”</a:t>
            </a:r>
          </a:p>
        </p:txBody>
      </p:sp>
      <p:sp>
        <p:nvSpPr>
          <p:cNvPr id="3" name="Content Placeholder 2"/>
          <p:cNvSpPr>
            <a:spLocks noGrp="1"/>
          </p:cNvSpPr>
          <p:nvPr>
            <p:ph idx="1"/>
          </p:nvPr>
        </p:nvSpPr>
        <p:spPr>
          <a:xfrm>
            <a:off x="122207" y="1094738"/>
            <a:ext cx="7719203" cy="5763262"/>
          </a:xfrm>
        </p:spPr>
        <p:txBody>
          <a:bodyPr/>
          <a:lstStyle/>
          <a:p>
            <a:r>
              <a:rPr lang="en-US" dirty="0"/>
              <a:t>Over the course of decades, the federal government broke treaties with the Dakota (including gold in trade for land)</a:t>
            </a:r>
          </a:p>
          <a:p>
            <a:r>
              <a:rPr lang="en-US" dirty="0"/>
              <a:t>Forced onto smaller allotments of land</a:t>
            </a:r>
          </a:p>
          <a:p>
            <a:r>
              <a:rPr lang="en-US" dirty="0"/>
              <a:t>Poor harvest in winter and gold did not come during the war</a:t>
            </a:r>
          </a:p>
          <a:p>
            <a:r>
              <a:rPr lang="en-US" dirty="0"/>
              <a:t>Traders would not sell on credit</a:t>
            </a:r>
          </a:p>
          <a:p>
            <a:r>
              <a:rPr lang="en-US" dirty="0"/>
              <a:t>Indian agents would not release food from warehouse</a:t>
            </a:r>
          </a:p>
          <a:p>
            <a:r>
              <a:rPr lang="en-US" dirty="0"/>
              <a:t>Four young Santee stole eggs from a settler’s cabin</a:t>
            </a:r>
          </a:p>
          <a:p>
            <a:r>
              <a:rPr lang="en-US" dirty="0"/>
              <a:t>Altercation led to the death of five settlers</a:t>
            </a:r>
          </a:p>
          <a:p>
            <a:endParaRPr lang="en-US" sz="3200" dirty="0"/>
          </a:p>
          <a:p>
            <a:endParaRPr lang="en-US" dirty="0"/>
          </a:p>
        </p:txBody>
      </p:sp>
      <p:pic>
        <p:nvPicPr>
          <p:cNvPr id="1026" name="Picture 2" descr="File:Dakota Territory-es.svg - Wikipedi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41410" y="0"/>
            <a:ext cx="4350589" cy="29570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ittle Crow, a Chief of the Mdewakanton Sioux, 1858-1859 Taoyateduta in 1858-59. Minnesota Historical Society. PUM 111205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1203" y="1296954"/>
            <a:ext cx="3495675" cy="4762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8436634" y="6125171"/>
            <a:ext cx="3930769" cy="400110"/>
          </a:xfrm>
          <a:prstGeom prst="rect">
            <a:avLst/>
          </a:prstGeom>
        </p:spPr>
        <p:txBody>
          <a:bodyPr wrap="square">
            <a:spAutoFit/>
          </a:bodyPr>
          <a:lstStyle/>
          <a:p>
            <a:r>
              <a:rPr lang="en-US" sz="1000" dirty="0">
                <a:latin typeface="OrandaBT"/>
              </a:rPr>
              <a:t>Little Crow, a Chief of the Mdewakanton Sioux, 1858-1859&lt; </a:t>
            </a:r>
            <a:r>
              <a:rPr lang="en-US" sz="1000" dirty="0" err="1">
                <a:latin typeface="OrandaBT"/>
              </a:rPr>
              <a:t>Taoyateduta</a:t>
            </a:r>
            <a:r>
              <a:rPr lang="en-US" sz="1000" dirty="0">
                <a:latin typeface="OrandaBT"/>
              </a:rPr>
              <a:t> in 1858-59. Minnesota Historical Society</a:t>
            </a:r>
            <a:endParaRPr lang="en-US" sz="1000" dirty="0"/>
          </a:p>
        </p:txBody>
      </p:sp>
    </p:spTree>
    <p:extLst>
      <p:ext uri="{BB962C8B-B14F-4D97-AF65-F5344CB8AC3E}">
        <p14:creationId xmlns:p14="http://schemas.microsoft.com/office/powerpoint/2010/main" val="4227431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028"/>
                                        </p:tgtEl>
                                        <p:attrNameLst>
                                          <p:attrName>style.visibility</p:attrName>
                                        </p:attrNameLst>
                                      </p:cBhvr>
                                      <p:to>
                                        <p:strVal val="visible"/>
                                      </p:to>
                                    </p:set>
                                    <p:animEffect transition="in" filter="fade">
                                      <p:cBhvr>
                                        <p:cTn id="42" dur="1000"/>
                                        <p:tgtEl>
                                          <p:spTgt spid="1028"/>
                                        </p:tgtEl>
                                      </p:cBhvr>
                                    </p:animEffect>
                                    <p:anim calcmode="lin" valueType="num">
                                      <p:cBhvr>
                                        <p:cTn id="43" dur="1000" fill="hold"/>
                                        <p:tgtEl>
                                          <p:spTgt spid="1028"/>
                                        </p:tgtEl>
                                        <p:attrNameLst>
                                          <p:attrName>ppt_x</p:attrName>
                                        </p:attrNameLst>
                                      </p:cBhvr>
                                      <p:tavLst>
                                        <p:tav tm="0">
                                          <p:val>
                                            <p:strVal val="#ppt_x"/>
                                          </p:val>
                                        </p:tav>
                                        <p:tav tm="100000">
                                          <p:val>
                                            <p:strVal val="#ppt_x"/>
                                          </p:val>
                                        </p:tav>
                                      </p:tavLst>
                                    </p:anim>
                                    <p:anim calcmode="lin" valueType="num">
                                      <p:cBhvr>
                                        <p:cTn id="44"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fade">
                                      <p:cBhvr>
                                        <p:cTn id="4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Homestead Act of 1862</a:t>
            </a:r>
          </a:p>
        </p:txBody>
      </p:sp>
      <p:sp>
        <p:nvSpPr>
          <p:cNvPr id="3" name="Content Placeholder 2"/>
          <p:cNvSpPr>
            <a:spLocks noGrp="1"/>
          </p:cNvSpPr>
          <p:nvPr>
            <p:ph idx="1"/>
          </p:nvPr>
        </p:nvSpPr>
        <p:spPr>
          <a:xfrm>
            <a:off x="290945" y="1565564"/>
            <a:ext cx="11485419" cy="5084617"/>
          </a:xfrm>
        </p:spPr>
        <p:txBody>
          <a:bodyPr>
            <a:normAutofit/>
          </a:bodyPr>
          <a:lstStyle/>
          <a:p>
            <a:r>
              <a:rPr lang="en-US" sz="2400" dirty="0"/>
              <a:t>In 1862, Abraham Lincoln took advantage of the absence of the slave-owning southern states to sign into law the Homestead Act of 1862. </a:t>
            </a:r>
          </a:p>
          <a:p>
            <a:r>
              <a:rPr lang="en-US" sz="2400" dirty="0"/>
              <a:t>This revolutionary act opened up huge amounts land in the American Great Plains to private settlement. </a:t>
            </a:r>
          </a:p>
          <a:p>
            <a:r>
              <a:rPr lang="en-US" sz="2400" dirty="0"/>
              <a:t>As a result of this act, 270 million acres of land was claimed and settled. </a:t>
            </a:r>
          </a:p>
          <a:p>
            <a:r>
              <a:rPr lang="en-US" sz="2400" dirty="0"/>
              <a:t>Under the act, if someone was either the head of a household or at least 21 years of age, they could claim a 160 acre parcel of land. </a:t>
            </a:r>
          </a:p>
          <a:p>
            <a:r>
              <a:rPr lang="en-US" sz="2400" dirty="0"/>
              <a:t>Once claiming the land, the homesteaders had the responsibility of building a home and farming the land for 5 years before they could “prove up,” or take the land officially. </a:t>
            </a:r>
          </a:p>
        </p:txBody>
      </p:sp>
    </p:spTree>
    <p:extLst>
      <p:ext uri="{BB962C8B-B14F-4D97-AF65-F5344CB8AC3E}">
        <p14:creationId xmlns:p14="http://schemas.microsoft.com/office/powerpoint/2010/main" val="2576896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68046"/>
            <a:ext cx="4632384" cy="1400530"/>
          </a:xfrm>
        </p:spPr>
        <p:txBody>
          <a:bodyPr/>
          <a:lstStyle/>
          <a:p>
            <a:r>
              <a:rPr lang="en-US" dirty="0"/>
              <a:t>Execution of Santee Sioux</a:t>
            </a:r>
          </a:p>
        </p:txBody>
      </p:sp>
      <p:sp>
        <p:nvSpPr>
          <p:cNvPr id="3" name="Content Placeholder 2"/>
          <p:cNvSpPr>
            <a:spLocks noGrp="1"/>
          </p:cNvSpPr>
          <p:nvPr>
            <p:ph idx="1"/>
          </p:nvPr>
        </p:nvSpPr>
        <p:spPr>
          <a:xfrm>
            <a:off x="0" y="2915728"/>
            <a:ext cx="11947585" cy="4288145"/>
          </a:xfrm>
        </p:spPr>
        <p:txBody>
          <a:bodyPr/>
          <a:lstStyle/>
          <a:p>
            <a:r>
              <a:rPr lang="en-US" sz="3200" dirty="0"/>
              <a:t>The largest mass execution in U.S. History</a:t>
            </a:r>
          </a:p>
          <a:p>
            <a:r>
              <a:rPr lang="en-US" sz="3200" dirty="0"/>
              <a:t>Dakota war (Sioux) 1862: brief event (5 weeks)</a:t>
            </a:r>
          </a:p>
          <a:p>
            <a:r>
              <a:rPr lang="en-US" sz="3200" dirty="0"/>
              <a:t>Considered a massacre within Dakota Indian culture</a:t>
            </a:r>
          </a:p>
          <a:p>
            <a:r>
              <a:rPr lang="en-US" sz="3200" dirty="0"/>
              <a:t>Lincoln’s authorization of the execution of 38 Sioux in September 1862</a:t>
            </a:r>
          </a:p>
          <a:p>
            <a:endParaRPr lang="en-US" dirty="0"/>
          </a:p>
        </p:txBody>
      </p:sp>
      <p:pic>
        <p:nvPicPr>
          <p:cNvPr id="2050" name="Picture 2" descr="Image result for sioux execu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76845" y="-50492"/>
            <a:ext cx="5515155" cy="2886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0098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04000"/>
                <a:satMod val="128000"/>
                <a:lumMod val="104000"/>
              </a:schemeClr>
            </a:gs>
            <a:gs pos="100000">
              <a:schemeClr val="phClr">
                <a:shade val="76000"/>
                <a:hueMod val="89000"/>
                <a:satMod val="164000"/>
                <a:lumMod val="68000"/>
              </a:schemeClr>
            </a:gs>
          </a:gsLst>
          <a:path path="circle">
            <a:fillToRect l="45000" t="65000" r="125000" b="100000"/>
          </a:path>
        </a:gradFill>
        <a:blipFill rotWithShape="1">
          <a:blip xmlns:r="http://schemas.openxmlformats.org/officeDocument/2006/relationships" r:embed="rId1">
            <a:duotone>
              <a:schemeClr val="phClr">
                <a:shade val="42000"/>
                <a:hueMod val="42000"/>
                <a:satMod val="124000"/>
                <a:lumMod val="62000"/>
              </a:schemeClr>
              <a:schemeClr val="phClr">
                <a:tint val="96000"/>
                <a:satMod val="130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5A2F9111-B2DB-470C-BA56-608F9B6588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5448</TotalTime>
  <Words>1796</Words>
  <Application>Microsoft Office PowerPoint</Application>
  <PresentationFormat>Widescreen</PresentationFormat>
  <Paragraphs>199</Paragraphs>
  <Slides>49</Slides>
  <Notes>1</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49</vt:i4>
      </vt:variant>
    </vt:vector>
  </HeadingPairs>
  <TitlesOfParts>
    <vt:vector size="58" baseType="lpstr">
      <vt:lpstr>Arial</vt:lpstr>
      <vt:lpstr>Calibri</vt:lpstr>
      <vt:lpstr>Century Gothic</vt:lpstr>
      <vt:lpstr>Georgia</vt:lpstr>
      <vt:lpstr>OrandaBT</vt:lpstr>
      <vt:lpstr>proxima-nova</vt:lpstr>
      <vt:lpstr>Times New Roman</vt:lpstr>
      <vt:lpstr>Wingdings 3</vt:lpstr>
      <vt:lpstr>Ion</vt:lpstr>
      <vt:lpstr>Industrial Revolution and Plains Indian Subjugation</vt:lpstr>
      <vt:lpstr>Origins of the Industrial Revolution</vt:lpstr>
      <vt:lpstr>Liberty Enlightening the World</vt:lpstr>
      <vt:lpstr>Manifest Destiny</vt:lpstr>
      <vt:lpstr>U.S. Approaches: Solving the “Indian Problem”</vt:lpstr>
      <vt:lpstr>Trail of Tears</vt:lpstr>
      <vt:lpstr>“Let the Eat Grass”</vt:lpstr>
      <vt:lpstr>Homestead Act of 1862</vt:lpstr>
      <vt:lpstr>Execution of Santee Sioux</vt:lpstr>
      <vt:lpstr>The War</vt:lpstr>
      <vt:lpstr>PowerPoint Presentation</vt:lpstr>
      <vt:lpstr>Digital History: On Westward Expansion</vt:lpstr>
      <vt:lpstr>The Second Industrial Revolution: 1870-1914</vt:lpstr>
      <vt:lpstr>Second Industrial Revolution</vt:lpstr>
      <vt:lpstr>Second Industrial Revolution</vt:lpstr>
      <vt:lpstr>The Value of Railroads</vt:lpstr>
      <vt:lpstr>PowerPoint Presentation</vt:lpstr>
      <vt:lpstr>Factors of Indian Defeat</vt:lpstr>
      <vt:lpstr>PowerPoint Presentation</vt:lpstr>
      <vt:lpstr>William Tecumsah Sherman</vt:lpstr>
      <vt:lpstr>On Removal…the “Scorched Earth” Approach</vt:lpstr>
      <vt:lpstr>On Removal…the “Scorched Earth” Approach</vt:lpstr>
      <vt:lpstr>The Plains Indians</vt:lpstr>
      <vt:lpstr>Sherman Tecumseh Sherman</vt:lpstr>
      <vt:lpstr>PowerPoint Presentation</vt:lpstr>
      <vt:lpstr>1890: Disaster at Wounded Knee</vt:lpstr>
      <vt:lpstr>Wounded Knee, 1890</vt:lpstr>
      <vt:lpstr>Pocast</vt:lpstr>
      <vt:lpstr>Definitions of Freedom…</vt:lpstr>
      <vt:lpstr>Acculturation</vt:lpstr>
      <vt:lpstr>Dawes Act, 1887</vt:lpstr>
      <vt:lpstr>Land Rush</vt:lpstr>
      <vt:lpstr>Doctrine of Discovery...</vt:lpstr>
      <vt:lpstr>Doctrine of Discovery</vt:lpstr>
      <vt:lpstr>Indigenous Boarding Schools</vt:lpstr>
      <vt:lpstr>PowerPoint Presentation</vt:lpstr>
      <vt:lpstr>Shifting Cultural Paradigms:  Pre-Civil War</vt:lpstr>
      <vt:lpstr>Liberty Enlightening the World</vt:lpstr>
      <vt:lpstr>Liberty Enlightening the World</vt:lpstr>
      <vt:lpstr>Second Industrial Revolution</vt:lpstr>
      <vt:lpstr>PowerPoint Presentation</vt:lpstr>
      <vt:lpstr>New England Geography</vt:lpstr>
      <vt:lpstr>Factory Towns</vt:lpstr>
      <vt:lpstr>What Will Steam Change?</vt:lpstr>
      <vt:lpstr>Plains Indian Geographical Region</vt:lpstr>
      <vt:lpstr>PowerPoint Presentation</vt:lpstr>
      <vt:lpstr>Social Darwinism</vt:lpstr>
      <vt:lpstr>Social Darwinism</vt:lpstr>
      <vt:lpstr>To the West</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Freedom’s Boundaries</dc:title>
  <dc:creator>Alyssa Arnell</dc:creator>
  <cp:lastModifiedBy>Alyssa Arnell</cp:lastModifiedBy>
  <cp:revision>60</cp:revision>
  <dcterms:created xsi:type="dcterms:W3CDTF">2017-10-02T22:33:42Z</dcterms:created>
  <dcterms:modified xsi:type="dcterms:W3CDTF">2023-09-26T18:39:46Z</dcterms:modified>
</cp:coreProperties>
</file>