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2" r:id="rId3"/>
    <p:sldId id="323" r:id="rId4"/>
    <p:sldId id="325" r:id="rId5"/>
    <p:sldId id="326" r:id="rId6"/>
    <p:sldId id="324" r:id="rId7"/>
    <p:sldId id="293" r:id="rId8"/>
    <p:sldId id="328" r:id="rId9"/>
    <p:sldId id="329" r:id="rId10"/>
    <p:sldId id="273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2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83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57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261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02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6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48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62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2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8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7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2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9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97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4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45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974D5A-9976-4782-891B-2914A7C937FF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9219B-DEA0-4EF9-B8B8-AC928AA15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8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cph.org/history-at-work/standing-rock-and-sitting-bull-where-is-the-history/" TargetMode="External"/><Relationship Id="rId2" Type="http://schemas.openxmlformats.org/officeDocument/2006/relationships/hyperlink" Target="http://aktalakota.stjo.org/site/News2?page=NewsArticle&amp;id=877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pictures/search/?q=sitting%20bull" TargetMode="External"/><Relationship Id="rId4" Type="http://schemas.openxmlformats.org/officeDocument/2006/relationships/hyperlink" Target="http://www.american-tribes.com/Lakota/BIO/SittingBull-Oglala.htm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atalog.archives.gov/id/4662607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oc.gov/pictures/search/?q=carlisle%20schoo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constitutioncenter.org/blog/on-this-day-supreme-court-says-tax-paying-indians-cant-vot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valon.law.yale.edu/19th_century/nt001.as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Indigenous History and the Scavenger Hunt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71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2" y="34041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Locate a website that is controlled by a North American tribe or council that discusses Sitting Bull. Answer the following questions: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02" y="2903836"/>
            <a:ext cx="10515600" cy="3433763"/>
          </a:xfrm>
        </p:spPr>
        <p:txBody>
          <a:bodyPr/>
          <a:lstStyle/>
          <a:p>
            <a:pPr lvl="1"/>
            <a:r>
              <a:rPr lang="en-US" sz="3600" dirty="0"/>
              <a:t>How do you know it is a reputable site?</a:t>
            </a:r>
          </a:p>
          <a:p>
            <a:pPr lvl="1"/>
            <a:r>
              <a:rPr lang="en-US" sz="3600" dirty="0"/>
              <a:t>How does the site address Sitting Bull?</a:t>
            </a:r>
          </a:p>
          <a:p>
            <a:r>
              <a:rPr lang="en-US" dirty="0">
                <a:hlinkClick r:id="rId2"/>
              </a:rPr>
              <a:t>http://aktalakota.stjo.org/site/News2?page=NewsArticle&amp;id=8778</a:t>
            </a:r>
            <a:endParaRPr lang="en-US" dirty="0"/>
          </a:p>
          <a:p>
            <a:r>
              <a:rPr lang="en-US" dirty="0">
                <a:hlinkClick r:id="rId3"/>
              </a:rPr>
              <a:t>http://ncph.org/history-at-work/standing-rock-and-sitting-bull-where-is-the-history/</a:t>
            </a:r>
            <a:endParaRPr lang="en-US" dirty="0"/>
          </a:p>
          <a:p>
            <a:r>
              <a:rPr lang="en-US" dirty="0">
                <a:hlinkClick r:id="rId4"/>
              </a:rPr>
              <a:t>http://www.american-tribes.com/Lakota/BIO/SittingBull-Oglala.htm</a:t>
            </a:r>
            <a:endParaRPr lang="en-US" dirty="0"/>
          </a:p>
          <a:p>
            <a:r>
              <a:rPr lang="en-US" dirty="0">
                <a:hlinkClick r:id="rId5"/>
              </a:rPr>
              <a:t>http://www.loc.gov/pictures/search/?q=sitting%20bull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07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Freedom…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738" y="1728132"/>
            <a:ext cx="11663794" cy="4512030"/>
          </a:xfrm>
        </p:spPr>
        <p:txBody>
          <a:bodyPr/>
          <a:lstStyle/>
          <a:p>
            <a:r>
              <a:rPr lang="en-US" sz="2800" dirty="0"/>
              <a:t>What was the Plains Indian definition of freedom per Sitting Bull?</a:t>
            </a:r>
          </a:p>
          <a:p>
            <a:r>
              <a:rPr lang="en-US" sz="2800" dirty="0"/>
              <a:t>Preservation of culture and political autonomy</a:t>
            </a:r>
          </a:p>
          <a:p>
            <a:r>
              <a:rPr lang="en-US" sz="2800" dirty="0"/>
              <a:t>Control of ancestral lands</a:t>
            </a:r>
          </a:p>
          <a:p>
            <a:r>
              <a:rPr lang="en-US" sz="2800" dirty="0"/>
              <a:t>Tribal sovereignty</a:t>
            </a:r>
          </a:p>
          <a:p>
            <a:endParaRPr lang="en-US" dirty="0"/>
          </a:p>
        </p:txBody>
      </p:sp>
      <p:pic>
        <p:nvPicPr>
          <p:cNvPr id="3074" name="Picture 2" descr="Image result for sitting b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93" y="3355308"/>
            <a:ext cx="6211669" cy="35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75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Acculturation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91" y="1682215"/>
            <a:ext cx="6854439" cy="4195481"/>
          </a:xfrm>
        </p:spPr>
        <p:txBody>
          <a:bodyPr>
            <a:normAutofit/>
          </a:bodyPr>
          <a:lstStyle/>
          <a:p>
            <a:r>
              <a:rPr lang="en-US" sz="2400" dirty="0"/>
              <a:t>For Indigenous groups</a:t>
            </a:r>
          </a:p>
          <a:p>
            <a:r>
              <a:rPr lang="en-US" sz="2400" dirty="0"/>
              <a:t>Forced impressment of European concepts of civilization and social norms</a:t>
            </a:r>
          </a:p>
          <a:p>
            <a:r>
              <a:rPr lang="en-US" sz="2400" dirty="0"/>
              <a:t>Forced removal of internal cultural characteristics</a:t>
            </a:r>
          </a:p>
          <a:p>
            <a:r>
              <a:rPr lang="en-US" sz="2400" dirty="0"/>
              <a:t>Prompted by federal desire to support commercial expansion and national unity </a:t>
            </a:r>
          </a:p>
          <a:p>
            <a:r>
              <a:rPr lang="en-US" sz="2400" dirty="0"/>
              <a:t>“assault on Indian Culture”</a:t>
            </a:r>
          </a:p>
        </p:txBody>
      </p:sp>
      <p:pic>
        <p:nvPicPr>
          <p:cNvPr id="4100" name="Picture 4" descr="Image result for native american accultu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86" y="1500746"/>
            <a:ext cx="3642068" cy="470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4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Dawes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853248"/>
            <a:ext cx="7896527" cy="4195481"/>
          </a:xfrm>
        </p:spPr>
        <p:txBody>
          <a:bodyPr/>
          <a:lstStyle/>
          <a:p>
            <a:r>
              <a:rPr lang="en-US" sz="3200" dirty="0"/>
              <a:t>Broke up tribal lands into small individual parcels</a:t>
            </a:r>
          </a:p>
          <a:p>
            <a:r>
              <a:rPr lang="en-US" sz="3200" dirty="0"/>
              <a:t>Distributed to Indigenous families</a:t>
            </a:r>
          </a:p>
          <a:p>
            <a:r>
              <a:rPr lang="en-US" sz="3200" dirty="0"/>
              <a:t>Some auctioned off to white purchasers</a:t>
            </a:r>
          </a:p>
          <a:p>
            <a:r>
              <a:rPr lang="en-US" sz="3200" dirty="0"/>
              <a:t>To encourage settled farming</a:t>
            </a:r>
          </a:p>
          <a:p>
            <a:r>
              <a:rPr lang="en-US" sz="3200" dirty="0"/>
              <a:t>“adopt the habits of civilized life”</a:t>
            </a:r>
          </a:p>
          <a:p>
            <a:endParaRPr lang="en-US" dirty="0"/>
          </a:p>
        </p:txBody>
      </p:sp>
      <p:pic>
        <p:nvPicPr>
          <p:cNvPr id="5122" name="Picture 2" descr="Image result for dawes 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977" y="1792207"/>
            <a:ext cx="3291710" cy="425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1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Archives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 the National Archives and search the catalogue for an advertisement for the land rush of 1887. Copy the image or describe it in written form and include the web address. </a:t>
            </a:r>
          </a:p>
          <a:p>
            <a:r>
              <a:rPr lang="en-US" sz="2800" u="sng" dirty="0">
                <a:hlinkClick r:id="rId2"/>
              </a:rPr>
              <a:t>https://catalog.archives.gov/id/4662607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783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Rush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65" y="1468032"/>
            <a:ext cx="10680916" cy="4195481"/>
          </a:xfrm>
        </p:spPr>
        <p:txBody>
          <a:bodyPr>
            <a:normAutofit/>
          </a:bodyPr>
          <a:lstStyle/>
          <a:p>
            <a:r>
              <a:rPr lang="en-US" sz="2800" dirty="0"/>
              <a:t>50,000 white settlers claimed territories on one day 4/22/1889</a:t>
            </a:r>
          </a:p>
          <a:p>
            <a:r>
              <a:rPr lang="en-US" sz="2800" dirty="0"/>
              <a:t>Est. 15 billion acres of land taken from Indigenous groups by the U.S.</a:t>
            </a:r>
          </a:p>
          <a:p>
            <a:r>
              <a:rPr lang="en-US" sz="2800" dirty="0"/>
              <a:t>“right of discovery”</a:t>
            </a:r>
          </a:p>
        </p:txBody>
      </p:sp>
      <p:pic>
        <p:nvPicPr>
          <p:cNvPr id="6146" name="Picture 2" descr="Image result for 1889 land ru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509" y="3585519"/>
            <a:ext cx="4548981" cy="309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68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of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187" y="1632788"/>
            <a:ext cx="11129878" cy="4195481"/>
          </a:xfrm>
        </p:spPr>
        <p:txBody>
          <a:bodyPr/>
          <a:lstStyle/>
          <a:p>
            <a:r>
              <a:rPr lang="en-US" sz="2800" dirty="0"/>
              <a:t>Identify an image of the Carlisle School from the Library of Congress. Copy and paste it or describe it in written form and include the web address.</a:t>
            </a:r>
          </a:p>
          <a:p>
            <a:r>
              <a:rPr lang="en-US" sz="2800" u="sng" dirty="0">
                <a:hlinkClick r:id="rId2"/>
              </a:rPr>
              <a:t>http://www.loc.gov/pictures/search/?q=carlisle%20school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606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Indigenous Boarding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85" y="1929351"/>
            <a:ext cx="8946541" cy="4195481"/>
          </a:xfrm>
        </p:spPr>
        <p:txBody>
          <a:bodyPr/>
          <a:lstStyle/>
          <a:p>
            <a:r>
              <a:rPr lang="en-US" dirty="0"/>
              <a:t>Began in late 1870’s</a:t>
            </a:r>
          </a:p>
          <a:p>
            <a:r>
              <a:rPr lang="en-US" dirty="0"/>
              <a:t>Based on education program developed in Indian prison</a:t>
            </a:r>
          </a:p>
          <a:p>
            <a:r>
              <a:rPr lang="en-US" dirty="0"/>
              <a:t>“Kill the Indian and save the man”</a:t>
            </a:r>
          </a:p>
          <a:p>
            <a:r>
              <a:rPr lang="en-US" dirty="0"/>
              <a:t>Still common in the 1940s</a:t>
            </a:r>
          </a:p>
          <a:p>
            <a:r>
              <a:rPr lang="en-US" dirty="0"/>
              <a:t>Intent was to transform language, religion, family structure, the way one expresses emotion</a:t>
            </a:r>
          </a:p>
          <a:p>
            <a:r>
              <a:rPr lang="en-US" dirty="0"/>
              <a:t>Erase and replace culture</a:t>
            </a:r>
          </a:p>
          <a:p>
            <a:r>
              <a:rPr lang="en-US" dirty="0"/>
              <a:t>Conscious effort to take children of leaders and hold them</a:t>
            </a:r>
          </a:p>
        </p:txBody>
      </p:sp>
    </p:spTree>
    <p:extLst>
      <p:ext uri="{BB962C8B-B14F-4D97-AF65-F5344CB8AC3E}">
        <p14:creationId xmlns:p14="http://schemas.microsoft.com/office/powerpoint/2010/main" val="20377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Studies: Assimilation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625" y="2876702"/>
            <a:ext cx="11080450" cy="4195481"/>
          </a:xfrm>
        </p:spPr>
        <p:txBody>
          <a:bodyPr/>
          <a:lstStyle/>
          <a:p>
            <a:r>
              <a:rPr lang="en-US" sz="2800" dirty="0"/>
              <a:t>What was the specific issue decided in </a:t>
            </a:r>
            <a:r>
              <a:rPr lang="en-US" sz="2800" i="1" dirty="0"/>
              <a:t>Elk v. Wilkins</a:t>
            </a:r>
            <a:r>
              <a:rPr lang="en-US" sz="2800" dirty="0"/>
              <a:t> (1884)? In your own words, explain the facts of the case and what the Court decided.</a:t>
            </a:r>
          </a:p>
          <a:p>
            <a:r>
              <a:rPr lang="en-US" sz="2800" u="sng" dirty="0">
                <a:hlinkClick r:id="rId2"/>
              </a:rPr>
              <a:t>https://constitutioncenter.org/blog/on-this-day-supreme-court-says-tax-paying-indians-cant-vote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170" name="Picture 2" descr="Image result for elk v. wilki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43434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701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all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Research is much more than just a google search or the easiest path</a:t>
            </a:r>
          </a:p>
          <a:p>
            <a:r>
              <a:rPr lang="en-US" sz="2800" dirty="0"/>
              <a:t>Various resources can offer different perspectives and brings depth to your approach</a:t>
            </a:r>
          </a:p>
          <a:p>
            <a:r>
              <a:rPr lang="en-US" sz="2800" dirty="0"/>
              <a:t>Primary sources are important to examine</a:t>
            </a:r>
          </a:p>
          <a:p>
            <a:r>
              <a:rPr lang="en-US" sz="2800" dirty="0"/>
              <a:t>Evaluating sources for bias and proper approach is also key!</a:t>
            </a:r>
          </a:p>
        </p:txBody>
      </p:sp>
    </p:spTree>
    <p:extLst>
      <p:ext uri="{BB962C8B-B14F-4D97-AF65-F5344CB8AC3E}">
        <p14:creationId xmlns:p14="http://schemas.microsoft.com/office/powerpoint/2010/main" val="89995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55" y="133540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Find the treaty referenced in Chapter 16 as: “as long as the grass shall grow”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023" y="1673526"/>
            <a:ext cx="5710687" cy="4925682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Fort Laramie Treaty: </a:t>
            </a:r>
          </a:p>
          <a:p>
            <a:pPr lvl="1"/>
            <a:r>
              <a:rPr lang="en-US" sz="3200" dirty="0"/>
              <a:t>How did you discover the treaties’ name?</a:t>
            </a:r>
          </a:p>
          <a:p>
            <a:pPr lvl="1"/>
            <a:r>
              <a:rPr lang="en-US" sz="3200" dirty="0"/>
              <a:t>References earlier Battle of Bighorn and subsequent Dawes Act</a:t>
            </a:r>
          </a:p>
          <a:p>
            <a:pPr lvl="1"/>
            <a:r>
              <a:rPr lang="en-US" sz="3200" dirty="0"/>
              <a:t>Relational information informs research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737" y="1910035"/>
            <a:ext cx="6378246" cy="4071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43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055" y="133540"/>
            <a:ext cx="9404723" cy="1400530"/>
          </a:xfrm>
        </p:spPr>
        <p:txBody>
          <a:bodyPr>
            <a:normAutofit fontScale="90000"/>
          </a:bodyPr>
          <a:lstStyle/>
          <a:p>
            <a:r>
              <a:rPr lang="en-US" dirty="0"/>
              <a:t>Find the treaty referenced in Chapter 16 as: “as long as the grass shall grow”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15" y="1853247"/>
            <a:ext cx="11317857" cy="473733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/>
              <a:t>What does the treaty seek to accomplish with the head of a family or lodge?</a:t>
            </a:r>
          </a:p>
          <a:p>
            <a:pPr lvl="1"/>
            <a:r>
              <a:rPr lang="en-US" sz="3200" dirty="0"/>
              <a:t>What does the treaty say each head of household should receive if they so desire to make such “improvements”?</a:t>
            </a:r>
          </a:p>
          <a:p>
            <a:pPr lvl="1"/>
            <a:r>
              <a:rPr lang="en-US" sz="3200" dirty="0"/>
              <a:t>Describe what the treaty says is necessary to ensure “the civilization of the Indians entering into this treaty”</a:t>
            </a:r>
          </a:p>
          <a:p>
            <a:pPr lvl="1"/>
            <a:r>
              <a:rPr lang="en-US" sz="3200" dirty="0"/>
              <a:t>Was the treaty easy to understand?</a:t>
            </a:r>
          </a:p>
          <a:p>
            <a:pPr lvl="1"/>
            <a:r>
              <a:rPr lang="en-US" sz="3200" dirty="0"/>
              <a:t>Is the treaty a primary source?</a:t>
            </a:r>
          </a:p>
          <a:p>
            <a:r>
              <a:rPr lang="en-US" u="sng" dirty="0">
                <a:hlinkClick r:id="rId2"/>
              </a:rPr>
              <a:t>http://avalon.law.yale.edu/19th_century/nt001.asp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84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311" y="0"/>
            <a:ext cx="4462104" cy="65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 Laramie Treaty, 1868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54" y="2156434"/>
            <a:ext cx="7624846" cy="4195481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fort along Oregon trail to protect settlers traveling through</a:t>
            </a:r>
          </a:p>
          <a:p>
            <a:r>
              <a:rPr lang="en-US" dirty="0"/>
              <a:t>1866: Red Cloud refused to sign non-aggression treaty</a:t>
            </a:r>
          </a:p>
          <a:p>
            <a:r>
              <a:rPr lang="en-US" dirty="0"/>
              <a:t>Declared war on all non-Indigenous peoples in the region</a:t>
            </a:r>
          </a:p>
          <a:p>
            <a:r>
              <a:rPr lang="en-US" dirty="0"/>
              <a:t>Oglala Sioux attack settlers on trail</a:t>
            </a:r>
          </a:p>
          <a:p>
            <a:r>
              <a:rPr lang="en-US" dirty="0"/>
              <a:t>Success leads to army evacuating regions</a:t>
            </a:r>
          </a:p>
          <a:p>
            <a:r>
              <a:rPr lang="en-US" dirty="0"/>
              <a:t>Treaty signed to relinquish Bozeman trail in trade for no further Indigenous attacks</a:t>
            </a:r>
          </a:p>
          <a:p>
            <a:r>
              <a:rPr lang="en-US" dirty="0"/>
              <a:t>Great Sioux Reservation</a:t>
            </a:r>
          </a:p>
        </p:txBody>
      </p:sp>
      <p:pic>
        <p:nvPicPr>
          <p:cNvPr id="2050" name="Picture 2" descr="File:Great Sioux reservation in 1888.png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139" y="3773425"/>
            <a:ext cx="3289001" cy="30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73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7867" y="1414732"/>
            <a:ext cx="3733800" cy="5163868"/>
          </a:xfrm>
        </p:spPr>
        <p:txBody>
          <a:bodyPr/>
          <a:lstStyle/>
          <a:p>
            <a:pPr algn="l" eaLnBrk="1" hangingPunct="1"/>
            <a:r>
              <a:rPr lang="en-US" altLang="en-US" b="1" dirty="0">
                <a:solidFill>
                  <a:srgbClr val="FFFFFF"/>
                </a:solidFill>
                <a:effectLst/>
              </a:rPr>
              <a:t>Sitting Bull refused to sign the Treaty of Fort Laramie.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Nomadic lifestyle do not live in one precise area.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felt this treaty was unjust and would destroy the Sioux way of life. </a:t>
            </a:r>
          </a:p>
          <a:p>
            <a:pPr marL="342900" indent="-342900" algn="l" eaLnBrk="1" hangingPunct="1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rgbClr val="FFFFFF"/>
              </a:solidFill>
              <a:effectLst/>
            </a:endParaRPr>
          </a:p>
        </p:txBody>
      </p:sp>
      <p:pic>
        <p:nvPicPr>
          <p:cNvPr id="29699" name="Picture 5" descr="sittingbu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-25400"/>
            <a:ext cx="50260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65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of Little Bighorn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92" y="3631721"/>
            <a:ext cx="11980863" cy="3602723"/>
          </a:xfrm>
        </p:spPr>
        <p:txBody>
          <a:bodyPr/>
          <a:lstStyle/>
          <a:p>
            <a:r>
              <a:rPr lang="en-US" dirty="0"/>
              <a:t>Discovery of Gold in these same lands initiated reversal by U.S. on formal treaty…</a:t>
            </a:r>
          </a:p>
          <a:p>
            <a:r>
              <a:rPr lang="en-US" dirty="0"/>
              <a:t>Repeated Indigenous action to stop intrusion leads to Bighorn and the last stand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1876,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Colonel George Custer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his soldiers of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Seventh Calvary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were stationed near the Little Big Horn River in Montana. 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Crazy Horse and Sitting Bull led a group of Native Americans to attack the Seventh Calvary.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Custer and his men were all killed by the Native American resistance at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Battle of Little Big Horn. </a:t>
            </a:r>
            <a:endParaRPr lang="en-US" dirty="0"/>
          </a:p>
          <a:p>
            <a:r>
              <a:rPr lang="en-US" dirty="0"/>
              <a:t>Although Black Hills were relinquished, resistance continued through the mid-1880s. </a:t>
            </a:r>
          </a:p>
          <a:p>
            <a:endParaRPr lang="en-US" dirty="0"/>
          </a:p>
        </p:txBody>
      </p:sp>
      <p:pic>
        <p:nvPicPr>
          <p:cNvPr id="1026" name="Picture 2" descr="Image result for battle of little bigh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829" y="-10424"/>
            <a:ext cx="4927171" cy="29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18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584" y="1543960"/>
            <a:ext cx="8946541" cy="4195481"/>
          </a:xfrm>
        </p:spPr>
        <p:txBody>
          <a:bodyPr>
            <a:noAutofit/>
          </a:bodyPr>
          <a:lstStyle/>
          <a:p>
            <a:r>
              <a:rPr lang="en-US" sz="3200" dirty="0"/>
              <a:t>Further eradication of Indigenous tribes</a:t>
            </a:r>
          </a:p>
          <a:p>
            <a:r>
              <a:rPr lang="en-US" sz="3200" dirty="0"/>
              <a:t>Comanche empire</a:t>
            </a:r>
          </a:p>
          <a:p>
            <a:r>
              <a:rPr lang="en-US" sz="3200" dirty="0"/>
              <a:t>Sioux</a:t>
            </a:r>
          </a:p>
          <a:p>
            <a:r>
              <a:rPr lang="en-US" sz="3200" dirty="0"/>
              <a:t>Cheyenne</a:t>
            </a:r>
          </a:p>
          <a:p>
            <a:r>
              <a:rPr lang="en-US" sz="3200" dirty="0"/>
              <a:t>Apache</a:t>
            </a:r>
          </a:p>
          <a:p>
            <a:r>
              <a:rPr lang="en-US" sz="3200" dirty="0"/>
              <a:t>Plains Indians discover that there is no treaty that will protect them from the land interests of the new country</a:t>
            </a:r>
          </a:p>
        </p:txBody>
      </p:sp>
    </p:spTree>
    <p:extLst>
      <p:ext uri="{BB962C8B-B14F-4D97-AF65-F5344CB8AC3E}">
        <p14:creationId xmlns:p14="http://schemas.microsoft.com/office/powerpoint/2010/main" val="25694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80" y="1518247"/>
            <a:ext cx="6211019" cy="38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0"/>
            <a:ext cx="9144000" cy="1062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15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Depiction of the Native Americans participating in the Ghost Dance Movement.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0" y="5520754"/>
            <a:ext cx="9923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Georgia" panose="02040502050405020303" pitchFamily="18" charset="0"/>
              </a:rPr>
              <a:t>a politically potent spiritual movement that Americans called the Ghost Dance</a:t>
            </a:r>
            <a:r>
              <a:rPr lang="en-US" b="1" dirty="0">
                <a:latin typeface="Georgia" panose="02040502050405020303" pitchFamily="18" charset="0"/>
              </a:rPr>
              <a:t> </a:t>
            </a:r>
            <a:r>
              <a:rPr lang="en-US" dirty="0">
                <a:latin typeface="Georgia" panose="02040502050405020303" pitchFamily="18" charset="0"/>
              </a:rPr>
              <a:t>grew from the teachings of the Paiute prophet Wovoka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predicted white western expansion would end in peace.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1890: Disaster at Wounded Knee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667" y="1815860"/>
            <a:ext cx="6125623" cy="45894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One of the last major military actions against Northern Plains Indians</a:t>
            </a:r>
          </a:p>
          <a:p>
            <a:r>
              <a:rPr lang="en-US" dirty="0"/>
              <a:t>Officials banned Ghost Dance on South Dakota reservation</a:t>
            </a:r>
          </a:p>
          <a:p>
            <a:r>
              <a:rPr lang="en-US" dirty="0"/>
              <a:t>Arrested band of Lakota traveling through region and confined them to camp near Wounded Knee Creek</a:t>
            </a:r>
          </a:p>
          <a:p>
            <a:r>
              <a:rPr lang="en-US" dirty="0"/>
              <a:t>Federal troops feared uprising</a:t>
            </a:r>
          </a:p>
          <a:p>
            <a:r>
              <a:rPr lang="en-US" dirty="0"/>
              <a:t>Opened fire on encamping ghost dance participants late December 1890</a:t>
            </a:r>
          </a:p>
          <a:p>
            <a:r>
              <a:rPr lang="en-US" dirty="0"/>
              <a:t>Killed between 150-200 unarmed people</a:t>
            </a:r>
          </a:p>
          <a:p>
            <a:r>
              <a:rPr lang="en-US" dirty="0"/>
              <a:t>Wounded Knee Massacre applauded by the press…</a:t>
            </a:r>
          </a:p>
          <a:p>
            <a:r>
              <a:rPr lang="en-US" dirty="0"/>
              <a:t>TRIGGER WARNING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910" y="2990344"/>
            <a:ext cx="5785423" cy="371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D39F01-071D-4272-B8ED-FDC2657F52C7}"/>
              </a:ext>
            </a:extLst>
          </p:cNvPr>
          <p:cNvSpPr/>
          <p:nvPr/>
        </p:nvSpPr>
        <p:spPr>
          <a:xfrm>
            <a:off x="6308521" y="2978092"/>
            <a:ext cx="5793812" cy="36995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4719</TotalTime>
  <Words>988</Words>
  <Application>Microsoft Office PowerPoint</Application>
  <PresentationFormat>Widescreen</PresentationFormat>
  <Paragraphs>100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Century Gothic</vt:lpstr>
      <vt:lpstr>Georgia</vt:lpstr>
      <vt:lpstr>Wingdings 3</vt:lpstr>
      <vt:lpstr>Ion</vt:lpstr>
      <vt:lpstr>Indigenous History and the Scavenger Hunt</vt:lpstr>
      <vt:lpstr>Find the treaty referenced in Chapter 16 as: “as long as the grass shall grow” </vt:lpstr>
      <vt:lpstr>Find the treaty referenced in Chapter 16 as: “as long as the grass shall grow” </vt:lpstr>
      <vt:lpstr>Fort Laramie Treaty, 1868</vt:lpstr>
      <vt:lpstr>PowerPoint Presentation</vt:lpstr>
      <vt:lpstr>Battle of Little Bighorn</vt:lpstr>
      <vt:lpstr>Overall Impact</vt:lpstr>
      <vt:lpstr>PowerPoint Presentation</vt:lpstr>
      <vt:lpstr>1890: Disaster at Wounded Knee</vt:lpstr>
      <vt:lpstr>Locate a website that is controlled by a North American tribe or council that discusses Sitting Bull. Answer the following questions: </vt:lpstr>
      <vt:lpstr>Definitions of Freedom…</vt:lpstr>
      <vt:lpstr>Acculturation</vt:lpstr>
      <vt:lpstr>Dawes Act</vt:lpstr>
      <vt:lpstr>National Archives</vt:lpstr>
      <vt:lpstr>Land Rush</vt:lpstr>
      <vt:lpstr>Library of Congress</vt:lpstr>
      <vt:lpstr>Indigenous Boarding Schools</vt:lpstr>
      <vt:lpstr>Case Studies: Assimilation</vt:lpstr>
      <vt:lpstr>What does it all mean?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Freedom’s Boundaries</dc:title>
  <dc:creator>Alyssa Arnell</dc:creator>
  <cp:lastModifiedBy>Alyssa Arnell</cp:lastModifiedBy>
  <cp:revision>34</cp:revision>
  <dcterms:created xsi:type="dcterms:W3CDTF">2017-10-02T22:33:42Z</dcterms:created>
  <dcterms:modified xsi:type="dcterms:W3CDTF">2023-02-21T15:26:26Z</dcterms:modified>
</cp:coreProperties>
</file>