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0.jpg" ContentType="image/jpeg"/>
  <Override PartName="/ppt/media/image41.jpg" ContentType="image/jpeg"/>
  <Override PartName="/ppt/media/image44.jpg" ContentType="image/jpeg"/>
  <Override PartName="/ppt/media/image60.jpg" ContentType="image/jpeg"/>
  <Override PartName="/ppt/media/image62.jpg" ContentType="image/jpeg"/>
  <Override PartName="/ppt/media/image65.jpg" ContentType="image/jpeg"/>
  <Override PartName="/ppt/notesSlides/notesSlide1.xml" ContentType="application/vnd.openxmlformats-officedocument.presentationml.notesSlide+xml"/>
  <Override PartName="/ppt/media/image6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741" r:id="rId2"/>
  </p:sldMasterIdLst>
  <p:notesMasterIdLst>
    <p:notesMasterId r:id="rId70"/>
  </p:notesMasterIdLst>
  <p:sldIdLst>
    <p:sldId id="257" r:id="rId3"/>
    <p:sldId id="301" r:id="rId4"/>
    <p:sldId id="313" r:id="rId5"/>
    <p:sldId id="302" r:id="rId6"/>
    <p:sldId id="303" r:id="rId7"/>
    <p:sldId id="411" r:id="rId8"/>
    <p:sldId id="311" r:id="rId9"/>
    <p:sldId id="410" r:id="rId10"/>
    <p:sldId id="312" r:id="rId11"/>
    <p:sldId id="315" r:id="rId12"/>
    <p:sldId id="307" r:id="rId13"/>
    <p:sldId id="316" r:id="rId14"/>
    <p:sldId id="413" r:id="rId15"/>
    <p:sldId id="382" r:id="rId16"/>
    <p:sldId id="409" r:id="rId17"/>
    <p:sldId id="317" r:id="rId18"/>
    <p:sldId id="319" r:id="rId19"/>
    <p:sldId id="412" r:id="rId20"/>
    <p:sldId id="323" r:id="rId21"/>
    <p:sldId id="383" r:id="rId22"/>
    <p:sldId id="384" r:id="rId23"/>
    <p:sldId id="402" r:id="rId24"/>
    <p:sldId id="394" r:id="rId25"/>
    <p:sldId id="395" r:id="rId26"/>
    <p:sldId id="399" r:id="rId27"/>
    <p:sldId id="400" r:id="rId28"/>
    <p:sldId id="401" r:id="rId29"/>
    <p:sldId id="408" r:id="rId30"/>
    <p:sldId id="407" r:id="rId31"/>
    <p:sldId id="406" r:id="rId32"/>
    <p:sldId id="321" r:id="rId33"/>
    <p:sldId id="322" r:id="rId34"/>
    <p:sldId id="336" r:id="rId35"/>
    <p:sldId id="337" r:id="rId36"/>
    <p:sldId id="338" r:id="rId37"/>
    <p:sldId id="339" r:id="rId38"/>
    <p:sldId id="340" r:id="rId39"/>
    <p:sldId id="341" r:id="rId40"/>
    <p:sldId id="343" r:id="rId41"/>
    <p:sldId id="342" r:id="rId42"/>
    <p:sldId id="344" r:id="rId43"/>
    <p:sldId id="345" r:id="rId44"/>
    <p:sldId id="346" r:id="rId45"/>
    <p:sldId id="347" r:id="rId46"/>
    <p:sldId id="417" r:id="rId47"/>
    <p:sldId id="348" r:id="rId48"/>
    <p:sldId id="349" r:id="rId49"/>
    <p:sldId id="350" r:id="rId50"/>
    <p:sldId id="376" r:id="rId51"/>
    <p:sldId id="377" r:id="rId52"/>
    <p:sldId id="352" r:id="rId53"/>
    <p:sldId id="378" r:id="rId54"/>
    <p:sldId id="379" r:id="rId55"/>
    <p:sldId id="415" r:id="rId56"/>
    <p:sldId id="416" r:id="rId57"/>
    <p:sldId id="380" r:id="rId58"/>
    <p:sldId id="353" r:id="rId59"/>
    <p:sldId id="354" r:id="rId60"/>
    <p:sldId id="324" r:id="rId61"/>
    <p:sldId id="357" r:id="rId62"/>
    <p:sldId id="356" r:id="rId63"/>
    <p:sldId id="359" r:id="rId64"/>
    <p:sldId id="355" r:id="rId65"/>
    <p:sldId id="374" r:id="rId66"/>
    <p:sldId id="373" r:id="rId67"/>
    <p:sldId id="371" r:id="rId68"/>
    <p:sldId id="37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923" autoAdjust="0"/>
  </p:normalViewPr>
  <p:slideViewPr>
    <p:cSldViewPr snapToGrid="0">
      <p:cViewPr varScale="1">
        <p:scale>
          <a:sx n="108" d="100"/>
          <a:sy n="108" d="100"/>
        </p:scale>
        <p:origin x="714" y="96"/>
      </p:cViewPr>
      <p:guideLst/>
    </p:cSldViewPr>
  </p:slideViewPr>
  <p:outlineViewPr>
    <p:cViewPr>
      <p:scale>
        <a:sx n="33" d="100"/>
        <a:sy n="33" d="100"/>
      </p:scale>
      <p:origin x="0" y="-2904"/>
    </p:cViewPr>
  </p:outlineViewPr>
  <p:notesTextViewPr>
    <p:cViewPr>
      <p:scale>
        <a:sx n="3" d="2"/>
        <a:sy n="3" d="2"/>
      </p:scale>
      <p:origin x="0" y="0"/>
    </p:cViewPr>
  </p:notesTextViewPr>
  <p:sorterViewPr>
    <p:cViewPr varScale="1">
      <p:scale>
        <a:sx n="100" d="100"/>
        <a:sy n="100" d="100"/>
      </p:scale>
      <p:origin x="0" y="-14628"/>
    </p:cViewPr>
  </p:sorterViewPr>
  <p:notesViewPr>
    <p:cSldViewPr snapToGrid="0">
      <p:cViewPr varScale="1">
        <p:scale>
          <a:sx n="65" d="100"/>
          <a:sy n="65" d="100"/>
        </p:scale>
        <p:origin x="265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ne001@gmail.com" userId="277f206b36e9e5d9" providerId="LiveId" clId="{7E5940AE-C023-42C2-9CB6-B6C8602F6C60}"/>
    <pc:docChg chg="delSld">
      <pc:chgData name="aarne001@gmail.com" userId="277f206b36e9e5d9" providerId="LiveId" clId="{7E5940AE-C023-42C2-9CB6-B6C8602F6C60}" dt="2023-10-03T11:31:13.128" v="29" actId="47"/>
      <pc:docMkLst>
        <pc:docMk/>
      </pc:docMkLst>
      <pc:sldChg chg="del">
        <pc:chgData name="aarne001@gmail.com" userId="277f206b36e9e5d9" providerId="LiveId" clId="{7E5940AE-C023-42C2-9CB6-B6C8602F6C60}" dt="2023-10-03T11:31:06.765" v="0" actId="47"/>
        <pc:sldMkLst>
          <pc:docMk/>
          <pc:sldMk cId="1214236202" sldId="256"/>
        </pc:sldMkLst>
      </pc:sldChg>
      <pc:sldChg chg="del">
        <pc:chgData name="aarne001@gmail.com" userId="277f206b36e9e5d9" providerId="LiveId" clId="{7E5940AE-C023-42C2-9CB6-B6C8602F6C60}" dt="2023-10-03T11:31:07.871" v="3" actId="47"/>
        <pc:sldMkLst>
          <pc:docMk/>
          <pc:sldMk cId="1996108440" sldId="259"/>
        </pc:sldMkLst>
      </pc:sldChg>
      <pc:sldChg chg="del">
        <pc:chgData name="aarne001@gmail.com" userId="277f206b36e9e5d9" providerId="LiveId" clId="{7E5940AE-C023-42C2-9CB6-B6C8602F6C60}" dt="2023-10-03T11:31:08.985" v="9" actId="47"/>
        <pc:sldMkLst>
          <pc:docMk/>
          <pc:sldMk cId="96164368" sldId="261"/>
        </pc:sldMkLst>
      </pc:sldChg>
      <pc:sldChg chg="del">
        <pc:chgData name="aarne001@gmail.com" userId="277f206b36e9e5d9" providerId="LiveId" clId="{7E5940AE-C023-42C2-9CB6-B6C8602F6C60}" dt="2023-10-03T11:31:11.061" v="21" actId="47"/>
        <pc:sldMkLst>
          <pc:docMk/>
          <pc:sldMk cId="1367395199" sldId="277"/>
        </pc:sldMkLst>
      </pc:sldChg>
      <pc:sldChg chg="del">
        <pc:chgData name="aarne001@gmail.com" userId="277f206b36e9e5d9" providerId="LiveId" clId="{7E5940AE-C023-42C2-9CB6-B6C8602F6C60}" dt="2023-10-03T11:31:11.212" v="22" actId="47"/>
        <pc:sldMkLst>
          <pc:docMk/>
          <pc:sldMk cId="1727803114" sldId="280"/>
        </pc:sldMkLst>
      </pc:sldChg>
      <pc:sldChg chg="del">
        <pc:chgData name="aarne001@gmail.com" userId="277f206b36e9e5d9" providerId="LiveId" clId="{7E5940AE-C023-42C2-9CB6-B6C8602F6C60}" dt="2023-10-03T11:31:11.381" v="23" actId="47"/>
        <pc:sldMkLst>
          <pc:docMk/>
          <pc:sldMk cId="2042757454" sldId="281"/>
        </pc:sldMkLst>
      </pc:sldChg>
      <pc:sldChg chg="del">
        <pc:chgData name="aarne001@gmail.com" userId="277f206b36e9e5d9" providerId="LiveId" clId="{7E5940AE-C023-42C2-9CB6-B6C8602F6C60}" dt="2023-10-03T11:31:12.712" v="28" actId="47"/>
        <pc:sldMkLst>
          <pc:docMk/>
          <pc:sldMk cId="115531724" sldId="282"/>
        </pc:sldMkLst>
      </pc:sldChg>
      <pc:sldChg chg="del">
        <pc:chgData name="aarne001@gmail.com" userId="277f206b36e9e5d9" providerId="LiveId" clId="{7E5940AE-C023-42C2-9CB6-B6C8602F6C60}" dt="2023-10-03T11:31:13.128" v="29" actId="47"/>
        <pc:sldMkLst>
          <pc:docMk/>
          <pc:sldMk cId="4191478435" sldId="283"/>
        </pc:sldMkLst>
      </pc:sldChg>
      <pc:sldChg chg="del">
        <pc:chgData name="aarne001@gmail.com" userId="277f206b36e9e5d9" providerId="LiveId" clId="{7E5940AE-C023-42C2-9CB6-B6C8602F6C60}" dt="2023-10-03T11:31:07.194" v="1" actId="47"/>
        <pc:sldMkLst>
          <pc:docMk/>
          <pc:sldMk cId="2210894292" sldId="290"/>
        </pc:sldMkLst>
      </pc:sldChg>
      <pc:sldChg chg="del">
        <pc:chgData name="aarne001@gmail.com" userId="277f206b36e9e5d9" providerId="LiveId" clId="{7E5940AE-C023-42C2-9CB6-B6C8602F6C60}" dt="2023-10-03T11:31:08.799" v="8" actId="47"/>
        <pc:sldMkLst>
          <pc:docMk/>
          <pc:sldMk cId="695736321" sldId="291"/>
        </pc:sldMkLst>
      </pc:sldChg>
      <pc:sldChg chg="del">
        <pc:chgData name="aarne001@gmail.com" userId="277f206b36e9e5d9" providerId="LiveId" clId="{7E5940AE-C023-42C2-9CB6-B6C8602F6C60}" dt="2023-10-03T11:31:09.143" v="10" actId="47"/>
        <pc:sldMkLst>
          <pc:docMk/>
          <pc:sldMk cId="2174219185" sldId="292"/>
        </pc:sldMkLst>
      </pc:sldChg>
      <pc:sldChg chg="del">
        <pc:chgData name="aarne001@gmail.com" userId="277f206b36e9e5d9" providerId="LiveId" clId="{7E5940AE-C023-42C2-9CB6-B6C8602F6C60}" dt="2023-10-03T11:31:10.187" v="16" actId="47"/>
        <pc:sldMkLst>
          <pc:docMk/>
          <pc:sldMk cId="915807689" sldId="293"/>
        </pc:sldMkLst>
      </pc:sldChg>
      <pc:sldChg chg="del">
        <pc:chgData name="aarne001@gmail.com" userId="277f206b36e9e5d9" providerId="LiveId" clId="{7E5940AE-C023-42C2-9CB6-B6C8602F6C60}" dt="2023-10-03T11:31:09.512" v="12" actId="47"/>
        <pc:sldMkLst>
          <pc:docMk/>
          <pc:sldMk cId="2966816738" sldId="294"/>
        </pc:sldMkLst>
      </pc:sldChg>
      <pc:sldChg chg="del">
        <pc:chgData name="aarne001@gmail.com" userId="277f206b36e9e5d9" providerId="LiveId" clId="{7E5940AE-C023-42C2-9CB6-B6C8602F6C60}" dt="2023-10-03T11:31:09.675" v="13" actId="47"/>
        <pc:sldMkLst>
          <pc:docMk/>
          <pc:sldMk cId="1356046769" sldId="295"/>
        </pc:sldMkLst>
      </pc:sldChg>
      <pc:sldChg chg="del">
        <pc:chgData name="aarne001@gmail.com" userId="277f206b36e9e5d9" providerId="LiveId" clId="{7E5940AE-C023-42C2-9CB6-B6C8602F6C60}" dt="2023-10-03T11:31:09.853" v="14" actId="47"/>
        <pc:sldMkLst>
          <pc:docMk/>
          <pc:sldMk cId="3054282662" sldId="296"/>
        </pc:sldMkLst>
      </pc:sldChg>
      <pc:sldChg chg="del">
        <pc:chgData name="aarne001@gmail.com" userId="277f206b36e9e5d9" providerId="LiveId" clId="{7E5940AE-C023-42C2-9CB6-B6C8602F6C60}" dt="2023-10-03T11:31:10.543" v="18" actId="47"/>
        <pc:sldMkLst>
          <pc:docMk/>
          <pc:sldMk cId="1098505719" sldId="297"/>
        </pc:sldMkLst>
      </pc:sldChg>
      <pc:sldChg chg="del">
        <pc:chgData name="aarne001@gmail.com" userId="277f206b36e9e5d9" providerId="LiveId" clId="{7E5940AE-C023-42C2-9CB6-B6C8602F6C60}" dt="2023-10-03T11:31:10.709" v="19" actId="47"/>
        <pc:sldMkLst>
          <pc:docMk/>
          <pc:sldMk cId="2751955852" sldId="298"/>
        </pc:sldMkLst>
      </pc:sldChg>
      <pc:sldChg chg="del">
        <pc:chgData name="aarne001@gmail.com" userId="277f206b36e9e5d9" providerId="LiveId" clId="{7E5940AE-C023-42C2-9CB6-B6C8602F6C60}" dt="2023-10-03T11:31:10.879" v="20" actId="47"/>
        <pc:sldMkLst>
          <pc:docMk/>
          <pc:sldMk cId="3799558753" sldId="299"/>
        </pc:sldMkLst>
      </pc:sldChg>
      <pc:sldChg chg="del">
        <pc:chgData name="aarne001@gmail.com" userId="277f206b36e9e5d9" providerId="LiveId" clId="{7E5940AE-C023-42C2-9CB6-B6C8602F6C60}" dt="2023-10-03T11:31:08.062" v="4" actId="47"/>
        <pc:sldMkLst>
          <pc:docMk/>
          <pc:sldMk cId="2058951273" sldId="361"/>
        </pc:sldMkLst>
      </pc:sldChg>
      <pc:sldChg chg="del">
        <pc:chgData name="aarne001@gmail.com" userId="277f206b36e9e5d9" providerId="LiveId" clId="{7E5940AE-C023-42C2-9CB6-B6C8602F6C60}" dt="2023-10-03T11:31:08.255" v="5" actId="47"/>
        <pc:sldMkLst>
          <pc:docMk/>
          <pc:sldMk cId="2798836890" sldId="362"/>
        </pc:sldMkLst>
      </pc:sldChg>
      <pc:sldChg chg="del">
        <pc:chgData name="aarne001@gmail.com" userId="277f206b36e9e5d9" providerId="LiveId" clId="{7E5940AE-C023-42C2-9CB6-B6C8602F6C60}" dt="2023-10-03T11:31:08.439" v="6" actId="47"/>
        <pc:sldMkLst>
          <pc:docMk/>
          <pc:sldMk cId="4136603410" sldId="363"/>
        </pc:sldMkLst>
      </pc:sldChg>
      <pc:sldChg chg="del">
        <pc:chgData name="aarne001@gmail.com" userId="277f206b36e9e5d9" providerId="LiveId" clId="{7E5940AE-C023-42C2-9CB6-B6C8602F6C60}" dt="2023-10-03T11:31:08.626" v="7" actId="47"/>
        <pc:sldMkLst>
          <pc:docMk/>
          <pc:sldMk cId="342954607" sldId="364"/>
        </pc:sldMkLst>
      </pc:sldChg>
      <pc:sldChg chg="del">
        <pc:chgData name="aarne001@gmail.com" userId="277f206b36e9e5d9" providerId="LiveId" clId="{7E5940AE-C023-42C2-9CB6-B6C8602F6C60}" dt="2023-10-03T11:31:11.897" v="26" actId="47"/>
        <pc:sldMkLst>
          <pc:docMk/>
          <pc:sldMk cId="3665901633" sldId="365"/>
        </pc:sldMkLst>
      </pc:sldChg>
      <pc:sldChg chg="del">
        <pc:chgData name="aarne001@gmail.com" userId="277f206b36e9e5d9" providerId="LiveId" clId="{7E5940AE-C023-42C2-9CB6-B6C8602F6C60}" dt="2023-10-03T11:31:10.030" v="15" actId="47"/>
        <pc:sldMkLst>
          <pc:docMk/>
          <pc:sldMk cId="484317482" sldId="366"/>
        </pc:sldMkLst>
      </pc:sldChg>
      <pc:sldChg chg="del">
        <pc:chgData name="aarne001@gmail.com" userId="277f206b36e9e5d9" providerId="LiveId" clId="{7E5940AE-C023-42C2-9CB6-B6C8602F6C60}" dt="2023-10-03T11:31:07.705" v="2" actId="47"/>
        <pc:sldMkLst>
          <pc:docMk/>
          <pc:sldMk cId="4070426093" sldId="367"/>
        </pc:sldMkLst>
      </pc:sldChg>
      <pc:sldChg chg="del">
        <pc:chgData name="aarne001@gmail.com" userId="277f206b36e9e5d9" providerId="LiveId" clId="{7E5940AE-C023-42C2-9CB6-B6C8602F6C60}" dt="2023-10-03T11:31:09.315" v="11" actId="47"/>
        <pc:sldMkLst>
          <pc:docMk/>
          <pc:sldMk cId="2135213753" sldId="368"/>
        </pc:sldMkLst>
      </pc:sldChg>
      <pc:sldChg chg="del">
        <pc:chgData name="aarne001@gmail.com" userId="277f206b36e9e5d9" providerId="LiveId" clId="{7E5940AE-C023-42C2-9CB6-B6C8602F6C60}" dt="2023-10-03T11:31:10.365" v="17" actId="47"/>
        <pc:sldMkLst>
          <pc:docMk/>
          <pc:sldMk cId="1707064591" sldId="369"/>
        </pc:sldMkLst>
      </pc:sldChg>
      <pc:sldChg chg="del">
        <pc:chgData name="aarne001@gmail.com" userId="277f206b36e9e5d9" providerId="LiveId" clId="{7E5940AE-C023-42C2-9CB6-B6C8602F6C60}" dt="2023-10-03T11:31:12.066" v="27" actId="47"/>
        <pc:sldMkLst>
          <pc:docMk/>
          <pc:sldMk cId="2980689138" sldId="370"/>
        </pc:sldMkLst>
      </pc:sldChg>
      <pc:sldChg chg="del">
        <pc:chgData name="aarne001@gmail.com" userId="277f206b36e9e5d9" providerId="LiveId" clId="{7E5940AE-C023-42C2-9CB6-B6C8602F6C60}" dt="2023-10-03T11:31:11.723" v="25" actId="47"/>
        <pc:sldMkLst>
          <pc:docMk/>
          <pc:sldMk cId="2061945082" sldId="375"/>
        </pc:sldMkLst>
      </pc:sldChg>
      <pc:sldChg chg="del">
        <pc:chgData name="aarne001@gmail.com" userId="277f206b36e9e5d9" providerId="LiveId" clId="{7E5940AE-C023-42C2-9CB6-B6C8602F6C60}" dt="2023-10-03T11:31:11.557" v="24" actId="47"/>
        <pc:sldMkLst>
          <pc:docMk/>
          <pc:sldMk cId="3336816596" sldId="381"/>
        </pc:sldMkLst>
      </pc:sldChg>
    </pc:docChg>
  </pc:docChgLst>
</pc:chgInfo>
</file>

<file path=ppt/ink/ink1.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3:37.0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13603 12994 0,'40'0'141,"-40"-41"-126,80 41-15,-40 0 16,0 0-1,1 0-15,-1 0 16,0 0 0,40-40-16,0 40 15,-40 0 1,1 0 0,39 0-1,-40-40 1,40 40-16,-40 0 15,41 0 1,-1 0-16,0-40 16,-40 40-16,0 0 15,41 0-15,-41 0 16,40 0-16,0 0 16,41 0-16,-41 0 15,80 0-15,-79 0 16,39 0-16,-40 0 15,1 0-15,-1 0 16,40 0-16,1 0 16,-1 0-16,40 0 15,1 0-15,40 0 16,-41 0-16,1 0 16,-1 0-16,1 0 15,-41 40-15,81 0 16,-41-40-16,-40 0 15,1 40-15,39-40 16,-39 0-16,-41 0 16,0 0-16,1 0 15,-41 0-15,0 0 16,40 41-16,0-41 31,-40 0-31,1 0 16,-1 0-1,0 0-15,0 0 16,0 0-16,0 0 16,0 0-16,0 0 15,1 0-15,-1 0 16,0 0 0,0 0-1,0 0 1,0 0-1,0 0-15,0 0 16,41 0-16,-41 0 16,0 0-16,40 0 15,0 0-15,1 0 16,39 0-16,-80 0 16,0 0-16,0 0 15,1 0-15,-1 0 16</inkml:trace>
</inkml:ink>
</file>

<file path=ppt/ink/ink2.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3:44.4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3491 2887 0,'80'0'125,"1"0"-109,-1 0-16,0 0 16,40 0-16,1 0 15,-1 0-15,41 0 16,-1 0-16,1 0 15,-1 0-15,-39 0 16,-1 0-16,0 0 16,41 0-16,-41 0 15,41 0-15,-41 0 16,0 0-16,-39 0 16,-1 0-16,0 0 15,41 0-15,-81 0 16,0 0-16,40 0 15,40 0 1,-79 0-16,39 0 16,-40 0-16,40 0 15,-40 0-15,0 0 16,1 0-16,39 0 16,-40 0-16,0 0 15,0 0-15,0 0 16,0 0-16,41 0 15,-1 0-15,-40 0 16,0 0-16,0 0 16,1 0-16,-1 0 15,0 0-15,40 0 16,-40 0 0,40 0-1,-39 0 1,-1 0-1,0 0-15,0 0 16,0 0 0,0 0-1,0 0 1,0 0-16,41 0 16,-41 0-1,0 0 1,0 0-1,0 0-15,0 0 16,0 0 0,1 0 15,-1 0-31,0 0 16,0 0-16,0 0 15,0 0 1,0 0-1,0 0 1,1 0-16,-1 0 16,40 0-1,-40 0 17,40 0-32,-40 0 15,1 0-15,-1 0 16,0 0-1,0 0 1,0 0 15,0 0 141</inkml:trace>
</inkml:ink>
</file>

<file path=ppt/ink/ink3.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4:44.7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8025 6938 0,'40'0'78,"1"0"-62,-1 0 0,40 0-1,-40 0-15,0 0 16,40 0-16,-39 0 15,39 0-15,-40 0 16,40 0-16,41 0 16,-41-40-16,0 40 15,0 0-15,-40-41 16,41 41-16,-1 0 16,-40-40-16,40 40 15,1 0-15,-41 0 16,40 0-16,0-40 15,81 40-15,-41-40 16,81 0-16,-1 0 16,-39 40-16,39 0 15,-79-40-15,39 40 16,-39-40-16,-41 40 16,40-40-16,1 40 15,39-41-15,41 41 16,-41 0-1,41-40-15,0 40 0,-1 0 16,1 0 0,0 0-16,-1 0 15,-39 0-15,-41 0 16,0 0-16,1 0 16,-41 0-16,0 0 15,41 0-15,-41 0 16,40 0-16,1 0 15,-41 0-15,0 0 16,41 0-16,-41 0 16,0 0-16,0 40 15,41-40-15,-41 41 16,0-41-16,41 40 16,-81-40-16,160 80 15,-119-40-15,39-40 16,-40 40-16,41 0 15,-41 0-15,40-40 16,1 40-16,-1 1 16,-40-41-16,1 0 15,-1 40-15,0-40 16,0 0-16,1 0 16,-1 0-16,-40 0 15,40 40 1,0-40-16,1 40 15,-1-40-15,-40 0 16,40 0-16,1 0 16,-1 0-16,-40 0 15,0 0-15,40 0 16,-40 0-16,41 0 16,-1 0-16,-40 0 15,80 0-15,-39 0 16,-41 0-16,40 0 15,-40 0-15,81 0 16,-41 0-16,0 0 16,0 0-16,-39 0 15,39 0-15,0 0 16,-40 0 0,40 0-16,-39 0 15,-1 0-15,0-40 31,0 40-15,0 0-16,0 0 16,0 0-1,0 0 17,1 0-17</inkml:trace>
</inkml:ink>
</file>

<file path=ppt/ink/ink4.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4:46.4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24036 6817 0,'40'81'31,"120"-81"-16,41 40-15,80 0 16,40 0-16,0 0 16,40-40-1,-120 0-15,0 0 16,-1 0-16,-39 0 16,-41-40-16,-39 0 15,-81 40-15,120-80 16,-119 80-16,-1-81 15,0 81-15,0-40 16,-40 0-16,0 0 16,0-80-1,0 80 1,0-1-16,0-39 16,-40 40-16,0 0 15,-41 40 1,41 0-16,-80 0 15,-41 0-15,1 0 16,-81 0-16,41 0 16,-1 0-16,81 0 15,-1 0-15,41 0 16,0 0-16,40 0 16,-1 0-16,1 0 15,-40 0-15,0 40 16,-1-40-16,41 0 15,-40 40 1,0 0-16,0-40 16,39 40-16,-39 1 15,40-41-15,0 40 16,-40 0-16,-41 0 16,121 0-16,-80 0 15,0 0-15,80 0 16,-40-40-16,40 40 15,-40-40-15,-1 81 16,1-41 0,40 0 15</inkml:trace>
</inkml:ink>
</file>

<file path=ppt/ink/ink5.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4:47.9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3932 7539 0,'41'0'62,"39"0"-62,-40 0 16,0 0-16,80 0 15,1 0-15,-41 0 16,40 0-16,41 0 16,-1 0-1,-39 0-15,39 0 16,1 0-16,-41 0 15,-40 0-15,41 0 16,-1 0-16,1 0 16,-1 0-16,81-40 15,-81 0-15,40 40 16,-39 0-16,-1 0 16,1 0-16,-1 0 15,0 0-15,-39 0 16,39 0-16,0 0 15,1 0-15,-41 0 16,40 0-16,-79 0 16,39 0-16,0 0 15,0 0-15,1 0 16,-1 0-16,40 0 16,1 0-16,-1 0 15,-40 0-15,0 0 16,-39 0-1,39 0-15,-40 0 16</inkml:trace>
</inkml:ink>
</file>

<file path=ppt/ink/ink6.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5:00.7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13482 13956 0,'0'-40'78,"-80"40"-63,0 0-15,-40 0 16,-81 40 0,40-40-16,-39 0 15,79 40-15,1-40 16,0 0-16,-1 0 15,1 0-15,-41 40 16,41-40-16,-40 0 16,-1 0-16,1 0 15,-1 0-15,1 0 16,39 0-16,-39 0 16,39 0-16,1 0 15,-1 0-15,1 0 16,0 0-16,-1 0 15,1 0-15,0 0 16,39 0-16,-39 0 16,0 0-16,39 0 15,-39 0-15,40 0 16,-41 0-16,41 0 16,0 0-16,0 0 15,-41 0-15,41 0 16,0 0-16,-41 0 15,1 0 1,0 0-16,39 0 0,-39 0 16,0 0-1,39 0-15,1 0 16,0 0-16,0 0 16,-1 0-16,-39 0 15,-1 0-15,1 0 16,40 0-16,-41 0 15,41 0-15,-40 0 16,40 0-16,-1 0 16,1 0-16,0 0 15,0 0-15,-41 0 16,1 0-16,40 0 16,-1 0-16,1 0 15,0 0-15,-41 0 16,41 0-16,-40 0 15,-1 0-15,1 0 16,40 0-16,0-40 16,-1 0-1,41 40-15,0 0 16,-40-40-16,0 40 16,39-40-16,-39 0 15,-40 40-15,80-40 16,-41 0-1,1 40-15,0-41 16,0-39-16,-1 80 16,41 0-16,-40-80 15,40 80-15,-40-40 16,40 40-16,-1-40 16,1 40-16,-80-40 15,80 0-15,0-1 16,-41 1-16,1 0 15,40-40 1,0 80-16,0-40 16,40 0-16,-40 0 15,-1 40-15,1-40 16,40 0-16,-40-1 16,0-39-16,40 40 15,0-40 1,0 40-1,0 0-15,0 0 16,0-41-16,0 41 16,0 0-16,0 0 15,0-40 1,0 0-16,0 40 16,0-41-1,0 41 16,40 40-15,-40-40-16,40 40 16,0-80-16,1 80 15,-1-80-15,0 80 16,40-40 0,-40-1-16,40 1 15,1 0-15,-1 40 16,0-40-16,-40 0 15,41 40-15,-41-40 16,0 40-16,40-40 16,0 40-16,-39 0 15,39 0-15,0 0 16,40-40-16,1 40 16,-41-40-16,40 40 15,41 0-15,-81 0 16,41 0-16,-1 0 15,-40 0 1,0 0-16,81 0 16,-81 0-16,81 0 0,-1 0 15,41 0 1,-41 0-16,1 0 16,-1-40-16,1 40 15,-41-41-15,41 41 16,-41 0-16,41 0 15,-41 0-15,0 0 16,41 0-16,-41 0 16,-39 0-16,-1 0 15,-40 0-15,40 0 16,0 0-16,1 0 16,39 0-16,-40 0 15,41 0-15,-1 0 16,0 0-16,1 0 15,-1 0-15,1 0 16,-41 0-16,0 0 16,40 0-16,-39 0 15,-1 0-15,0 0 16,41 0-16,-1 0 16,-40 0-16,41 0 15,-1 0-15,0 0 16,-39 0-16,79 0 15,-40 0 1,-39 0-16,-1 0 16,40 0-16,-39 0 15,-1 0-15,0 0 16,0 0-16,1 0 16,-41 0-16,80 0 15,-40 0-15,1 0 16,39 0-16,0-40 15,1 40-15,-41 0 16,0 0-16,1-40 16,-1 40-16,40-40 15,-40 40-15,41 0 16,-1 0-16,-40 0 16,41 0-16,-1 0 15,1 0-15,-1 0 16,0 0-16,41 0 15,-41-40-15,1 40 16,39 0-16,-40 0 16,41 0-16,-81 0 15,41 0-15,-1-40 16,-40 40 0,1 0-16,39 0 15,-40 0-15,41 0 16,-1 0-16,0 0 15,1 0-15,-41 0 16,40 0-16,1 0 16,-41 0-16,0 0 15,0 0-15,1 0 16,39 0-16,-40 0 16,1-40-16,39 40 15,-40 0-15,0 0 16,41-40-16,-81 40 15,80 0-15,-39 0 16,39-40-16,0-1 16,1 41-16,-41 0 15,40 0-15,-39 0 16,-1 0-16,0 0 16,0 0-16,1 0 15,79 0-15,-39 0 16,39 0-1,1 0-15,-41 0 0,40 0 16,1 0-16,-41 0 16,41 0-1,-1 0-15,-39 0 16,39 0-16,41 0 16,-81 0-16,41-40 15,-41 40-15,0 0 16,1 0-16,-1 0 15,-40 0-15,1 0 16,-1 0-16,0 0 16,0 0-16,41 0 15,39 0-15,-39-40 16,39 40-16,41 0 16,-121 0-16,41 0 15,-1 0-15,-40 0 16,41 0-16,-1 0 15,-40 0-15,41 0 16,-1 0-16,0 0 16,1 0-16,-1 0 15,0 0-15,1 0 16,-1 0-16,1 0 16,-1 0-16,40 0 15,-39 0-15,39 0 16,-39 0-1,39 0-15,1 40 16,-81-40-16,40 0 16,1 40-16,-1-40 15,-40 0-15,1 0 16,-41 41-16,80-41 16,1 40-16,-41-40 15,0 0-15,0 0 16,-40 0-16,41 0 15,-1 0-15,40 0 16,-39 0-16,-41 0 16,40 0-16,0 0 15,0 40-15,1-40 16,-41 0 0,0 0-16,40 40 15,-40-40-15,0 40 16,41-40-16,-1 0 15,0 0-15,0 40 16,-39-40-16,-1 0 16,0 40-16,0-40 15,40 40 1,0-40-16,-39 40 16,-1 1-1,80-1-15,-80-40 16,40 40-16,-39 0 15,39-40-15,0 40 16,-40 0-16,0-40 16,0 80-16,1-80 15,-1 0-15,0 40 16,0-40 0,-40 40-1,40 1 1,0-41-1,-40 40-15,40-40 16,-40 80-16,40-40 16,-40 40-1,81-40-15,-81 0 16,0 1-16,40 39 16,0-40-1,-40 0-15,0 0 16,0 40-1,40 0-15,-40-39 16,0-1-16,0 40 16,0-40-1,0 0 1,0 0-16,0 0 31,0 0-15,0 1-16,0-1 15,0 0-15,0 0 16,-40 0-16,0 0 16,40 0-1,-40-40-15,40 80 16,-81-40 0,81 1-16,-40-1 15,0-40-15,40 40 16,-80 0-16,0 0 15,-81 40-15,121-80 16,-80 121-16,-1-81 16,-39 0-16,80 0 15,-41 40-15,41-80 16,0 40-16,-1 0 16,41-40-16,-40 40 15,40-40 1,-40 0-16,40 0 15,-41 40-15,1-40 16,-40 41-16,-1-41 16,1 0-16,0 0 15,-81 40-15,81-40 16,-41 0-16,41 0 16,-41 40-16,1-40 15,-81 40-15,120 0 16,-79 0-16,39-40 15,-79 0-15,-1 40 16,80-40-16,1 0 16,-1 40-16,1-40 15,39 0-15,-39 40 16,40-40-16,-1 0 16,41 0-16,-40 0 15,-1 0-15,1 81 16,-1-81-16,41 0 15,-40 40-15,80-40 16,-81 0-16,41 0 16,-40 0-1,-1 0-15,1 0 0,-1 0 16,41 0-16,-40 0 16,-1 0-1,1 0-15,0 0 16,39 0-16,41 0 15,-80 0-15,80 0 16,-40 0-16,-81 0 16,81 0-16,0 0 15,-1 0-15,1 0 16,0 0-16,0 0 16,-1 0-16,-39 0 15,40 0-15,-41 0 16,41 0-16,-40 0 15,-1 0-15,1 0 16,-41 0-16,1 0 16,-41 0-16,41 0 15,-41 0-15,41 0 16,-1 0-16,41 0 16,-41 0-16,41 0 15,40 0-15,-41 0 16,1 0-16,40 0 15,-41 0 1,41 0-16,0 0 16,-1 0-16,-39 0 15,40 0-15,0 0 16,39 0 0,1 0-16,0 0 15,-40 0-15,-40 0 16,39 0-16,1 0 15,-40 0-15,80 0 16,-41 0-16,1 0 16,0 0-16,-41 0 31,41 0-15,40 0-1,-40 0-15,0 0 16,-1 0-16,41 0 15,-40 0-15,0 0 16,-1 0-16,1 0 16,40 0-16,-40 0 15,40 0-15,-1 0 32,1 0-17,0 0 1,0 0-1,0 0 1,0-40-16,-81 0 16,81-1-16,-40 41 15,40 0-15,0-40 16,0 40 0,0 0-16,-1-40 15,-39 0 1,40 40-1,0 0-15,-40-40 16,80 0-16,-40 40 16,-1 0-16,1 0 31,40-40-15,-40 40-16,0 0 15,40-40 16,-40 40 16,0 0-31,40-40-16,-40 40 16,0 0-1,-1-41-15</inkml:trace>
</inkml:ink>
</file>

<file path=ppt/ink/ink7.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88.41424" units="1/cm"/>
          <inkml:channelProperty channel="Y" name="resolution" value="44.39306" units="1/cm"/>
          <inkml:channelProperty channel="T" name="resolution" value="1" units="1/dev"/>
        </inkml:channelProperties>
      </inkml:inkSource>
      <inkml:timestamp xml:id="ts0" timeString="2020-10-07T17:15:36.7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22792 15761 0,'40'0'109,"40"0"-93,-40 0 0,0 0-1,41 0 1,-41 0-16,0 0 0,0 0 16,40 0-16,-40 0 15,1 0 1,79 0-16,-80 0 15,40 0-15,1 0 16,-41 0-16,80 0 16,-80 0-16,40 0 15,-39 0-15,39 0 16,-40 0-16,0 0 16,0 0-16,0 0 15,0 0-15,1 0 16,-41 40-16,80-40 15,-40 0 1,0 0-16,0 40 16,0-40-16,0 0 15,1 0-15,39 0 16,-40 0 0,0 0-16,0 0 15,40 0-15,-39 0 16,39 0-1,-40 0 1,0 0 0,0 0-16,0 0 15,41 0-15,-1 0 16,-40 0 0,0 0-16,0 0 15,41 0-15,-41 0 16,0 0-16,40 40 15,-40-40-15,0 0 16,0 0-16,81 0 16,-81 0-1,0 0-15,0 40 16,0-40-16,0 0 16,41 0-1,-41 0-15,0 0 16,0 0-16,0 0 15,40 0 1,-39 0-16,-1 0 16,40 0-16,0 0 15,-40 0-15,41 0 16,-41 0-16,0 0 16,0 0-16,0 0 15,0 0-15,0 0 16,0 0-1,1 0-15,-1 0 16,0 0-16,0 0 16,40 0-16,-40 0 15,41 0 1,-41 0-16,0 0 16,0 0-1,0 0 16,0 0 1,0 0-1,0 0-31,1 0 31,-1 0-15,0 0-1,0 0 1,0 0 0,0 0-1,0 0 1,0 0 0,1 0-1,-1 0 1,0 0-1,0 0 1,0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DF113-0D6B-4A61-AF48-2B137928462E}"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712DF-9406-4DDF-8B78-3FEA9AFA993E}" type="slidenum">
              <a:rPr lang="en-US" smtClean="0"/>
              <a:t>‹#›</a:t>
            </a:fld>
            <a:endParaRPr lang="en-US"/>
          </a:p>
        </p:txBody>
      </p:sp>
    </p:spTree>
    <p:extLst>
      <p:ext uri="{BB962C8B-B14F-4D97-AF65-F5344CB8AC3E}">
        <p14:creationId xmlns:p14="http://schemas.microsoft.com/office/powerpoint/2010/main" val="102963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troops declare war after</a:t>
            </a:r>
            <a:r>
              <a:rPr lang="en-US" baseline="0" dirty="0"/>
              <a:t> the U.S.S. Maine in Havana Harbor exploded-</a:t>
            </a:r>
          </a:p>
          <a:p>
            <a:pPr marL="174708" indent="-174708">
              <a:buFont typeface="Arial" panose="020B0604020202020204" pitchFamily="34" charset="0"/>
              <a:buChar char="•"/>
            </a:pPr>
            <a:r>
              <a:rPr lang="en-US" baseline="0" dirty="0"/>
              <a:t>The question being- did the Spanish Act?</a:t>
            </a:r>
          </a:p>
          <a:p>
            <a:pPr marL="174708" indent="-174708">
              <a:buFont typeface="Arial" panose="020B0604020202020204" pitchFamily="34" charset="0"/>
              <a:buChar char="•"/>
            </a:pPr>
            <a:r>
              <a:rPr lang="en-US" baseline="0" dirty="0"/>
              <a:t>Culminates with the U.S. attack on San Juan heights on July 1, 1898. </a:t>
            </a:r>
          </a:p>
          <a:p>
            <a:pPr marL="174708" indent="-174708">
              <a:buFont typeface="Arial" panose="020B0604020202020204" pitchFamily="34" charset="0"/>
              <a:buChar char="•"/>
            </a:pPr>
            <a:r>
              <a:rPr lang="en-US" baseline="0" dirty="0"/>
              <a:t>Commanded by Lt. Col. Theodore Roosevelt: the 9</a:t>
            </a:r>
            <a:r>
              <a:rPr lang="en-US" baseline="30000" dirty="0"/>
              <a:t>th</a:t>
            </a:r>
            <a:r>
              <a:rPr lang="en-US" baseline="0" dirty="0"/>
              <a:t> and 10</a:t>
            </a:r>
            <a:r>
              <a:rPr lang="en-US" baseline="30000" dirty="0"/>
              <a:t>th</a:t>
            </a:r>
            <a:r>
              <a:rPr lang="en-US" baseline="0" dirty="0"/>
              <a:t> </a:t>
            </a:r>
            <a:r>
              <a:rPr lang="en-US" baseline="0" dirty="0" err="1"/>
              <a:t>calvaries</a:t>
            </a:r>
            <a:r>
              <a:rPr lang="en-US" baseline="0" dirty="0"/>
              <a:t> and the Rough Riders advance.</a:t>
            </a:r>
          </a:p>
          <a:p>
            <a:pPr marL="174708" indent="-174708">
              <a:buFont typeface="Arial" panose="020B0604020202020204" pitchFamily="34" charset="0"/>
              <a:buChar char="•"/>
            </a:pPr>
            <a:r>
              <a:rPr lang="en-US" baseline="0" dirty="0"/>
              <a:t>This action was the first big step towards American Empire- since the conclusion was American interests in Cuba.</a:t>
            </a:r>
          </a:p>
          <a:p>
            <a:pPr marL="174708" indent="-174708">
              <a:buFont typeface="Arial" panose="020B0604020202020204" pitchFamily="34" charset="0"/>
              <a:buChar char="•"/>
            </a:pPr>
            <a:r>
              <a:rPr lang="en-US" baseline="0" dirty="0"/>
              <a:t>There were several hills that were taken that day. </a:t>
            </a:r>
          </a:p>
          <a:p>
            <a:pPr marL="174708" indent="-174708">
              <a:buFont typeface="Arial" panose="020B0604020202020204" pitchFamily="34" charset="0"/>
              <a:buChar char="•"/>
            </a:pPr>
            <a:r>
              <a:rPr lang="en-US" baseline="0" dirty="0"/>
              <a:t>And it is important to note that Roosevelt came with his own reporters who were covering the story to make a hero out of him. </a:t>
            </a:r>
          </a:p>
          <a:p>
            <a:pPr marL="174708" indent="-174708">
              <a:buFont typeface="Arial" panose="020B0604020202020204" pitchFamily="34" charset="0"/>
              <a:buChar char="•"/>
            </a:pPr>
            <a:r>
              <a:rPr lang="en-US" baseline="0" dirty="0"/>
              <a:t>His rough riders fell left and right; Roosevelt and his Rough Riders walked into an ambush on Las </a:t>
            </a:r>
            <a:r>
              <a:rPr lang="en-US" baseline="0" dirty="0" err="1"/>
              <a:t>Squasimos</a:t>
            </a:r>
            <a:r>
              <a:rPr lang="en-US" baseline="0" dirty="0"/>
              <a:t> hill and a third of the RR were lost out of about 500</a:t>
            </a:r>
          </a:p>
          <a:p>
            <a:pPr marL="174708" indent="-174708">
              <a:buFont typeface="Arial" panose="020B0604020202020204" pitchFamily="34" charset="0"/>
              <a:buChar char="•"/>
            </a:pPr>
            <a:r>
              <a:rPr lang="en-US" baseline="0" dirty="0"/>
              <a:t>BS and white troops came to the rescue</a:t>
            </a:r>
          </a:p>
          <a:p>
            <a:pPr marL="174708" indent="-174708">
              <a:buFont typeface="Arial" panose="020B0604020202020204" pitchFamily="34" charset="0"/>
              <a:buChar char="•"/>
            </a:pPr>
            <a:r>
              <a:rPr lang="en-US" baseline="0" dirty="0"/>
              <a:t>There was a </a:t>
            </a:r>
            <a:r>
              <a:rPr lang="en-US" baseline="0" dirty="0" err="1"/>
              <a:t>birracial</a:t>
            </a:r>
            <a:r>
              <a:rPr lang="en-US" baseline="0" dirty="0"/>
              <a:t> battle on el </a:t>
            </a:r>
            <a:r>
              <a:rPr lang="en-US" baseline="0" dirty="0" err="1"/>
              <a:t>canne</a:t>
            </a:r>
            <a:r>
              <a:rPr lang="en-US" baseline="0" dirty="0"/>
              <a:t>; and three hills taken San Juan Heights, Kettle, and San Juan Hill… </a:t>
            </a:r>
          </a:p>
          <a:p>
            <a:pPr marL="174708" indent="-174708">
              <a:buFont typeface="Arial" panose="020B0604020202020204" pitchFamily="34" charset="0"/>
              <a:buChar char="•"/>
            </a:pPr>
            <a:r>
              <a:rPr lang="en-US" baseline="0" dirty="0"/>
              <a:t>Roosevelt did not get to the top of an Juan until after the battle was over and at that point he only had a handful of Rough Riders remaining. </a:t>
            </a:r>
            <a:endParaRPr lang="en-US" dirty="0"/>
          </a:p>
        </p:txBody>
      </p:sp>
      <p:sp>
        <p:nvSpPr>
          <p:cNvPr id="4" name="Slide Number Placeholder 3"/>
          <p:cNvSpPr>
            <a:spLocks noGrp="1"/>
          </p:cNvSpPr>
          <p:nvPr>
            <p:ph type="sldNum" sz="quarter" idx="10"/>
          </p:nvPr>
        </p:nvSpPr>
        <p:spPr/>
        <p:txBody>
          <a:bodyPr/>
          <a:lstStyle/>
          <a:p>
            <a:fld id="{56B2964A-16F6-4088-87E3-73E2E697F6FB}" type="slidenum">
              <a:rPr lang="en-US" smtClean="0"/>
              <a:t>49</a:t>
            </a:fld>
            <a:endParaRPr lang="en-US"/>
          </a:p>
        </p:txBody>
      </p:sp>
    </p:spTree>
    <p:extLst>
      <p:ext uri="{BB962C8B-B14F-4D97-AF65-F5344CB8AC3E}">
        <p14:creationId xmlns:p14="http://schemas.microsoft.com/office/powerpoint/2010/main" val="23232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although the BS</a:t>
            </a:r>
            <a:r>
              <a:rPr lang="en-US" baseline="0" dirty="0"/>
              <a:t> came to Roosevelt’s rescue, he actually did them a great disserve. </a:t>
            </a:r>
          </a:p>
          <a:p>
            <a:pPr marL="174708" indent="-174708">
              <a:buFont typeface="Arial" panose="020B0604020202020204" pitchFamily="34" charset="0"/>
              <a:buChar char="•"/>
            </a:pPr>
            <a:r>
              <a:rPr lang="en-US" baseline="0" dirty="0"/>
              <a:t>Historian Jerome </a:t>
            </a:r>
            <a:r>
              <a:rPr lang="en-US" baseline="0" dirty="0" err="1"/>
              <a:t>Tuccile</a:t>
            </a:r>
            <a:r>
              <a:rPr lang="en-US" baseline="0" dirty="0"/>
              <a:t> noted in his book, the Roughest Riders that Roosevelt changed the narrative of the contributions of the Rough Riders over time. </a:t>
            </a:r>
          </a:p>
          <a:p>
            <a:pPr marL="174708" indent="-174708">
              <a:buFont typeface="Arial" panose="020B0604020202020204" pitchFamily="34" charset="0"/>
              <a:buChar char="•"/>
            </a:pPr>
            <a:r>
              <a:rPr lang="en-US" baseline="0" dirty="0"/>
              <a:t>First Roosevelt said that the BS were </a:t>
            </a:r>
            <a:r>
              <a:rPr lang="en-US" baseline="0" dirty="0" err="1"/>
              <a:t>indispensible</a:t>
            </a:r>
            <a:r>
              <a:rPr lang="en-US" baseline="0" dirty="0"/>
              <a:t> in the war- that they were an “excellent breed of </a:t>
            </a:r>
            <a:r>
              <a:rPr lang="en-US" baseline="0" dirty="0" err="1"/>
              <a:t>yankee</a:t>
            </a:r>
            <a:r>
              <a:rPr lang="en-US" baseline="0" dirty="0"/>
              <a:t> fighters”</a:t>
            </a:r>
          </a:p>
          <a:p>
            <a:pPr marL="174708" indent="-174708">
              <a:buFont typeface="Arial" panose="020B0604020202020204" pitchFamily="34" charset="0"/>
              <a:buChar char="•"/>
            </a:pPr>
            <a:r>
              <a:rPr lang="en-US" baseline="0" dirty="0"/>
              <a:t>“later he softened his </a:t>
            </a:r>
            <a:r>
              <a:rPr lang="en-US" baseline="0" dirty="0" err="1"/>
              <a:t>prasie</a:t>
            </a:r>
            <a:r>
              <a:rPr lang="en-US" baseline="0" dirty="0"/>
              <a:t> and said that the BS were typical soldiers for the time”</a:t>
            </a:r>
          </a:p>
          <a:p>
            <a:pPr marL="174708" indent="-174708">
              <a:buFont typeface="Arial" panose="020B0604020202020204" pitchFamily="34" charset="0"/>
              <a:buChar char="•"/>
            </a:pPr>
            <a:r>
              <a:rPr lang="en-US" baseline="0" dirty="0"/>
              <a:t>Then he said that they only performed their duties well because they were </a:t>
            </a:r>
            <a:r>
              <a:rPr lang="en-US" baseline="0" dirty="0" err="1"/>
              <a:t>pecularily</a:t>
            </a:r>
            <a:r>
              <a:rPr lang="en-US" baseline="0" dirty="0"/>
              <a:t> dependent on their white officers</a:t>
            </a:r>
          </a:p>
          <a:p>
            <a:pPr marL="174708" indent="-174708">
              <a:buFont typeface="Arial" panose="020B0604020202020204" pitchFamily="34" charset="0"/>
              <a:buChar char="•"/>
            </a:pPr>
            <a:r>
              <a:rPr lang="en-US" baseline="0" dirty="0"/>
              <a:t>Negro soldiers were shirkers in their duties and would </a:t>
            </a:r>
            <a:r>
              <a:rPr lang="en-US" baseline="0" dirty="0" err="1"/>
              <a:t>onlyl</a:t>
            </a:r>
            <a:r>
              <a:rPr lang="en-US" baseline="0" dirty="0"/>
              <a:t> go as far as led by white officers…</a:t>
            </a:r>
          </a:p>
          <a:p>
            <a:pPr marL="174708" indent="-174708">
              <a:buFont typeface="Arial" panose="020B0604020202020204" pitchFamily="34" charset="0"/>
              <a:buChar char="•"/>
            </a:pPr>
            <a:r>
              <a:rPr lang="en-US" baseline="0" dirty="0"/>
              <a:t>Why? Roosevelt earned a recommendation for a Congressional Medal of Honor (awarded </a:t>
            </a:r>
            <a:r>
              <a:rPr lang="en-US" baseline="0" dirty="0" err="1"/>
              <a:t>posthumousoly</a:t>
            </a:r>
            <a:r>
              <a:rPr lang="en-US" baseline="0" dirty="0"/>
              <a:t> in 2001)</a:t>
            </a:r>
          </a:p>
          <a:p>
            <a:pPr marL="174708" indent="-174708">
              <a:buFont typeface="Arial" panose="020B0604020202020204" pitchFamily="34" charset="0"/>
              <a:buChar char="•"/>
            </a:pPr>
            <a:r>
              <a:rPr lang="en-US" baseline="0" dirty="0"/>
              <a:t>25 BS were awarded certificates of merit</a:t>
            </a:r>
          </a:p>
          <a:p>
            <a:pPr marL="174708" indent="-174708">
              <a:buFont typeface="Arial" panose="020B0604020202020204" pitchFamily="34" charset="0"/>
              <a:buChar char="•"/>
            </a:pPr>
            <a:r>
              <a:rPr lang="en-US" baseline="0" dirty="0"/>
              <a:t>Rough Rider corporal said “if it hadn’t been for the black </a:t>
            </a:r>
            <a:r>
              <a:rPr lang="en-US" baseline="0" dirty="0" err="1"/>
              <a:t>calvary</a:t>
            </a:r>
            <a:r>
              <a:rPr lang="en-US" baseline="0" dirty="0"/>
              <a:t>, the rough riders would have been exterminated”</a:t>
            </a:r>
          </a:p>
          <a:p>
            <a:pPr marL="174708" indent="-174708">
              <a:buFont typeface="Arial" panose="020B0604020202020204" pitchFamily="34" charset="0"/>
              <a:buChar char="•"/>
            </a:pPr>
            <a:r>
              <a:rPr lang="en-US" baseline="0" dirty="0"/>
              <a:t>But why? Why take away the recognition? This is the point, we cannot talk about military history is a </a:t>
            </a:r>
            <a:r>
              <a:rPr lang="en-US" baseline="0" dirty="0" err="1"/>
              <a:t>vaccum</a:t>
            </a:r>
            <a:r>
              <a:rPr lang="en-US" baseline="0" dirty="0"/>
              <a:t>, we cannot distinguish our historical narrative from the larger context in which they arise.</a:t>
            </a:r>
          </a:p>
          <a:p>
            <a:pPr marL="174708" indent="-174708">
              <a:buFont typeface="Arial" panose="020B0604020202020204" pitchFamily="34" charset="0"/>
              <a:buChar char="•"/>
            </a:pPr>
            <a:r>
              <a:rPr lang="en-US" baseline="0" dirty="0"/>
              <a:t>As a legal and social historian, I am still forced to examine politics, military history, to understand the interplay. </a:t>
            </a:r>
          </a:p>
          <a:p>
            <a:pPr marL="174708" indent="-174708">
              <a:buFont typeface="Arial" panose="020B0604020202020204" pitchFamily="34" charset="0"/>
              <a:buChar char="•"/>
            </a:pPr>
            <a:r>
              <a:rPr lang="en-US" baseline="0" dirty="0"/>
              <a:t>In order to uplift his own image, Roosevelt was willing to discard the Buffalo Soldiers… and yet, they go on even after this to fight bravely in future wars. </a:t>
            </a:r>
          </a:p>
        </p:txBody>
      </p:sp>
      <p:sp>
        <p:nvSpPr>
          <p:cNvPr id="4" name="Slide Number Placeholder 3"/>
          <p:cNvSpPr>
            <a:spLocks noGrp="1"/>
          </p:cNvSpPr>
          <p:nvPr>
            <p:ph type="sldNum" sz="quarter" idx="10"/>
          </p:nvPr>
        </p:nvSpPr>
        <p:spPr/>
        <p:txBody>
          <a:bodyPr/>
          <a:lstStyle/>
          <a:p>
            <a:fld id="{56B2964A-16F6-4088-87E3-73E2E697F6FB}" type="slidenum">
              <a:rPr lang="en-US" smtClean="0"/>
              <a:t>50</a:t>
            </a:fld>
            <a:endParaRPr lang="en-US"/>
          </a:p>
        </p:txBody>
      </p:sp>
    </p:spTree>
    <p:extLst>
      <p:ext uri="{BB962C8B-B14F-4D97-AF65-F5344CB8AC3E}">
        <p14:creationId xmlns:p14="http://schemas.microsoft.com/office/powerpoint/2010/main" val="20275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E29A005-D64C-48B9-8C01-E1C315952A1C}" type="slidenum">
              <a:rPr lang="en-US" altLang="en-US"/>
              <a:pPr/>
              <a:t>64</a:t>
            </a:fld>
            <a:endParaRPr lang="en-US" altLang="en-US"/>
          </a:p>
        </p:txBody>
      </p:sp>
      <p:sp>
        <p:nvSpPr>
          <p:cNvPr id="16385"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7215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374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278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65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2897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329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4943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8863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26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13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8DADB3C-F40D-43BE-850E-64BE0EE045F5}" type="slidenum">
              <a:rPr lang="en-US" altLang="en-US"/>
              <a:pPr>
                <a:defRPr/>
              </a:pPr>
              <a:t>‹#›</a:t>
            </a:fld>
            <a:endParaRPr lang="en-US" altLang="en-US"/>
          </a:p>
        </p:txBody>
      </p:sp>
    </p:spTree>
    <p:extLst>
      <p:ext uri="{BB962C8B-B14F-4D97-AF65-F5344CB8AC3E}">
        <p14:creationId xmlns:p14="http://schemas.microsoft.com/office/powerpoint/2010/main" val="142908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4627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93770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697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9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961526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586"/>
            <a:ext cx="1645073" cy="6856730"/>
          </a:xfrm>
          <a:custGeom>
            <a:avLst/>
            <a:gdLst/>
            <a:ahLst/>
            <a:cxnLst/>
            <a:rect l="l" t="t" r="r" b="b"/>
            <a:pathLst>
              <a:path w="1233805" h="6856730">
                <a:moveTo>
                  <a:pt x="0" y="0"/>
                </a:moveTo>
                <a:lnTo>
                  <a:pt x="1233598" y="0"/>
                </a:lnTo>
                <a:lnTo>
                  <a:pt x="1233598" y="6856499"/>
                </a:lnTo>
                <a:lnTo>
                  <a:pt x="0" y="6856499"/>
                </a:lnTo>
                <a:lnTo>
                  <a:pt x="0" y="0"/>
                </a:lnTo>
                <a:close/>
              </a:path>
            </a:pathLst>
          </a:custGeom>
          <a:solidFill>
            <a:srgbClr val="004FB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462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462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27504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1997" cy="68579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17154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090680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6166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1554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1554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defTabSz="914400">
              <a:defRPr/>
            </a:pPr>
            <a:endParaRPr lang="en-US">
              <a:solidFill>
                <a:prstClr val="black">
                  <a:tint val="75000"/>
                </a:prstClr>
              </a:solidFill>
            </a:endParaRPr>
          </a:p>
        </p:txBody>
      </p:sp>
      <p:sp>
        <p:nvSpPr>
          <p:cNvPr id="6" name="Footer Placeholder 21"/>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7" name="Slide Number Placeholder 17"/>
          <p:cNvSpPr>
            <a:spLocks noGrp="1"/>
          </p:cNvSpPr>
          <p:nvPr>
            <p:ph type="sldNum" sz="quarter" idx="12"/>
          </p:nvPr>
        </p:nvSpPr>
        <p:spPr/>
        <p:txBody>
          <a:bodyPr/>
          <a:lstStyle>
            <a:lvl1pPr>
              <a:defRPr/>
            </a:lvl1pPr>
          </a:lstStyle>
          <a:p>
            <a:pPr defTabSz="914400">
              <a:defRPr/>
            </a:pPr>
            <a:fld id="{68DADB3C-F40D-43BE-850E-64BE0EE045F5}" type="slidenum">
              <a:rPr lang="en-US" altLang="en-US" smtClean="0">
                <a:solidFill>
                  <a:prstClr val="black">
                    <a:tint val="75000"/>
                  </a:prstClr>
                </a:solidFill>
              </a:rPr>
              <a:pPr defTabSz="9144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4132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2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847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827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9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728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13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51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10/3/2023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3730755"/>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79526"/>
            <a:ext cx="711200" cy="228600"/>
          </a:xfrm>
          <a:custGeom>
            <a:avLst/>
            <a:gdLst/>
            <a:ahLst/>
            <a:cxnLst/>
            <a:rect l="l" t="t" r="r" b="b"/>
            <a:pathLst>
              <a:path w="533400" h="228600">
                <a:moveTo>
                  <a:pt x="0" y="0"/>
                </a:moveTo>
                <a:lnTo>
                  <a:pt x="533398" y="0"/>
                </a:lnTo>
                <a:lnTo>
                  <a:pt x="533398" y="228600"/>
                </a:lnTo>
                <a:lnTo>
                  <a:pt x="0" y="228600"/>
                </a:lnTo>
                <a:lnTo>
                  <a:pt x="0" y="0"/>
                </a:lnTo>
                <a:close/>
              </a:path>
            </a:pathLst>
          </a:custGeom>
          <a:solidFill>
            <a:srgbClr val="CD66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k object 17"/>
          <p:cNvSpPr/>
          <p:nvPr/>
        </p:nvSpPr>
        <p:spPr>
          <a:xfrm>
            <a:off x="787399" y="1279526"/>
            <a:ext cx="11405447" cy="228600"/>
          </a:xfrm>
          <a:custGeom>
            <a:avLst/>
            <a:gdLst/>
            <a:ahLst/>
            <a:cxnLst/>
            <a:rect l="l" t="t" r="r" b="b"/>
            <a:pathLst>
              <a:path w="8554085" h="228600">
                <a:moveTo>
                  <a:pt x="0" y="0"/>
                </a:moveTo>
                <a:lnTo>
                  <a:pt x="8553598" y="0"/>
                </a:lnTo>
                <a:lnTo>
                  <a:pt x="8553598" y="228600"/>
                </a:lnTo>
                <a:lnTo>
                  <a:pt x="0" y="228600"/>
                </a:lnTo>
                <a:lnTo>
                  <a:pt x="0" y="0"/>
                </a:lnTo>
                <a:close/>
              </a:path>
            </a:pathLst>
          </a:custGeom>
          <a:solidFill>
            <a:srgbClr val="6095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2218267" y="292101"/>
            <a:ext cx="9014460" cy="461665"/>
          </a:xfrm>
          <a:prstGeom prst="rect">
            <a:avLst/>
          </a:prstGeom>
        </p:spPr>
        <p:txBody>
          <a:bodyPr wrap="square" lIns="0" tIns="0" rIns="0" bIns="0">
            <a:spAutoFit/>
          </a:bodyPr>
          <a:lstStyle>
            <a:lvl1pPr>
              <a:defRPr sz="3000" b="0" i="0">
                <a:solidFill>
                  <a:schemeClr val="tx1"/>
                </a:solidFill>
                <a:latin typeface="Arial"/>
                <a:cs typeface="Arial"/>
              </a:defRPr>
            </a:lvl1pPr>
          </a:lstStyle>
          <a:p>
            <a:endParaRPr/>
          </a:p>
        </p:txBody>
      </p:sp>
      <p:sp>
        <p:nvSpPr>
          <p:cNvPr id="3" name="Holder 3"/>
          <p:cNvSpPr>
            <a:spLocks noGrp="1"/>
          </p:cNvSpPr>
          <p:nvPr>
            <p:ph type="body" idx="1"/>
          </p:nvPr>
        </p:nvSpPr>
        <p:spPr>
          <a:xfrm>
            <a:off x="837374" y="1633200"/>
            <a:ext cx="10517252" cy="446276"/>
          </a:xfrm>
          <a:prstGeom prst="rect">
            <a:avLst/>
          </a:prstGeom>
        </p:spPr>
        <p:txBody>
          <a:bodyPr wrap="square" lIns="0" tIns="0" rIns="0" bIns="0">
            <a:spAutoFit/>
          </a:bodyPr>
          <a:lstStyle>
            <a:lvl1pPr>
              <a:defRPr sz="29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lang="en-US" dirty="0">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10/3/2023</a:t>
            </a:fld>
            <a:endParaRPr lang="en-US" dirty="0">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9466627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nebraskastudies.org/1875-1899/roots-of-progressivism/farmers-alliance/" TargetMode="External"/><Relationship Id="rId2" Type="http://schemas.openxmlformats.org/officeDocument/2006/relationships/slideLayout" Target="../slideLayouts/slideLayout2.xml"/><Relationship Id="rId1" Type="http://schemas.openxmlformats.org/officeDocument/2006/relationships/video" Target="https://www.youtube.com/embed/-okv_YcFqOg" TargetMode="External"/><Relationship Id="rId5" Type="http://schemas.openxmlformats.org/officeDocument/2006/relationships/image" Target="../media/image38.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fod-infobase-com.ezgc.ez.cwmars.org:3843/p_ViewVideo.aspx?xtid=58765&amp;tScript=0"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pbs.org/video/queen-liliuokalani-the-first-and-last-queen-of-hawaii-kx2oc7/" TargetMode="Externa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gH5TJ5JTTFw?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hyperlink" Target="https://www.pbs.org/video/queen-liliuokalani-the-first-and-last-queen-of-hawaii-kx2oc7/"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69.emf"/><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71.emf"/><Relationship Id="rId5" Type="http://schemas.openxmlformats.org/officeDocument/2006/relationships/image" Target="../media/image68.emf"/><Relationship Id="rId15" Type="http://schemas.openxmlformats.org/officeDocument/2006/relationships/image" Target="../media/image73.emf"/><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0.emf"/><Relationship Id="rId14" Type="http://schemas.openxmlformats.org/officeDocument/2006/relationships/customXml" Target="../ink/ink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https://www.youtube.com/embed/PeNNYVmgNC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a:xfrm>
            <a:off x="11183816" y="83636"/>
            <a:ext cx="125247" cy="668340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0" y="4019174"/>
            <a:ext cx="12192000" cy="21771"/>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15077" y="1896243"/>
            <a:ext cx="330" cy="47293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39453" y="1896243"/>
            <a:ext cx="36733" cy="469780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6" idx="1"/>
          </p:cNvCxnSpPr>
          <p:nvPr/>
        </p:nvCxnSpPr>
        <p:spPr>
          <a:xfrm>
            <a:off x="787791" y="1546676"/>
            <a:ext cx="13315" cy="48228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6442" y="3340"/>
            <a:ext cx="9404723" cy="702016"/>
          </a:xfrm>
        </p:spPr>
        <p:txBody>
          <a:bodyPr/>
          <a:lstStyle/>
          <a:p>
            <a:r>
              <a:rPr lang="en-US" dirty="0"/>
              <a:t>Our Timeline Post-Reconstruction</a:t>
            </a:r>
          </a:p>
        </p:txBody>
      </p:sp>
      <p:sp>
        <p:nvSpPr>
          <p:cNvPr id="8" name="Rectangle 7"/>
          <p:cNvSpPr/>
          <p:nvPr/>
        </p:nvSpPr>
        <p:spPr>
          <a:xfrm>
            <a:off x="787791" y="4235183"/>
            <a:ext cx="5411702" cy="755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82900" y="4344720"/>
            <a:ext cx="4472312" cy="646331"/>
          </a:xfrm>
          <a:prstGeom prst="rect">
            <a:avLst/>
          </a:prstGeom>
          <a:noFill/>
        </p:spPr>
        <p:txBody>
          <a:bodyPr wrap="square" rtlCol="0">
            <a:spAutoFit/>
          </a:bodyPr>
          <a:lstStyle/>
          <a:p>
            <a:pPr algn="ctr"/>
            <a:r>
              <a:rPr lang="en-US" dirty="0"/>
              <a:t>Gilded Age </a:t>
            </a:r>
          </a:p>
          <a:p>
            <a:pPr algn="ctr"/>
            <a:r>
              <a:rPr lang="en-US" dirty="0"/>
              <a:t>1870-1890</a:t>
            </a:r>
          </a:p>
        </p:txBody>
      </p:sp>
      <p:sp>
        <p:nvSpPr>
          <p:cNvPr id="15" name="Rectangle 14"/>
          <p:cNvSpPr/>
          <p:nvPr/>
        </p:nvSpPr>
        <p:spPr>
          <a:xfrm>
            <a:off x="6165444" y="3055668"/>
            <a:ext cx="2100926" cy="886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944192" y="1974651"/>
            <a:ext cx="4215461" cy="69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77731" y="4596875"/>
            <a:ext cx="2979130" cy="856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33346" y="4662568"/>
            <a:ext cx="3001851" cy="646331"/>
          </a:xfrm>
          <a:prstGeom prst="rect">
            <a:avLst/>
          </a:prstGeom>
          <a:noFill/>
        </p:spPr>
        <p:txBody>
          <a:bodyPr wrap="square" rtlCol="0">
            <a:spAutoFit/>
          </a:bodyPr>
          <a:lstStyle/>
          <a:p>
            <a:pPr algn="ctr"/>
            <a:r>
              <a:rPr lang="en-US" dirty="0"/>
              <a:t>Progressive Era </a:t>
            </a:r>
          </a:p>
          <a:p>
            <a:pPr algn="ctr"/>
            <a:r>
              <a:rPr lang="en-US" dirty="0"/>
              <a:t>1900-1916</a:t>
            </a:r>
          </a:p>
        </p:txBody>
      </p:sp>
      <p:sp>
        <p:nvSpPr>
          <p:cNvPr id="22" name="TextBox 21"/>
          <p:cNvSpPr txBox="1"/>
          <p:nvPr/>
        </p:nvSpPr>
        <p:spPr>
          <a:xfrm>
            <a:off x="8060592" y="2062105"/>
            <a:ext cx="4078500" cy="646331"/>
          </a:xfrm>
          <a:prstGeom prst="rect">
            <a:avLst/>
          </a:prstGeom>
          <a:noFill/>
        </p:spPr>
        <p:txBody>
          <a:bodyPr wrap="square" rtlCol="0">
            <a:spAutoFit/>
          </a:bodyPr>
          <a:lstStyle/>
          <a:p>
            <a:pPr algn="ctr"/>
            <a:r>
              <a:rPr lang="en-US" dirty="0"/>
              <a:t>American Expansionism Begins with U.S.S. Maine Sinking, 1898</a:t>
            </a:r>
          </a:p>
        </p:txBody>
      </p:sp>
      <p:sp>
        <p:nvSpPr>
          <p:cNvPr id="26" name="Rectangle 25"/>
          <p:cNvSpPr/>
          <p:nvPr/>
        </p:nvSpPr>
        <p:spPr>
          <a:xfrm>
            <a:off x="0" y="3274730"/>
            <a:ext cx="1909940" cy="641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Reconstruction</a:t>
            </a:r>
          </a:p>
          <a:p>
            <a:pPr algn="ctr"/>
            <a:r>
              <a:rPr lang="en-US" dirty="0"/>
              <a:t>1865-1877</a:t>
            </a:r>
          </a:p>
        </p:txBody>
      </p:sp>
      <p:sp>
        <p:nvSpPr>
          <p:cNvPr id="6" name="5-Point Star 5"/>
          <p:cNvSpPr/>
          <p:nvPr/>
        </p:nvSpPr>
        <p:spPr>
          <a:xfrm>
            <a:off x="576775" y="4418913"/>
            <a:ext cx="364128" cy="378170"/>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194758" y="1854111"/>
            <a:ext cx="24369" cy="458010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019" y="6369538"/>
            <a:ext cx="12208019" cy="363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Women’s Suffragist Movement, 1848-1920</a:t>
            </a:r>
          </a:p>
        </p:txBody>
      </p:sp>
      <p:sp>
        <p:nvSpPr>
          <p:cNvPr id="16" name="Rectangle 15"/>
          <p:cNvSpPr/>
          <p:nvPr/>
        </p:nvSpPr>
        <p:spPr>
          <a:xfrm>
            <a:off x="787791" y="1197109"/>
            <a:ext cx="10177473" cy="699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Second Industrial Revolution 1870-1914</a:t>
            </a:r>
          </a:p>
        </p:txBody>
      </p:sp>
      <p:sp>
        <p:nvSpPr>
          <p:cNvPr id="13" name="5-Point Star 12"/>
          <p:cNvSpPr/>
          <p:nvPr/>
        </p:nvSpPr>
        <p:spPr>
          <a:xfrm>
            <a:off x="596999" y="1361113"/>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8249277" y="4832846"/>
            <a:ext cx="548688" cy="554784"/>
          </a:xfrm>
          <a:prstGeom prst="rect">
            <a:avLst/>
          </a:prstGeom>
        </p:spPr>
      </p:pic>
      <p:sp>
        <p:nvSpPr>
          <p:cNvPr id="11" name="5-Point Star 10"/>
          <p:cNvSpPr/>
          <p:nvPr/>
        </p:nvSpPr>
        <p:spPr>
          <a:xfrm>
            <a:off x="7840630" y="2128857"/>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946893" y="3345984"/>
            <a:ext cx="437101" cy="431912"/>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99493" y="3091088"/>
            <a:ext cx="2066877" cy="923330"/>
          </a:xfrm>
          <a:prstGeom prst="rect">
            <a:avLst/>
          </a:prstGeom>
          <a:noFill/>
        </p:spPr>
        <p:txBody>
          <a:bodyPr wrap="square" rtlCol="0">
            <a:spAutoFit/>
          </a:bodyPr>
          <a:lstStyle/>
          <a:p>
            <a:pPr algn="ctr"/>
            <a:r>
              <a:rPr lang="en-US" dirty="0"/>
              <a:t>Populist Movement </a:t>
            </a:r>
          </a:p>
          <a:p>
            <a:pPr algn="ctr"/>
            <a:r>
              <a:rPr lang="en-US" dirty="0"/>
              <a:t>1890-1900</a:t>
            </a:r>
          </a:p>
        </p:txBody>
      </p:sp>
      <p:sp>
        <p:nvSpPr>
          <p:cNvPr id="44" name="Rectangle 43"/>
          <p:cNvSpPr/>
          <p:nvPr/>
        </p:nvSpPr>
        <p:spPr>
          <a:xfrm>
            <a:off x="11183816" y="20189"/>
            <a:ext cx="990410" cy="1176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WWI</a:t>
            </a:r>
          </a:p>
          <a:p>
            <a:pPr algn="ctr"/>
            <a:r>
              <a:rPr lang="en-US" dirty="0"/>
              <a:t>1916 -1920</a:t>
            </a:r>
          </a:p>
        </p:txBody>
      </p:sp>
      <p:pic>
        <p:nvPicPr>
          <p:cNvPr id="2050" name="Picture 2" descr="Image result for reconstruction"/>
          <p:cNvPicPr>
            <a:picLocks noChangeAspect="1" noChangeArrowheads="1"/>
          </p:cNvPicPr>
          <p:nvPr/>
        </p:nvPicPr>
        <p:blipFill rotWithShape="1">
          <a:blip r:embed="rId3">
            <a:extLst>
              <a:ext uri="{28A0092B-C50C-407E-A947-70E740481C1C}">
                <a14:useLocalDpi xmlns:a14="http://schemas.microsoft.com/office/drawing/2010/main" val="0"/>
              </a:ext>
            </a:extLst>
          </a:blip>
          <a:srcRect l="15872" t="27525" r="22283" b="8886"/>
          <a:stretch/>
        </p:blipFill>
        <p:spPr bwMode="auto">
          <a:xfrm>
            <a:off x="-43611" y="1896243"/>
            <a:ext cx="1788266" cy="13790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obber bar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532" y="4076246"/>
            <a:ext cx="1617261" cy="222535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0398940" y="20189"/>
            <a:ext cx="784876" cy="114090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0965265" y="171908"/>
            <a:ext cx="437101" cy="449988"/>
          </a:xfrm>
          <a:prstGeom prst="star5">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Image result for seneca falls conven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 y="5525382"/>
            <a:ext cx="2659623" cy="12896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econd industrial revolution america"/>
          <p:cNvPicPr>
            <a:picLocks noChangeAspect="1" noChangeArrowheads="1"/>
          </p:cNvPicPr>
          <p:nvPr/>
        </p:nvPicPr>
        <p:blipFill rotWithShape="1">
          <a:blip r:embed="rId6">
            <a:extLst>
              <a:ext uri="{28A0092B-C50C-407E-A947-70E740481C1C}">
                <a14:useLocalDpi xmlns:a14="http://schemas.microsoft.com/office/drawing/2010/main" val="0"/>
              </a:ext>
            </a:extLst>
          </a:blip>
          <a:srcRect l="9391" t="4077" r="10514" b="12926"/>
          <a:stretch/>
        </p:blipFill>
        <p:spPr bwMode="auto">
          <a:xfrm>
            <a:off x="8929559" y="682996"/>
            <a:ext cx="1832975" cy="126748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second industrial revolution amer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371" y="753735"/>
            <a:ext cx="2016896" cy="11920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populist move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7834" y="2152495"/>
            <a:ext cx="1547239" cy="103229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uffragette march on washingt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51165" y="5764865"/>
            <a:ext cx="2140835" cy="108856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rogressive e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0533" y="2703673"/>
            <a:ext cx="2387386" cy="13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3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4"/>
                                        </p:tgtEl>
                                        <p:attrNameLst>
                                          <p:attrName>style.visibility</p:attrName>
                                        </p:attrNameLst>
                                      </p:cBhvr>
                                      <p:to>
                                        <p:strVal val="visible"/>
                                      </p:to>
                                    </p:set>
                                    <p:animEffect transition="in" filter="fade">
                                      <p:cBhvr>
                                        <p:cTn id="17" dur="500"/>
                                        <p:tgtEl>
                                          <p:spTgt spid="20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6"/>
                                        </p:tgtEl>
                                        <p:attrNameLst>
                                          <p:attrName>style.visibility</p:attrName>
                                        </p:attrNameLst>
                                      </p:cBhvr>
                                      <p:to>
                                        <p:strVal val="visible"/>
                                      </p:to>
                                    </p:set>
                                    <p:animEffect transition="in" filter="fade">
                                      <p:cBhvr>
                                        <p:cTn id="27" dur="500"/>
                                        <p:tgtEl>
                                          <p:spTgt spid="20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0"/>
                                        </p:tgtEl>
                                        <p:attrNameLst>
                                          <p:attrName>style.visibility</p:attrName>
                                        </p:attrNameLst>
                                      </p:cBhvr>
                                      <p:to>
                                        <p:strVal val="visible"/>
                                      </p:to>
                                    </p:set>
                                    <p:animEffect transition="in" filter="fade">
                                      <p:cBhvr>
                                        <p:cTn id="32" dur="500"/>
                                        <p:tgtEl>
                                          <p:spTgt spid="20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0"/>
                                        </p:tgtEl>
                                        <p:attrNameLst>
                                          <p:attrName>style.visibility</p:attrName>
                                        </p:attrNameLst>
                                      </p:cBhvr>
                                      <p:to>
                                        <p:strVal val="visible"/>
                                      </p:to>
                                    </p:set>
                                    <p:animEffect transition="in" filter="fade">
                                      <p:cBhvr>
                                        <p:cTn id="37" dur="500"/>
                                        <p:tgtEl>
                                          <p:spTgt spid="20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50" name="Picture 2" descr="Image result for st. louis post-dispatch homestead strike"/>
          <p:cNvPicPr>
            <a:picLocks noChangeAspect="1" noChangeArrowheads="1"/>
          </p:cNvPicPr>
          <p:nvPr/>
        </p:nvPicPr>
        <p:blipFill rotWithShape="1">
          <a:blip r:embed="rId2">
            <a:extLst>
              <a:ext uri="{28A0092B-C50C-407E-A947-70E740481C1C}">
                <a14:useLocalDpi xmlns:a14="http://schemas.microsoft.com/office/drawing/2010/main" val="0"/>
              </a:ext>
            </a:extLst>
          </a:blip>
          <a:srcRect b="33437"/>
          <a:stretch/>
        </p:blipFill>
        <p:spPr bwMode="auto">
          <a:xfrm>
            <a:off x="1523999" y="19050"/>
            <a:ext cx="9144000" cy="6762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71600" y="1047752"/>
            <a:ext cx="9296400" cy="5734048"/>
          </a:xfrm>
          <a:prstGeom prst="rect">
            <a:avLst/>
          </a:prstGeom>
          <a:blipFill dpi="0" rotWithShape="1">
            <a:blip r:embed="rId3">
              <a:alphaModFix amt="42000"/>
              <a:extLst>
                <a:ext uri="{BEBA8EAE-BF5A-486C-A8C5-ECC9F3942E4B}">
                  <a14:imgProps xmlns:a14="http://schemas.microsoft.com/office/drawing/2010/main">
                    <a14:imgLayer r:embed="rId4">
                      <a14:imgEffect>
                        <a14:brightnessContrast contrast="2000"/>
                      </a14:imgEffect>
                    </a14:imgLayer>
                  </a14:imgProps>
                </a:ext>
              </a:extLst>
            </a:blip>
            <a:srcRect/>
            <a:stretch>
              <a:fillRect l="-15000" t="-16000" r="-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TextBox 7"/>
          <p:cNvSpPr txBox="1"/>
          <p:nvPr/>
        </p:nvSpPr>
        <p:spPr>
          <a:xfrm>
            <a:off x="3505200" y="1981201"/>
            <a:ext cx="6096000" cy="3554075"/>
          </a:xfrm>
          <a:prstGeom prst="rect">
            <a:avLst/>
          </a:prstGeom>
          <a:noFill/>
          <a:ln>
            <a:solidFill>
              <a:schemeClr val="tx1">
                <a:lumMod val="95000"/>
                <a:lumOff val="5000"/>
              </a:schemeClr>
            </a:solidFill>
          </a:ln>
        </p:spPr>
        <p:txBody>
          <a:bodyPr wrap="square" rtlCol="0">
            <a:spAutoFit/>
          </a:bodyPr>
          <a:lstStyle/>
          <a:p>
            <a:pPr defTabSz="914400"/>
            <a:r>
              <a:rPr lang="en-US" sz="4400" b="1" dirty="0">
                <a:solidFill>
                  <a:prstClr val="black"/>
                </a:solidFill>
                <a:latin typeface="Calibri"/>
              </a:rPr>
              <a:t>“Ten thousand Carnegie libraries would not compensate the country for the evils resulting from Homestead…”</a:t>
            </a:r>
          </a:p>
        </p:txBody>
      </p:sp>
    </p:spTree>
    <p:extLst>
      <p:ext uri="{BB962C8B-B14F-4D97-AF65-F5344CB8AC3E}">
        <p14:creationId xmlns:p14="http://schemas.microsoft.com/office/powerpoint/2010/main" val="30211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2050"/>
                                        </p:tgtEl>
                                        <p:attrNameLst>
                                          <p:attrName>style.color</p:attrName>
                                        </p:attrNameLst>
                                      </p:cBhvr>
                                      <p:by>
                                        <p:hsl h="0" s="12549" l="25098"/>
                                      </p:by>
                                    </p:animClr>
                                    <p:animClr clrSpc="hsl" dir="cw">
                                      <p:cBhvr>
                                        <p:cTn id="7" dur="500" fill="hold"/>
                                        <p:tgtEl>
                                          <p:spTgt spid="2050"/>
                                        </p:tgtEl>
                                        <p:attrNameLst>
                                          <p:attrName>fillcolor</p:attrName>
                                        </p:attrNameLst>
                                      </p:cBhvr>
                                      <p:by>
                                        <p:hsl h="0" s="12549" l="25098"/>
                                      </p:by>
                                    </p:animClr>
                                    <p:animClr clrSpc="hsl" dir="cw">
                                      <p:cBhvr>
                                        <p:cTn id="8" dur="500" fill="hold"/>
                                        <p:tgtEl>
                                          <p:spTgt spid="2050"/>
                                        </p:tgtEl>
                                        <p:attrNameLst>
                                          <p:attrName>stroke.color</p:attrName>
                                        </p:attrNameLst>
                                      </p:cBhvr>
                                      <p:by>
                                        <p:hsl h="0" s="12549" l="25098"/>
                                      </p:by>
                                    </p:animClr>
                                    <p:set>
                                      <p:cBhvr>
                                        <p:cTn id="9" dur="500" fill="hold"/>
                                        <p:tgtEl>
                                          <p:spTgt spid="20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st. louis post-dispatch homestead strik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589818" cy="6852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60873" y="2382982"/>
            <a:ext cx="1814945" cy="2585323"/>
          </a:xfrm>
          <a:prstGeom prst="rect">
            <a:avLst/>
          </a:prstGeom>
          <a:noFill/>
        </p:spPr>
        <p:txBody>
          <a:bodyPr wrap="square" rtlCol="0">
            <a:spAutoFit/>
          </a:bodyPr>
          <a:lstStyle/>
          <a:p>
            <a:r>
              <a:rPr lang="en-US" dirty="0"/>
              <a:t>“Ten thousand Carnegie libraries would not compensate the country for the evils resulting from Homestead.”</a:t>
            </a:r>
          </a:p>
        </p:txBody>
      </p:sp>
    </p:spTree>
    <p:extLst>
      <p:ext uri="{BB962C8B-B14F-4D97-AF65-F5344CB8AC3E}">
        <p14:creationId xmlns:p14="http://schemas.microsoft.com/office/powerpoint/2010/main" val="363336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83" y="292102"/>
            <a:ext cx="9137663" cy="461665"/>
          </a:xfrm>
        </p:spPr>
        <p:txBody>
          <a:bodyPr/>
          <a:lstStyle/>
          <a:p>
            <a:r>
              <a:rPr lang="en-US" sz="6000" dirty="0"/>
              <a:t>Two Ideas of Freedom..</a:t>
            </a:r>
          </a:p>
        </p:txBody>
      </p:sp>
      <p:sp>
        <p:nvSpPr>
          <p:cNvPr id="3" name="Content Placeholder 2"/>
          <p:cNvSpPr>
            <a:spLocks noGrp="1"/>
          </p:cNvSpPr>
          <p:nvPr>
            <p:ph idx="1"/>
          </p:nvPr>
        </p:nvSpPr>
        <p:spPr>
          <a:xfrm>
            <a:off x="637309" y="1981200"/>
            <a:ext cx="10293927" cy="3602182"/>
          </a:xfrm>
        </p:spPr>
        <p:txBody>
          <a:bodyPr>
            <a:noAutofit/>
          </a:bodyPr>
          <a:lstStyle/>
          <a:p>
            <a:pPr marL="457200" indent="-457200">
              <a:buFont typeface="Arial" panose="020B0604020202020204" pitchFamily="34" charset="0"/>
              <a:buChar char="•"/>
            </a:pPr>
            <a:r>
              <a:rPr lang="en-US" sz="3200" dirty="0"/>
              <a:t>Employers: Idea that property rights, unrestrained by union rules or public regulation, sustained the public good</a:t>
            </a:r>
          </a:p>
          <a:p>
            <a:pPr marL="457200" indent="-457200">
              <a:buFont typeface="Arial" panose="020B0604020202020204" pitchFamily="34" charset="0"/>
              <a:buChar char="•"/>
            </a:pPr>
            <a:r>
              <a:rPr lang="en-US" sz="3200" dirty="0"/>
              <a:t>Employees: Economic security and independence from tyranny in employment was best for the public good</a:t>
            </a:r>
          </a:p>
          <a:p>
            <a:pPr marL="457200" indent="-457200">
              <a:buFont typeface="Arial" panose="020B0604020202020204" pitchFamily="34" charset="0"/>
              <a:buChar char="•"/>
            </a:pPr>
            <a:r>
              <a:rPr lang="en-US" sz="3200" dirty="0"/>
              <a:t>What do you think this dichotomy looks like for independent farmers and agrarian workers?</a:t>
            </a:r>
          </a:p>
        </p:txBody>
      </p:sp>
    </p:spTree>
    <p:extLst>
      <p:ext uri="{BB962C8B-B14F-4D97-AF65-F5344CB8AC3E}">
        <p14:creationId xmlns:p14="http://schemas.microsoft.com/office/powerpoint/2010/main" val="41798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07FA-CCA8-46EF-A99D-27CA425B46A2}"/>
              </a:ext>
            </a:extLst>
          </p:cNvPr>
          <p:cNvSpPr>
            <a:spLocks noGrp="1"/>
          </p:cNvSpPr>
          <p:nvPr>
            <p:ph type="title"/>
          </p:nvPr>
        </p:nvSpPr>
        <p:spPr>
          <a:xfrm>
            <a:off x="283802" y="211178"/>
            <a:ext cx="9404723" cy="1400530"/>
          </a:xfrm>
        </p:spPr>
        <p:txBody>
          <a:bodyPr/>
          <a:lstStyle/>
          <a:p>
            <a:r>
              <a:rPr lang="en-US" dirty="0"/>
              <a:t>Rise of the Farmer’s Alliance</a:t>
            </a:r>
          </a:p>
        </p:txBody>
      </p:sp>
      <p:sp>
        <p:nvSpPr>
          <p:cNvPr id="3" name="Content Placeholder 2">
            <a:extLst>
              <a:ext uri="{FF2B5EF4-FFF2-40B4-BE49-F238E27FC236}">
                <a16:creationId xmlns:a16="http://schemas.microsoft.com/office/drawing/2014/main" id="{76EB9D4A-AE95-4252-89AE-E4A4BBDC12B1}"/>
              </a:ext>
            </a:extLst>
          </p:cNvPr>
          <p:cNvSpPr>
            <a:spLocks noGrp="1"/>
          </p:cNvSpPr>
          <p:nvPr>
            <p:ph idx="1"/>
          </p:nvPr>
        </p:nvSpPr>
        <p:spPr>
          <a:xfrm>
            <a:off x="283802" y="1611708"/>
            <a:ext cx="11262087" cy="4986068"/>
          </a:xfrm>
        </p:spPr>
        <p:txBody>
          <a:bodyPr>
            <a:noAutofit/>
          </a:bodyPr>
          <a:lstStyle/>
          <a:p>
            <a:r>
              <a:rPr lang="en-US" sz="2400" dirty="0"/>
              <a:t>Migration from Southeast and Midwest to Texas began in large numbers in the late 1860s</a:t>
            </a:r>
          </a:p>
          <a:p>
            <a:r>
              <a:rPr lang="en-US" sz="2400" dirty="0"/>
              <a:t>First global depression brought about by industrial capitalists</a:t>
            </a:r>
          </a:p>
          <a:p>
            <a:r>
              <a:rPr lang="en-US" sz="2400" dirty="0"/>
              <a:t>Case example: Northern Pacific Railroad received large federal land grants</a:t>
            </a:r>
          </a:p>
          <a:p>
            <a:r>
              <a:rPr lang="en-US" sz="2400" dirty="0"/>
              <a:t>Company used collateral to sell more stock and secure more loans</a:t>
            </a:r>
          </a:p>
          <a:p>
            <a:r>
              <a:rPr lang="en-US" sz="2400" dirty="0"/>
              <a:t>Currency dried up from land speculation and money was lost to investments</a:t>
            </a:r>
          </a:p>
          <a:p>
            <a:r>
              <a:rPr lang="en-US" sz="2400" dirty="0"/>
              <a:t>Pressure on local farmers as middlemen and capitalists seek to control prices and increase profits</a:t>
            </a:r>
          </a:p>
        </p:txBody>
      </p:sp>
    </p:spTree>
    <p:extLst>
      <p:ext uri="{BB962C8B-B14F-4D97-AF65-F5344CB8AC3E}">
        <p14:creationId xmlns:p14="http://schemas.microsoft.com/office/powerpoint/2010/main" val="15043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55" y="110836"/>
            <a:ext cx="9732179" cy="1742412"/>
          </a:xfrm>
        </p:spPr>
        <p:txBody>
          <a:bodyPr/>
          <a:lstStyle/>
          <a:p>
            <a:r>
              <a:rPr lang="en-US" dirty="0"/>
              <a:t>What Impact Does this Have on the Workers?</a:t>
            </a:r>
          </a:p>
        </p:txBody>
      </p:sp>
      <p:sp>
        <p:nvSpPr>
          <p:cNvPr id="3" name="Content Placeholder 2"/>
          <p:cNvSpPr>
            <a:spLocks noGrp="1"/>
          </p:cNvSpPr>
          <p:nvPr>
            <p:ph idx="1"/>
          </p:nvPr>
        </p:nvSpPr>
        <p:spPr>
          <a:xfrm>
            <a:off x="318655" y="2080627"/>
            <a:ext cx="10702636" cy="3156391"/>
          </a:xfrm>
        </p:spPr>
        <p:txBody>
          <a:bodyPr>
            <a:normAutofit/>
          </a:bodyPr>
          <a:lstStyle/>
          <a:p>
            <a:r>
              <a:rPr lang="en-US" sz="3000" dirty="0"/>
              <a:t>They will begin to unify</a:t>
            </a:r>
          </a:p>
          <a:p>
            <a:endParaRPr lang="en-US" dirty="0"/>
          </a:p>
        </p:txBody>
      </p:sp>
      <p:pic>
        <p:nvPicPr>
          <p:cNvPr id="7" name="Picture 6"/>
          <p:cNvPicPr>
            <a:picLocks noChangeAspect="1"/>
          </p:cNvPicPr>
          <p:nvPr/>
        </p:nvPicPr>
        <p:blipFill rotWithShape="1">
          <a:blip r:embed="rId2"/>
          <a:srcRect l="20614" t="32723" r="56897" b="18297"/>
          <a:stretch/>
        </p:blipFill>
        <p:spPr>
          <a:xfrm>
            <a:off x="0" y="0"/>
            <a:ext cx="5572664" cy="6823670"/>
          </a:xfrm>
          <a:prstGeom prst="rect">
            <a:avLst/>
          </a:prstGeom>
        </p:spPr>
      </p:pic>
      <p:pic>
        <p:nvPicPr>
          <p:cNvPr id="8" name="Picture 2" descr="The Populist Party grew directly out of the Farmers’ Alliance. For both groups, social events helped cement political 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293" y="1235483"/>
            <a:ext cx="6300681" cy="484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8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9B26-1E86-971B-011E-2B1D9F1C8313}"/>
              </a:ext>
            </a:extLst>
          </p:cNvPr>
          <p:cNvSpPr>
            <a:spLocks noGrp="1"/>
          </p:cNvSpPr>
          <p:nvPr>
            <p:ph type="title"/>
          </p:nvPr>
        </p:nvSpPr>
        <p:spPr/>
        <p:txBody>
          <a:bodyPr/>
          <a:lstStyle/>
          <a:p>
            <a:r>
              <a:rPr lang="en-US" dirty="0"/>
              <a:t>Populism &amp; Agrarian Life</a:t>
            </a:r>
          </a:p>
        </p:txBody>
      </p:sp>
      <p:sp>
        <p:nvSpPr>
          <p:cNvPr id="3" name="Content Placeholder 2">
            <a:extLst>
              <a:ext uri="{FF2B5EF4-FFF2-40B4-BE49-F238E27FC236}">
                <a16:creationId xmlns:a16="http://schemas.microsoft.com/office/drawing/2014/main" id="{3C43C515-86CC-5EDC-E131-3C9C15E4DCFA}"/>
              </a:ext>
            </a:extLst>
          </p:cNvPr>
          <p:cNvSpPr>
            <a:spLocks noGrp="1"/>
          </p:cNvSpPr>
          <p:nvPr>
            <p:ph idx="1"/>
          </p:nvPr>
        </p:nvSpPr>
        <p:spPr>
          <a:xfrm>
            <a:off x="29560" y="1376362"/>
            <a:ext cx="7803225" cy="5481638"/>
          </a:xfrm>
        </p:spPr>
        <p:txBody>
          <a:bodyPr>
            <a:normAutofit lnSpcReduction="10000"/>
          </a:bodyPr>
          <a:lstStyle/>
          <a:p>
            <a:r>
              <a:rPr lang="en-US" sz="2800" dirty="0"/>
              <a:t>Promoted economic cooperation to bust monopolies and gouging middlemen</a:t>
            </a:r>
          </a:p>
          <a:p>
            <a:r>
              <a:rPr lang="en-US" sz="2800" dirty="0"/>
              <a:t>Established local planning and support of politicians who would bust railroad monopolies</a:t>
            </a:r>
          </a:p>
          <a:p>
            <a:r>
              <a:rPr lang="en-US" sz="2800" dirty="0"/>
              <a:t>Black Populism becomes the largest black political movement in the South until the rise of the civil rights movement</a:t>
            </a:r>
          </a:p>
          <a:p>
            <a:r>
              <a:rPr lang="en-US" sz="2800" dirty="0"/>
              <a:t>The People’s Party is established as independent political party</a:t>
            </a:r>
          </a:p>
          <a:p>
            <a:r>
              <a:rPr lang="en-US" sz="2800" dirty="0"/>
              <a:t>Ultimately, the Populists merged with the Democratic Party</a:t>
            </a:r>
          </a:p>
          <a:p>
            <a:endParaRPr lang="en-US" dirty="0"/>
          </a:p>
          <a:p>
            <a:endParaRPr lang="en-US" dirty="0"/>
          </a:p>
        </p:txBody>
      </p:sp>
      <p:pic>
        <p:nvPicPr>
          <p:cNvPr id="2050" name="Picture 2" descr="See the source image">
            <a:extLst>
              <a:ext uri="{FF2B5EF4-FFF2-40B4-BE49-F238E27FC236}">
                <a16:creationId xmlns:a16="http://schemas.microsoft.com/office/drawing/2014/main" id="{3BE52738-DEF5-5BBA-9072-6F8125D1D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62" b="4345"/>
          <a:stretch/>
        </p:blipFill>
        <p:spPr bwMode="auto">
          <a:xfrm>
            <a:off x="7820564" y="59795"/>
            <a:ext cx="4440447" cy="2633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9A5DC65D-DB40-EDC0-885D-2F1F6FB4C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642" y="4327525"/>
            <a:ext cx="3546358" cy="2530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ored Farmers' Alliance and Social History for Genealogy - Genealogy Gems">
            <a:extLst>
              <a:ext uri="{FF2B5EF4-FFF2-40B4-BE49-F238E27FC236}">
                <a16:creationId xmlns:a16="http://schemas.microsoft.com/office/drawing/2014/main" id="{703A02B9-541D-0F45-9B0A-BDDB1062A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592" y="2246171"/>
            <a:ext cx="4135848" cy="311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3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1" y="292102"/>
            <a:ext cx="6760845" cy="461665"/>
          </a:xfrm>
        </p:spPr>
        <p:txBody>
          <a:bodyPr/>
          <a:lstStyle/>
          <a:p>
            <a:r>
              <a:rPr lang="en-US" dirty="0"/>
              <a:t>The People’s Party</a:t>
            </a:r>
          </a:p>
        </p:txBody>
      </p:sp>
      <p:sp>
        <p:nvSpPr>
          <p:cNvPr id="3" name="Content Placeholder 2"/>
          <p:cNvSpPr>
            <a:spLocks noGrp="1"/>
          </p:cNvSpPr>
          <p:nvPr>
            <p:ph idx="1"/>
          </p:nvPr>
        </p:nvSpPr>
        <p:spPr>
          <a:xfrm>
            <a:off x="401783" y="1454727"/>
            <a:ext cx="11651672" cy="5140037"/>
          </a:xfrm>
        </p:spPr>
        <p:txBody>
          <a:bodyPr>
            <a:normAutofit/>
          </a:bodyPr>
          <a:lstStyle/>
          <a:p>
            <a:pPr marL="457200" indent="-457200">
              <a:buFont typeface="Arial" panose="020B0604020202020204" pitchFamily="34" charset="0"/>
              <a:buChar char="•"/>
            </a:pPr>
            <a:r>
              <a:rPr lang="en-US" sz="3200" dirty="0"/>
              <a:t>“[H]ere was the last greatest political expression of the nineteenth-century vision of America as a commonwealth of small producers whose freedom rested on the ownership of productive property and respect for the dignity of labor” (</a:t>
            </a:r>
            <a:r>
              <a:rPr lang="en-US" sz="3200" dirty="0" err="1"/>
              <a:t>Foner</a:t>
            </a:r>
            <a:r>
              <a:rPr lang="en-US" sz="3200" dirty="0"/>
              <a:t>, Give Me Liberty)</a:t>
            </a:r>
          </a:p>
          <a:p>
            <a:pPr marL="457200" indent="-457200">
              <a:buFont typeface="Arial" panose="020B0604020202020204" pitchFamily="34" charset="0"/>
              <a:buChar char="•"/>
            </a:pPr>
            <a:r>
              <a:rPr lang="en-US" sz="3200" dirty="0"/>
              <a:t>Promoted outreach and education</a:t>
            </a:r>
          </a:p>
          <a:p>
            <a:pPr marL="457200" indent="-457200">
              <a:buFont typeface="Arial" panose="020B0604020202020204" pitchFamily="34" charset="0"/>
              <a:buChar char="•"/>
            </a:pPr>
            <a:r>
              <a:rPr lang="en-US" sz="3200" dirty="0"/>
              <a:t>Believed in the utilization of modern technology and federal regulation for the public interest</a:t>
            </a:r>
          </a:p>
        </p:txBody>
      </p:sp>
    </p:spTree>
    <p:extLst>
      <p:ext uri="{BB962C8B-B14F-4D97-AF65-F5344CB8AC3E}">
        <p14:creationId xmlns:p14="http://schemas.microsoft.com/office/powerpoint/2010/main" val="42112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96456" y="3127038"/>
            <a:ext cx="17164155" cy="6286148"/>
          </a:xfrm>
        </p:spPr>
        <p:txBody>
          <a:bodyPr/>
          <a:lstStyle/>
          <a:p>
            <a:endParaRPr lang="en-US" dirty="0"/>
          </a:p>
        </p:txBody>
      </p:sp>
      <p:pic>
        <p:nvPicPr>
          <p:cNvPr id="5122" name="Picture 2" descr="https://upload.wikimedia.org/wikipedia/commons/thumb/1/1f/Populist_Party_campaign_poster_1904.jpg/250px-Populist_Party_campaign_poster_19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76" y="292102"/>
            <a:ext cx="5019799" cy="6565898"/>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rot="466321">
            <a:off x="6765729" y="323605"/>
            <a:ext cx="5106860" cy="4724616"/>
          </a:xfrm>
          <a:prstGeom prst="wedgeEllipseCallout">
            <a:avLst>
              <a:gd name="adj1" fmla="val -121402"/>
              <a:gd name="adj2" fmla="val 21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“You are kept apart that you may be separately fleeced of your earnings…This race antagonism perpetuates a monetary system which beggars both.” Tom Watson, leading GA Populist</a:t>
            </a:r>
          </a:p>
        </p:txBody>
      </p:sp>
    </p:spTree>
    <p:extLst>
      <p:ext uri="{BB962C8B-B14F-4D97-AF65-F5344CB8AC3E}">
        <p14:creationId xmlns:p14="http://schemas.microsoft.com/office/powerpoint/2010/main" val="27421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FA9A-4533-400E-8FC6-C81D1EAF6757}"/>
              </a:ext>
            </a:extLst>
          </p:cNvPr>
          <p:cNvSpPr>
            <a:spLocks noGrp="1"/>
          </p:cNvSpPr>
          <p:nvPr>
            <p:ph type="title"/>
          </p:nvPr>
        </p:nvSpPr>
        <p:spPr/>
        <p:txBody>
          <a:bodyPr/>
          <a:lstStyle/>
          <a:p>
            <a:r>
              <a:rPr lang="en-US" dirty="0"/>
              <a:t>First Wave of Feminists, Mary Lease</a:t>
            </a:r>
          </a:p>
        </p:txBody>
      </p:sp>
      <p:sp>
        <p:nvSpPr>
          <p:cNvPr id="3" name="Content Placeholder 2">
            <a:extLst>
              <a:ext uri="{FF2B5EF4-FFF2-40B4-BE49-F238E27FC236}">
                <a16:creationId xmlns:a16="http://schemas.microsoft.com/office/drawing/2014/main" id="{9ABF8D09-A923-4214-A123-77AFBC724FA4}"/>
              </a:ext>
            </a:extLst>
          </p:cNvPr>
          <p:cNvSpPr>
            <a:spLocks noGrp="1"/>
          </p:cNvSpPr>
          <p:nvPr>
            <p:ph idx="1"/>
          </p:nvPr>
        </p:nvSpPr>
        <p:spPr>
          <a:xfrm>
            <a:off x="147097" y="1853248"/>
            <a:ext cx="8946541" cy="4195481"/>
          </a:xfrm>
        </p:spPr>
        <p:txBody>
          <a:bodyPr>
            <a:normAutofit/>
          </a:bodyPr>
          <a:lstStyle/>
          <a:p>
            <a:r>
              <a:rPr lang="en-US" sz="3200" dirty="0"/>
              <a:t>Suffragists and Populists</a:t>
            </a:r>
          </a:p>
          <a:p>
            <a:r>
              <a:rPr lang="en-US" sz="3200" dirty="0"/>
              <a:t>Born in 1853 to Irish immigrants in Pennsylvania</a:t>
            </a:r>
          </a:p>
          <a:p>
            <a:r>
              <a:rPr lang="en-US" sz="3200" dirty="0"/>
              <a:t>Moved to Texas after Panic of 1874</a:t>
            </a:r>
          </a:p>
          <a:p>
            <a:r>
              <a:rPr lang="en-US" sz="3200" dirty="0"/>
              <a:t>Studied law</a:t>
            </a:r>
          </a:p>
          <a:p>
            <a:r>
              <a:rPr lang="en-US" sz="3200" dirty="0"/>
              <a:t>Public speaking tours for Farmers Alliance and Knights of Labor</a:t>
            </a:r>
          </a:p>
        </p:txBody>
      </p:sp>
      <p:pic>
        <p:nvPicPr>
          <p:cNvPr id="2050" name="Picture 2" descr="https://cdn.quotesgram.com/small/94/8/199899671-Mary_20Elizabeth_20Lease.jpg">
            <a:extLst>
              <a:ext uri="{FF2B5EF4-FFF2-40B4-BE49-F238E27FC236}">
                <a16:creationId xmlns:a16="http://schemas.microsoft.com/office/drawing/2014/main" id="{0250B80B-C8C4-41B0-AA08-2A2B5B009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3628" y="4095750"/>
            <a:ext cx="2581275"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Mary E. Lease</a:t>
            </a:r>
          </a:p>
        </p:txBody>
      </p:sp>
      <p:sp>
        <p:nvSpPr>
          <p:cNvPr id="3" name="Content Placeholder 2"/>
          <p:cNvSpPr>
            <a:spLocks noGrp="1"/>
          </p:cNvSpPr>
          <p:nvPr>
            <p:ph idx="1"/>
          </p:nvPr>
        </p:nvSpPr>
        <p:spPr>
          <a:xfrm>
            <a:off x="199338" y="2316155"/>
            <a:ext cx="7656189" cy="4195481"/>
          </a:xfrm>
        </p:spPr>
        <p:txBody>
          <a:bodyPr/>
          <a:lstStyle/>
          <a:p>
            <a:r>
              <a:rPr lang="en-US" dirty="0">
                <a:hlinkClick r:id="rId3"/>
              </a:rPr>
              <a:t>http://nebraskastudies.org/1875-1899/roots-of-progressivism/farmers-alliance/</a:t>
            </a:r>
            <a:endParaRPr lang="en-US" dirty="0"/>
          </a:p>
        </p:txBody>
      </p:sp>
      <p:pic>
        <p:nvPicPr>
          <p:cNvPr id="4" name="-okv_YcFqOg"/>
          <p:cNvPicPr>
            <a:picLocks noRot="1" noChangeAspect="1"/>
          </p:cNvPicPr>
          <p:nvPr>
            <a:videoFile r:link="rId1"/>
          </p:nvPr>
        </p:nvPicPr>
        <p:blipFill>
          <a:blip r:embed="rId4"/>
          <a:stretch>
            <a:fillRect/>
          </a:stretch>
        </p:blipFill>
        <p:spPr>
          <a:xfrm>
            <a:off x="199338" y="1387171"/>
            <a:ext cx="9404723" cy="5290156"/>
          </a:xfrm>
          <a:prstGeom prst="rect">
            <a:avLst/>
          </a:prstGeom>
        </p:spPr>
      </p:pic>
      <p:pic>
        <p:nvPicPr>
          <p:cNvPr id="3074" name="Picture 2" descr="Image result for mary e l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3378" y="114300"/>
            <a:ext cx="2301975" cy="25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588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2615" t="26403" r="5486" b="11208"/>
          <a:stretch/>
        </p:blipFill>
        <p:spPr>
          <a:xfrm>
            <a:off x="-281205" y="1"/>
            <a:ext cx="12473205" cy="6858000"/>
          </a:xfrm>
          <a:prstGeom prst="rect">
            <a:avLst/>
          </a:prstGeom>
        </p:spPr>
      </p:pic>
      <p:sp>
        <p:nvSpPr>
          <p:cNvPr id="5" name="Rectangle 4"/>
          <p:cNvSpPr/>
          <p:nvPr/>
        </p:nvSpPr>
        <p:spPr>
          <a:xfrm>
            <a:off x="5624945" y="1853248"/>
            <a:ext cx="2618510" cy="242780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37890" y="1853248"/>
            <a:ext cx="4354110" cy="8760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9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9742"/>
            <a:ext cx="6760845" cy="461665"/>
          </a:xfrm>
        </p:spPr>
        <p:txBody>
          <a:bodyPr/>
          <a:lstStyle/>
          <a:p>
            <a:r>
              <a:rPr lang="en-US" dirty="0"/>
              <a:t>The Chinese Experience</a:t>
            </a:r>
          </a:p>
        </p:txBody>
      </p:sp>
      <p:sp>
        <p:nvSpPr>
          <p:cNvPr id="3" name="Content Placeholder 2"/>
          <p:cNvSpPr>
            <a:spLocks noGrp="1"/>
          </p:cNvSpPr>
          <p:nvPr>
            <p:ph idx="1"/>
          </p:nvPr>
        </p:nvSpPr>
        <p:spPr>
          <a:xfrm>
            <a:off x="327805" y="2605177"/>
            <a:ext cx="10990052" cy="3733081"/>
          </a:xfrm>
        </p:spPr>
        <p:txBody>
          <a:bodyPr>
            <a:normAutofit/>
          </a:bodyPr>
          <a:lstStyle/>
          <a:p>
            <a:r>
              <a:rPr lang="en-US" sz="2800" dirty="0"/>
              <a:t>Immigration in line with gold rush through Civil War</a:t>
            </a:r>
          </a:p>
          <a:p>
            <a:r>
              <a:rPr lang="en-US" sz="2800" dirty="0"/>
              <a:t>Integral to the creation of Western Infrastructure</a:t>
            </a:r>
          </a:p>
          <a:p>
            <a:r>
              <a:rPr lang="en-US" sz="2800" dirty="0"/>
              <a:t>½ of farm workers in California</a:t>
            </a:r>
          </a:p>
          <a:p>
            <a:r>
              <a:rPr lang="en-US" sz="2800" dirty="0"/>
              <a:t>Supported growth of West Coast fishing industry</a:t>
            </a:r>
          </a:p>
          <a:p>
            <a:r>
              <a:rPr lang="en-US" sz="2800" dirty="0"/>
              <a:t>Railroads: On the western portion, about 90% of the backbreaking work was done by Chinese migrants.</a:t>
            </a:r>
          </a:p>
        </p:txBody>
      </p:sp>
      <p:pic>
        <p:nvPicPr>
          <p:cNvPr id="1026" name="Picture 2" descr="Ging Cui, Wong Fook, and Lee Shao, three of the eight Chinese workers who put the last rail in place, 1867">
            <a:extLst>
              <a:ext uri="{FF2B5EF4-FFF2-40B4-BE49-F238E27FC236}">
                <a16:creationId xmlns:a16="http://schemas.microsoft.com/office/drawing/2014/main" id="{2AA6EAAC-9893-4685-ABD3-DDE02BD40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4779" y="85262"/>
            <a:ext cx="2842641" cy="200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5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57" y="122560"/>
            <a:ext cx="9016893" cy="461665"/>
          </a:xfrm>
        </p:spPr>
        <p:txBody>
          <a:bodyPr/>
          <a:lstStyle/>
          <a:p>
            <a:r>
              <a:rPr lang="en-US" dirty="0"/>
              <a:t>Chinese Exclusion Act, 1882</a:t>
            </a:r>
          </a:p>
        </p:txBody>
      </p:sp>
      <p:sp>
        <p:nvSpPr>
          <p:cNvPr id="3" name="Content Placeholder 2"/>
          <p:cNvSpPr>
            <a:spLocks noGrp="1"/>
          </p:cNvSpPr>
          <p:nvPr>
            <p:ph idx="1"/>
          </p:nvPr>
        </p:nvSpPr>
        <p:spPr>
          <a:xfrm>
            <a:off x="318926" y="1516180"/>
            <a:ext cx="6780362" cy="2231380"/>
          </a:xfrm>
        </p:spPr>
        <p:txBody>
          <a:bodyPr>
            <a:noAutofit/>
          </a:bodyPr>
          <a:lstStyle/>
          <a:p>
            <a:pPr marL="457200" indent="-457200">
              <a:buFont typeface="Arial" panose="020B0604020202020204" pitchFamily="34" charset="0"/>
              <a:buChar char="•"/>
            </a:pPr>
            <a:r>
              <a:rPr lang="en-US" sz="3200" dirty="0"/>
              <a:t>Barred from becoming naturalized citizens</a:t>
            </a:r>
          </a:p>
          <a:p>
            <a:pPr marL="457200" indent="-457200">
              <a:buFont typeface="Arial" panose="020B0604020202020204" pitchFamily="34" charset="0"/>
              <a:buChar char="•"/>
            </a:pPr>
            <a:r>
              <a:rPr lang="en-US" sz="3200" dirty="0"/>
              <a:t>Must carry identification papers or be deported</a:t>
            </a:r>
          </a:p>
          <a:p>
            <a:pPr marL="457200" indent="-457200">
              <a:buFont typeface="Arial" panose="020B0604020202020204" pitchFamily="34" charset="0"/>
              <a:buChar char="•"/>
            </a:pPr>
            <a:r>
              <a:rPr lang="en-US" sz="3200" dirty="0"/>
              <a:t>Led to declining numbers </a:t>
            </a:r>
          </a:p>
          <a:p>
            <a:pPr marL="457200" indent="-457200">
              <a:buFont typeface="Arial" panose="020B0604020202020204" pitchFamily="34" charset="0"/>
              <a:buChar char="•"/>
            </a:pPr>
            <a:r>
              <a:rPr lang="en-US" sz="3200" dirty="0"/>
              <a:t>Discrimination and mob violence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542" y="0"/>
            <a:ext cx="3285458" cy="28684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706" y="-26427"/>
            <a:ext cx="4490294" cy="6735440"/>
          </a:xfrm>
          <a:prstGeom prst="rect">
            <a:avLst/>
          </a:prstGeom>
        </p:spPr>
      </p:pic>
    </p:spTree>
    <p:extLst>
      <p:ext uri="{BB962C8B-B14F-4D97-AF65-F5344CB8AC3E}">
        <p14:creationId xmlns:p14="http://schemas.microsoft.com/office/powerpoint/2010/main" val="33138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5" y="240419"/>
            <a:ext cx="9449412" cy="774160"/>
          </a:xfrm>
        </p:spPr>
        <p:txBody>
          <a:bodyPr/>
          <a:lstStyle/>
          <a:p>
            <a:r>
              <a:rPr lang="en-US" i="1" dirty="0"/>
              <a:t>Fong Yue Ting v. United States</a:t>
            </a:r>
            <a:r>
              <a:rPr lang="en-US" dirty="0"/>
              <a:t>, 1893</a:t>
            </a:r>
          </a:p>
        </p:txBody>
      </p:sp>
      <p:sp>
        <p:nvSpPr>
          <p:cNvPr id="3" name="Text Placeholder 2"/>
          <p:cNvSpPr>
            <a:spLocks noGrp="1"/>
          </p:cNvSpPr>
          <p:nvPr>
            <p:ph type="body" idx="1"/>
          </p:nvPr>
        </p:nvSpPr>
        <p:spPr>
          <a:xfrm>
            <a:off x="461254" y="1754757"/>
            <a:ext cx="7887939" cy="2231380"/>
          </a:xfrm>
        </p:spPr>
        <p:txBody>
          <a:bodyPr>
            <a:noAutofit/>
          </a:bodyPr>
          <a:lstStyle/>
          <a:p>
            <a:pPr marL="457200" indent="-457200">
              <a:buFont typeface="Arial" panose="020B0604020202020204" pitchFamily="34" charset="0"/>
              <a:buChar char="•"/>
            </a:pPr>
            <a:r>
              <a:rPr lang="en-US" sz="4000" dirty="0"/>
              <a:t>Authorized the feds to expel Chinese aliens without due process of the law</a:t>
            </a:r>
          </a:p>
          <a:p>
            <a:pPr marL="457200" indent="-457200">
              <a:buFont typeface="Arial" panose="020B0604020202020204" pitchFamily="34" charset="0"/>
              <a:buChar char="•"/>
            </a:pPr>
            <a:r>
              <a:rPr lang="en-US" sz="4000" dirty="0"/>
              <a:t>What does this mean?</a:t>
            </a:r>
          </a:p>
          <a:p>
            <a:pPr marL="457200" indent="-457200">
              <a:buFont typeface="Arial" panose="020B0604020202020204" pitchFamily="34" charset="0"/>
              <a:buChar char="•"/>
            </a:pPr>
            <a:r>
              <a:rPr lang="en-US" sz="4000" dirty="0"/>
              <a:t>No right to trial</a:t>
            </a:r>
          </a:p>
          <a:p>
            <a:pPr marL="457200" indent="-457200">
              <a:buFont typeface="Arial" panose="020B0604020202020204" pitchFamily="34" charset="0"/>
              <a:buChar char="•"/>
            </a:pPr>
            <a:r>
              <a:rPr lang="en-US" sz="4000" dirty="0"/>
              <a:t>No right to counsel</a:t>
            </a:r>
          </a:p>
        </p:txBody>
      </p:sp>
      <p:pic>
        <p:nvPicPr>
          <p:cNvPr id="3074" name="Picture 2" descr="Image result for fong yue 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2889" y="2870447"/>
            <a:ext cx="2676525" cy="374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10" y="354935"/>
            <a:ext cx="6760845" cy="461665"/>
          </a:xfrm>
        </p:spPr>
        <p:txBody>
          <a:bodyPr/>
          <a:lstStyle/>
          <a:p>
            <a:r>
              <a:rPr lang="en-US" dirty="0"/>
              <a:t>Chinese Exclusion</a:t>
            </a:r>
          </a:p>
        </p:txBody>
      </p:sp>
      <p:sp>
        <p:nvSpPr>
          <p:cNvPr id="3" name="Text Placeholder 2"/>
          <p:cNvSpPr>
            <a:spLocks noGrp="1"/>
          </p:cNvSpPr>
          <p:nvPr>
            <p:ph type="body" idx="1"/>
          </p:nvPr>
        </p:nvSpPr>
        <p:spPr>
          <a:xfrm>
            <a:off x="586597" y="3212435"/>
            <a:ext cx="10748511" cy="2231380"/>
          </a:xfrm>
        </p:spPr>
        <p:txBody>
          <a:bodyPr>
            <a:noAutofit/>
          </a:bodyPr>
          <a:lstStyle/>
          <a:p>
            <a:pPr marL="457200" indent="-457200">
              <a:buFont typeface="Arial" panose="020B0604020202020204" pitchFamily="34" charset="0"/>
              <a:buChar char="•"/>
            </a:pPr>
            <a:r>
              <a:rPr lang="en-US" sz="3600" dirty="0"/>
              <a:t>Women were the first to be barred from entering the country (1875)</a:t>
            </a:r>
          </a:p>
          <a:p>
            <a:pPr marL="457200" indent="-457200">
              <a:buFont typeface="Arial" panose="020B0604020202020204" pitchFamily="34" charset="0"/>
              <a:buChar char="•"/>
            </a:pPr>
            <a:r>
              <a:rPr lang="en-US" sz="3600" dirty="0"/>
              <a:t>Why?</a:t>
            </a:r>
          </a:p>
          <a:p>
            <a:pPr marL="457200" indent="-457200">
              <a:buFont typeface="Arial" panose="020B0604020202020204" pitchFamily="34" charset="0"/>
              <a:buChar char="•"/>
            </a:pPr>
            <a:r>
              <a:rPr lang="en-US" sz="3600" dirty="0"/>
              <a:t>First time race was used to exclude an entire group of people. </a:t>
            </a:r>
          </a:p>
        </p:txBody>
      </p:sp>
      <p:pic>
        <p:nvPicPr>
          <p:cNvPr id="1026" name="Picture 2" descr="Image result for chinese exclusion act 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0"/>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77" y="212965"/>
            <a:ext cx="9499972" cy="425963"/>
          </a:xfrm>
        </p:spPr>
        <p:txBody>
          <a:bodyPr/>
          <a:lstStyle/>
          <a:p>
            <a:r>
              <a:rPr lang="en-US" dirty="0"/>
              <a:t>Chinese Exclusion Act Language</a:t>
            </a:r>
          </a:p>
        </p:txBody>
      </p:sp>
      <p:sp>
        <p:nvSpPr>
          <p:cNvPr id="3" name="Text Placeholder 2"/>
          <p:cNvSpPr>
            <a:spLocks noGrp="1"/>
          </p:cNvSpPr>
          <p:nvPr>
            <p:ph type="body" idx="1"/>
          </p:nvPr>
        </p:nvSpPr>
        <p:spPr>
          <a:xfrm>
            <a:off x="155277" y="1345720"/>
            <a:ext cx="11766429" cy="5512279"/>
          </a:xfrm>
        </p:spPr>
        <p:txBody>
          <a:bodyPr>
            <a:normAutofit fontScale="92500" lnSpcReduction="20000"/>
          </a:bodyPr>
          <a:lstStyle/>
          <a:p>
            <a:r>
              <a:rPr lang="en-US" sz="3000" dirty="0"/>
              <a:t>Whereas in the opinion of the Government of the United States the coming of Chinese laborers to this country endangers the good order of certain localities within the territory thereof: Therefore,</a:t>
            </a:r>
            <a:br>
              <a:rPr lang="en-US" sz="3000" dirty="0"/>
            </a:br>
            <a:br>
              <a:rPr lang="en-US" sz="3000" dirty="0"/>
            </a:br>
            <a:r>
              <a:rPr lang="en-US" sz="3000" i="1" dirty="0"/>
              <a:t>Be it enacted by the Senate and House of Representatives of the United States of America in Congress assembled</a:t>
            </a:r>
            <a:r>
              <a:rPr lang="en-US" sz="3000" dirty="0"/>
              <a:t>, That from and after the expiration of ninety days next after the passage of this act, and until the expiration of ten years next after the passage of this act, the coming of Chinese laborers to the United States be, and the same is hereby, suspended; and during such suspension it shall not be lawful for any Chinese laborer to come, or having so come after the expiration of said ninety days to remain within the United States.</a:t>
            </a:r>
          </a:p>
          <a:p>
            <a:br>
              <a:rPr lang="en-US" dirty="0"/>
            </a:br>
            <a:endParaRPr lang="en-US" dirty="0"/>
          </a:p>
        </p:txBody>
      </p:sp>
    </p:spTree>
    <p:extLst>
      <p:ext uri="{BB962C8B-B14F-4D97-AF65-F5344CB8AC3E}">
        <p14:creationId xmlns:p14="http://schemas.microsoft.com/office/powerpoint/2010/main" val="2321090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6" y="68264"/>
            <a:ext cx="2876006" cy="2876006"/>
          </a:xfrm>
          <a:prstGeom prst="rect">
            <a:avLst/>
          </a:prstGeom>
        </p:spPr>
      </p:pic>
      <p:pic>
        <p:nvPicPr>
          <p:cNvPr id="7" name="Picture 6"/>
          <p:cNvPicPr>
            <a:picLocks noChangeAspect="1"/>
          </p:cNvPicPr>
          <p:nvPr/>
        </p:nvPicPr>
        <p:blipFill rotWithShape="1">
          <a:blip r:embed="rId3"/>
          <a:srcRect l="19387" t="12118" r="18574" b="5123"/>
          <a:stretch/>
        </p:blipFill>
        <p:spPr>
          <a:xfrm>
            <a:off x="6096000" y="168477"/>
            <a:ext cx="3567439" cy="2675579"/>
          </a:xfrm>
          <a:prstGeom prst="rect">
            <a:avLst/>
          </a:prstGeom>
        </p:spPr>
      </p:pic>
      <p:sp>
        <p:nvSpPr>
          <p:cNvPr id="5" name="Rectangle 4"/>
          <p:cNvSpPr/>
          <p:nvPr/>
        </p:nvSpPr>
        <p:spPr>
          <a:xfrm>
            <a:off x="414069" y="3345077"/>
            <a:ext cx="11041811" cy="3539430"/>
          </a:xfrm>
          <a:prstGeom prst="rect">
            <a:avLst/>
          </a:prstGeom>
        </p:spPr>
        <p:txBody>
          <a:bodyPr wrap="square">
            <a:spAutoFit/>
          </a:bodyPr>
          <a:lstStyle/>
          <a:p>
            <a:r>
              <a:rPr lang="en-US" sz="2800" dirty="0"/>
              <a:t>“The Chinese question is one that effects the entire country, not the Pacific Coast alone or the laboring men alone…The question is whether we are going to build up a strong, independent, upright and patriotic people and develop a civilization that will exert a helpful influence on all the world, or whether we are going to be a greedy, grasping nation, forgetful of high ideals and concerned only with making money…”</a:t>
            </a:r>
          </a:p>
        </p:txBody>
      </p:sp>
      <p:sp>
        <p:nvSpPr>
          <p:cNvPr id="8" name="Rounded Rectangular Callout 7"/>
          <p:cNvSpPr/>
          <p:nvPr/>
        </p:nvSpPr>
        <p:spPr>
          <a:xfrm rot="10800000">
            <a:off x="-174382" y="3345077"/>
            <a:ext cx="13800218" cy="3514838"/>
          </a:xfrm>
          <a:prstGeom prst="wedgeRoundRectCallout">
            <a:avLst>
              <a:gd name="adj1" fmla="val 4576"/>
              <a:gd name="adj2" fmla="val 106200"/>
              <a:gd name="adj3" fmla="val 16667"/>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84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35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35" y="30242"/>
            <a:ext cx="6760845" cy="461665"/>
          </a:xfrm>
        </p:spPr>
        <p:txBody>
          <a:bodyPr/>
          <a:lstStyle/>
          <a:p>
            <a:r>
              <a:rPr lang="en-US" dirty="0"/>
              <a:t>Chinese Exclusion Response: Resistance </a:t>
            </a:r>
            <a:br>
              <a:rPr lang="en-US" dirty="0"/>
            </a:br>
            <a:r>
              <a:rPr lang="en-US" dirty="0"/>
              <a:t>and </a:t>
            </a:r>
            <a:r>
              <a:rPr lang="en-US" dirty="0" err="1"/>
              <a:t>Resilency</a:t>
            </a:r>
            <a:endParaRPr lang="en-US" dirty="0"/>
          </a:p>
        </p:txBody>
      </p:sp>
      <p:sp>
        <p:nvSpPr>
          <p:cNvPr id="3" name="Text Placeholder 2"/>
          <p:cNvSpPr>
            <a:spLocks noGrp="1"/>
          </p:cNvSpPr>
          <p:nvPr>
            <p:ph type="body" idx="1"/>
          </p:nvPr>
        </p:nvSpPr>
        <p:spPr>
          <a:xfrm>
            <a:off x="156635" y="2653833"/>
            <a:ext cx="10748512" cy="3570208"/>
          </a:xfrm>
        </p:spPr>
        <p:txBody>
          <a:bodyPr>
            <a:noAutofit/>
          </a:bodyPr>
          <a:lstStyle/>
          <a:p>
            <a:pPr marL="457200" indent="-457200">
              <a:buFont typeface="Arial" panose="020B0604020202020204" pitchFamily="34" charset="0"/>
              <a:buChar char="•"/>
            </a:pPr>
            <a:r>
              <a:rPr lang="en-US" sz="3200" dirty="0"/>
              <a:t>Refusal to wear “dog tags”</a:t>
            </a:r>
          </a:p>
          <a:p>
            <a:pPr marL="457200" indent="-457200">
              <a:buFont typeface="Arial" panose="020B0604020202020204" pitchFamily="34" charset="0"/>
              <a:buChar char="•"/>
            </a:pPr>
            <a:r>
              <a:rPr lang="en-US" sz="3200" dirty="0"/>
              <a:t>Brought suits to court</a:t>
            </a:r>
          </a:p>
          <a:p>
            <a:pPr marL="457200" indent="-457200">
              <a:buFont typeface="Arial" panose="020B0604020202020204" pitchFamily="34" charset="0"/>
              <a:buChar char="•"/>
            </a:pPr>
            <a:r>
              <a:rPr lang="en-US" sz="3200" dirty="0"/>
              <a:t>1885: </a:t>
            </a:r>
            <a:r>
              <a:rPr lang="en-US" sz="3200" i="1" dirty="0"/>
              <a:t>Tape v. </a:t>
            </a:r>
            <a:r>
              <a:rPr lang="en-US" sz="3200" i="1" dirty="0" err="1"/>
              <a:t>Hurely</a:t>
            </a:r>
            <a:r>
              <a:rPr lang="en-US" sz="3200" dirty="0"/>
              <a:t>: San Francisco required to admit Chinese students</a:t>
            </a:r>
          </a:p>
          <a:p>
            <a:pPr marL="457200" indent="-457200">
              <a:buFont typeface="Arial" panose="020B0604020202020204" pitchFamily="34" charset="0"/>
              <a:buChar char="•"/>
            </a:pPr>
            <a:r>
              <a:rPr lang="en-US" sz="3200" dirty="0"/>
              <a:t>Led to segregated schools</a:t>
            </a:r>
          </a:p>
          <a:p>
            <a:pPr marL="457200" indent="-457200">
              <a:buFont typeface="Arial" panose="020B0604020202020204" pitchFamily="34" charset="0"/>
              <a:buChar char="•"/>
            </a:pPr>
            <a:r>
              <a:rPr lang="en-US" sz="3200" i="1" dirty="0" err="1"/>
              <a:t>Yick</a:t>
            </a:r>
            <a:r>
              <a:rPr lang="en-US" sz="3200" i="1" dirty="0"/>
              <a:t> Wo v. Hopkins</a:t>
            </a:r>
            <a:r>
              <a:rPr lang="en-US" sz="3200" dirty="0"/>
              <a:t>, 1886: required San Fran to grant laundry licenses to Chinese businesses</a:t>
            </a:r>
          </a:p>
        </p:txBody>
      </p:sp>
      <p:pic>
        <p:nvPicPr>
          <p:cNvPr id="1026" name="Picture 2">
            <a:extLst>
              <a:ext uri="{FF2B5EF4-FFF2-40B4-BE49-F238E27FC236}">
                <a16:creationId xmlns:a16="http://schemas.microsoft.com/office/drawing/2014/main" id="{0FA875F0-33CA-CE22-8CDF-23832392B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729" y="0"/>
            <a:ext cx="5705475"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47" y="240062"/>
            <a:ext cx="9103157" cy="461665"/>
          </a:xfrm>
        </p:spPr>
        <p:txBody>
          <a:bodyPr/>
          <a:lstStyle/>
          <a:p>
            <a:r>
              <a:rPr lang="en-US" dirty="0"/>
              <a:t>Chinese Exclusion Response</a:t>
            </a:r>
          </a:p>
        </p:txBody>
      </p:sp>
      <p:sp>
        <p:nvSpPr>
          <p:cNvPr id="3" name="Text Placeholder 2"/>
          <p:cNvSpPr>
            <a:spLocks noGrp="1"/>
          </p:cNvSpPr>
          <p:nvPr>
            <p:ph type="body" idx="1"/>
          </p:nvPr>
        </p:nvSpPr>
        <p:spPr>
          <a:xfrm>
            <a:off x="90347" y="2838020"/>
            <a:ext cx="11576649" cy="4016484"/>
          </a:xfrm>
        </p:spPr>
        <p:txBody>
          <a:bodyPr>
            <a:noAutofit/>
          </a:bodyPr>
          <a:lstStyle/>
          <a:p>
            <a:pPr marL="457200" indent="-457200">
              <a:buFont typeface="Arial" panose="020B0604020202020204" pitchFamily="34" charset="0"/>
              <a:buChar char="•"/>
            </a:pPr>
            <a:r>
              <a:rPr lang="en-US" sz="3200" i="1" dirty="0"/>
              <a:t>United States v. Wong Kim Ark</a:t>
            </a:r>
            <a:r>
              <a:rPr lang="en-US" sz="3200" dirty="0"/>
              <a:t>: Court ruled that the 14</a:t>
            </a:r>
            <a:r>
              <a:rPr lang="en-US" sz="3200" baseline="30000" dirty="0"/>
              <a:t>th</a:t>
            </a:r>
            <a:r>
              <a:rPr lang="en-US" sz="3200" dirty="0"/>
              <a:t> Amendment awarded citizenship to children of Chinese immigrants born on American soil</a:t>
            </a:r>
          </a:p>
          <a:p>
            <a:pPr marL="457200" indent="-457200">
              <a:buFont typeface="Arial" panose="020B0604020202020204" pitchFamily="34" charset="0"/>
              <a:buChar char="•"/>
            </a:pPr>
            <a:r>
              <a:rPr lang="en-US" sz="3200" dirty="0"/>
              <a:t>SC: Wong’s parents were not “employed in any diplomatic or official capacity under the Emperor of China,” the Citizenship Clause of the Fourteenth Amendment automatically makes him a U.S. citizen. </a:t>
            </a:r>
          </a:p>
        </p:txBody>
      </p:sp>
      <p:pic>
        <p:nvPicPr>
          <p:cNvPr id="2050" name="Picture 2" descr="Image result for Fong Yue 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255" y="0"/>
            <a:ext cx="2400398" cy="258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DC0D-BDFD-4239-ADB5-E787D88FB06B}"/>
              </a:ext>
            </a:extLst>
          </p:cNvPr>
          <p:cNvSpPr>
            <a:spLocks noGrp="1"/>
          </p:cNvSpPr>
          <p:nvPr>
            <p:ph type="title"/>
          </p:nvPr>
        </p:nvSpPr>
        <p:spPr/>
        <p:txBody>
          <a:bodyPr/>
          <a:lstStyle/>
          <a:p>
            <a:r>
              <a:rPr lang="en-US" dirty="0"/>
              <a:t>Legacy of Chinese Exclusion Act</a:t>
            </a:r>
          </a:p>
        </p:txBody>
      </p:sp>
      <p:sp>
        <p:nvSpPr>
          <p:cNvPr id="3" name="Content Placeholder 2">
            <a:extLst>
              <a:ext uri="{FF2B5EF4-FFF2-40B4-BE49-F238E27FC236}">
                <a16:creationId xmlns:a16="http://schemas.microsoft.com/office/drawing/2014/main" id="{B51CAE26-5769-4B60-AA9D-691AC18B2A46}"/>
              </a:ext>
            </a:extLst>
          </p:cNvPr>
          <p:cNvSpPr>
            <a:spLocks noGrp="1"/>
          </p:cNvSpPr>
          <p:nvPr>
            <p:ph idx="1"/>
          </p:nvPr>
        </p:nvSpPr>
        <p:spPr>
          <a:xfrm>
            <a:off x="293301" y="1570007"/>
            <a:ext cx="6055742" cy="5141344"/>
          </a:xfrm>
        </p:spPr>
        <p:txBody>
          <a:bodyPr>
            <a:normAutofit/>
          </a:bodyPr>
          <a:lstStyle/>
          <a:p>
            <a:r>
              <a:rPr lang="en-US" sz="2400" dirty="0"/>
              <a:t>10 year ban was extended until 1943 when China became a member of Allied Nations</a:t>
            </a:r>
          </a:p>
          <a:p>
            <a:r>
              <a:rPr lang="en-US" sz="2400" dirty="0"/>
              <a:t>Quota remained (Immigration Act of 1924)</a:t>
            </a:r>
          </a:p>
          <a:p>
            <a:r>
              <a:rPr lang="en-US" sz="2400" dirty="0"/>
              <a:t>Only 105 Chinese immigrants were allowed to enter until Immigration Act of 1965</a:t>
            </a:r>
          </a:p>
          <a:p>
            <a:r>
              <a:rPr lang="en-US" sz="2400" dirty="0"/>
              <a:t>1968: 20,000 allowed under new Immigration Act</a:t>
            </a:r>
          </a:p>
          <a:p>
            <a:r>
              <a:rPr lang="en-US" sz="2400" dirty="0"/>
              <a:t>Most comprehensive came with 1990 Immigration Act</a:t>
            </a:r>
          </a:p>
        </p:txBody>
      </p:sp>
      <p:pic>
        <p:nvPicPr>
          <p:cNvPr id="3074" name="Picture 2" descr="The Passage and Repeal of the Chinese Exclusion Act, 1885-1943 - Brewminate">
            <a:extLst>
              <a:ext uri="{FF2B5EF4-FFF2-40B4-BE49-F238E27FC236}">
                <a16:creationId xmlns:a16="http://schemas.microsoft.com/office/drawing/2014/main" id="{F9C7AC8A-EDD4-4CA5-8165-C8E9693DD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514" y="2166039"/>
            <a:ext cx="5280185" cy="333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7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xternal-content.duckduckgo.com/iu/?u=https%3A%2F%2Ftse1.mm.bing.net%2Fth%3Fid%3DOIP.YDBFCH1nCEDv2uDXw7buIQHaQk%26pid%3DApi&amp;f=1&amp;ipt=b052159aec4de444bcdf06d7c92d35124d2013b918e7bd94c4ba0315434e9a60&amp;ipo=images">
            <a:extLst>
              <a:ext uri="{FF2B5EF4-FFF2-40B4-BE49-F238E27FC236}">
                <a16:creationId xmlns:a16="http://schemas.microsoft.com/office/drawing/2014/main" id="{3E277D59-3C3F-4C9F-BC64-1D9CEEEB8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976" y="0"/>
            <a:ext cx="3067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im Crow Laws - Home">
            <a:extLst>
              <a:ext uri="{FF2B5EF4-FFF2-40B4-BE49-F238E27FC236}">
                <a16:creationId xmlns:a16="http://schemas.microsoft.com/office/drawing/2014/main" id="{61A8042A-FC88-4B27-8C30-F8D8CA29D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774" y="1524000"/>
            <a:ext cx="5048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1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242"/>
            <a:ext cx="9991288" cy="1583740"/>
          </a:xfrm>
        </p:spPr>
        <p:txBody>
          <a:bodyPr/>
          <a:lstStyle/>
          <a:p>
            <a:r>
              <a:rPr lang="en-US" dirty="0"/>
              <a:t>What Impact Does this Have on the Workers?</a:t>
            </a:r>
          </a:p>
        </p:txBody>
      </p:sp>
      <p:sp>
        <p:nvSpPr>
          <p:cNvPr id="3" name="Content Placeholder 2"/>
          <p:cNvSpPr>
            <a:spLocks noGrp="1"/>
          </p:cNvSpPr>
          <p:nvPr>
            <p:ph idx="1"/>
          </p:nvPr>
        </p:nvSpPr>
        <p:spPr>
          <a:xfrm>
            <a:off x="353161" y="1850804"/>
            <a:ext cx="10702636" cy="3156391"/>
          </a:xfrm>
        </p:spPr>
        <p:txBody>
          <a:bodyPr>
            <a:normAutofit/>
          </a:bodyPr>
          <a:lstStyle/>
          <a:p>
            <a:r>
              <a:rPr lang="en-US" sz="3000" dirty="0"/>
              <a:t>They will begin to unify</a:t>
            </a:r>
          </a:p>
          <a:p>
            <a:endParaRPr lang="en-US" dirty="0"/>
          </a:p>
        </p:txBody>
      </p:sp>
      <p:pic>
        <p:nvPicPr>
          <p:cNvPr id="8" name="Picture 2" descr="The Populist Party grew directly out of the Farmers’ Alliance. For both groups, social events helped cement political 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159" y="2360660"/>
            <a:ext cx="5798127" cy="44600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6. Capital and Labor | THE AMERICAN YAWP">
            <a:extLst>
              <a:ext uri="{FF2B5EF4-FFF2-40B4-BE49-F238E27FC236}">
                <a16:creationId xmlns:a16="http://schemas.microsoft.com/office/drawing/2014/main" id="{4AB05A7D-516B-49E2-954B-BE5F8D6B0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 y="2710157"/>
            <a:ext cx="6168756" cy="411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8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85" y="154079"/>
            <a:ext cx="5348377" cy="461665"/>
          </a:xfrm>
        </p:spPr>
        <p:txBody>
          <a:bodyPr/>
          <a:lstStyle/>
          <a:p>
            <a:r>
              <a:rPr lang="en-US" dirty="0"/>
              <a:t>Chinese Exclusion Response</a:t>
            </a:r>
          </a:p>
        </p:txBody>
      </p:sp>
      <p:sp>
        <p:nvSpPr>
          <p:cNvPr id="3" name="Text Placeholder 2"/>
          <p:cNvSpPr>
            <a:spLocks noGrp="1"/>
          </p:cNvSpPr>
          <p:nvPr>
            <p:ph type="body" idx="1"/>
          </p:nvPr>
        </p:nvSpPr>
        <p:spPr>
          <a:xfrm>
            <a:off x="275013" y="1718942"/>
            <a:ext cx="5833520" cy="2231380"/>
          </a:xfrm>
        </p:spPr>
        <p:txBody>
          <a:bodyPr>
            <a:noAutofit/>
          </a:bodyPr>
          <a:lstStyle/>
          <a:p>
            <a:pPr marL="457200" indent="-457200">
              <a:buFont typeface="Arial" panose="020B0604020202020204" pitchFamily="34" charset="0"/>
              <a:buChar char="•"/>
            </a:pPr>
            <a:r>
              <a:rPr lang="en-US" sz="3200" dirty="0"/>
              <a:t>Established the concept known as </a:t>
            </a:r>
            <a:r>
              <a:rPr lang="en-US" sz="3200" i="1" dirty="0"/>
              <a:t>jus soli</a:t>
            </a:r>
            <a:r>
              <a:rPr lang="en-US" sz="3200" dirty="0"/>
              <a:t>—the citizenship of children born in the United States to non-citizens. </a:t>
            </a:r>
          </a:p>
          <a:p>
            <a:pPr marL="457200" indent="-457200">
              <a:buFont typeface="Arial" panose="020B0604020202020204" pitchFamily="34" charset="0"/>
              <a:buChar char="•"/>
            </a:pPr>
            <a:r>
              <a:rPr lang="en-US" sz="3200" dirty="0"/>
              <a:t>Congress passed Resolution of Regret in 2012 (Judy Chu)</a:t>
            </a:r>
          </a:p>
        </p:txBody>
      </p:sp>
      <p:pic>
        <p:nvPicPr>
          <p:cNvPr id="1026" name="Picture 2" descr="Image result for resolution of regret chin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329" y="0"/>
            <a:ext cx="5582672" cy="669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06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7" y="304801"/>
            <a:ext cx="10183090" cy="928254"/>
          </a:xfrm>
        </p:spPr>
        <p:txBody>
          <a:bodyPr/>
          <a:lstStyle/>
          <a:p>
            <a:r>
              <a:rPr lang="en-US" dirty="0"/>
              <a:t>First Modern Presidential Campaign</a:t>
            </a:r>
          </a:p>
        </p:txBody>
      </p:sp>
      <p:sp>
        <p:nvSpPr>
          <p:cNvPr id="3" name="Text Placeholder 2"/>
          <p:cNvSpPr>
            <a:spLocks noGrp="1"/>
          </p:cNvSpPr>
          <p:nvPr>
            <p:ph type="body" idx="1"/>
          </p:nvPr>
        </p:nvSpPr>
        <p:spPr>
          <a:xfrm>
            <a:off x="568037" y="1524000"/>
            <a:ext cx="10848108" cy="4959927"/>
          </a:xfrm>
        </p:spPr>
        <p:txBody>
          <a:bodyPr>
            <a:normAutofit/>
          </a:bodyPr>
          <a:lstStyle/>
          <a:p>
            <a:pPr marL="457200" indent="-457200">
              <a:buFont typeface="Arial" panose="020B0604020202020204" pitchFamily="34" charset="0"/>
              <a:buChar char="•"/>
            </a:pPr>
            <a:r>
              <a:rPr lang="en-US" sz="3200" dirty="0"/>
              <a:t>1896, first large campaign funding by corporations</a:t>
            </a:r>
          </a:p>
          <a:p>
            <a:pPr marL="457200" indent="-457200">
              <a:buFont typeface="Arial" panose="020B0604020202020204" pitchFamily="34" charset="0"/>
              <a:buChar char="•"/>
            </a:pPr>
            <a:r>
              <a:rPr lang="en-US" sz="3200" dirty="0"/>
              <a:t>McKinley (R) raised $10 million from Eastern bankers and industrialists</a:t>
            </a:r>
          </a:p>
          <a:p>
            <a:pPr marL="457200" indent="-457200">
              <a:buFont typeface="Arial" panose="020B0604020202020204" pitchFamily="34" charset="0"/>
              <a:buChar char="•"/>
            </a:pPr>
            <a:r>
              <a:rPr lang="en-US" sz="3200" dirty="0"/>
              <a:t>Bryans (D) raised around $300,000</a:t>
            </a:r>
          </a:p>
          <a:p>
            <a:pPr marL="457200" indent="-457200">
              <a:buFont typeface="Arial" panose="020B0604020202020204" pitchFamily="34" charset="0"/>
              <a:buChar char="•"/>
            </a:pPr>
            <a:r>
              <a:rPr lang="en-US" sz="3200" dirty="0"/>
              <a:t>R- concerned about business confidence and recovery if creditors were unwilling to extend loans. </a:t>
            </a:r>
          </a:p>
          <a:p>
            <a:pPr marL="457200" indent="-457200">
              <a:buFont typeface="Arial" panose="020B0604020202020204" pitchFamily="34" charset="0"/>
              <a:buChar char="•"/>
            </a:pPr>
            <a:r>
              <a:rPr lang="en-US" sz="3200" dirty="0"/>
              <a:t>D- rural concerns over currency and abilities to pay off their debts. Populists join as well.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7699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996455" y="3819188"/>
            <a:ext cx="11572274" cy="4291379"/>
          </a:xfrm>
        </p:spPr>
        <p:txBody>
          <a:bodyPr/>
          <a:lstStyle/>
          <a:p>
            <a:endParaRPr lang="en-US" dirty="0"/>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069" y="350159"/>
            <a:ext cx="10508990" cy="632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08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2"/>
            <a:ext cx="10058400" cy="6781798"/>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928679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053137"/>
            <a:ext cx="2240280" cy="713105"/>
          </a:xfrm>
          <a:custGeom>
            <a:avLst/>
            <a:gdLst/>
            <a:ahLst/>
            <a:cxnLst/>
            <a:rect l="l" t="t" r="r" b="b"/>
            <a:pathLst>
              <a:path w="2240280" h="713104">
                <a:moveTo>
                  <a:pt x="0" y="712798"/>
                </a:moveTo>
                <a:lnTo>
                  <a:pt x="0" y="0"/>
                </a:lnTo>
                <a:lnTo>
                  <a:pt x="2239874" y="0"/>
                </a:lnTo>
                <a:lnTo>
                  <a:pt x="2239874" y="712798"/>
                </a:lnTo>
                <a:lnTo>
                  <a:pt x="0" y="712798"/>
                </a:lnTo>
                <a:close/>
              </a:path>
            </a:pathLst>
          </a:custGeom>
          <a:solidFill>
            <a:srgbClr val="CD665F"/>
          </a:solidFill>
        </p:spPr>
        <p:txBody>
          <a:bodyPr wrap="square" lIns="0" tIns="0" rIns="0" bIns="0" rtlCol="0"/>
          <a:lstStyle/>
          <a:p>
            <a:endParaRPr dirty="0"/>
          </a:p>
        </p:txBody>
      </p:sp>
      <p:sp>
        <p:nvSpPr>
          <p:cNvPr id="3" name="object 3"/>
          <p:cNvSpPr/>
          <p:nvPr/>
        </p:nvSpPr>
        <p:spPr>
          <a:xfrm>
            <a:off x="3883026" y="6043612"/>
            <a:ext cx="6785609" cy="714375"/>
          </a:xfrm>
          <a:custGeom>
            <a:avLst/>
            <a:gdLst/>
            <a:ahLst/>
            <a:cxnLst/>
            <a:rect l="l" t="t" r="r" b="b"/>
            <a:pathLst>
              <a:path w="6785609" h="714375">
                <a:moveTo>
                  <a:pt x="0" y="0"/>
                </a:moveTo>
                <a:lnTo>
                  <a:pt x="6785096" y="0"/>
                </a:lnTo>
                <a:lnTo>
                  <a:pt x="6785096" y="714299"/>
                </a:lnTo>
                <a:lnTo>
                  <a:pt x="0" y="714299"/>
                </a:lnTo>
                <a:lnTo>
                  <a:pt x="0" y="0"/>
                </a:lnTo>
                <a:close/>
              </a:path>
            </a:pathLst>
          </a:custGeom>
          <a:solidFill>
            <a:srgbClr val="6095C9"/>
          </a:solidFill>
        </p:spPr>
        <p:txBody>
          <a:bodyPr wrap="square" lIns="0" tIns="0" rIns="0" bIns="0" rtlCol="0"/>
          <a:lstStyle/>
          <a:p>
            <a:endParaRPr dirty="0"/>
          </a:p>
        </p:txBody>
      </p:sp>
      <p:sp>
        <p:nvSpPr>
          <p:cNvPr id="4" name="object 4"/>
          <p:cNvSpPr txBox="1"/>
          <p:nvPr/>
        </p:nvSpPr>
        <p:spPr>
          <a:xfrm>
            <a:off x="3964925" y="6182041"/>
            <a:ext cx="1604645" cy="421640"/>
          </a:xfrm>
          <a:prstGeom prst="rect">
            <a:avLst/>
          </a:prstGeom>
        </p:spPr>
        <p:txBody>
          <a:bodyPr vert="horz" wrap="square" lIns="0" tIns="12700" rIns="0" bIns="0" rtlCol="0">
            <a:spAutoFit/>
          </a:bodyPr>
          <a:lstStyle/>
          <a:p>
            <a:pPr marL="12700">
              <a:spcBef>
                <a:spcPts val="100"/>
              </a:spcBef>
            </a:pPr>
            <a:r>
              <a:rPr sz="2600" spc="-5" dirty="0">
                <a:solidFill>
                  <a:srgbClr val="FFFFFF"/>
                </a:solidFill>
                <a:latin typeface="Arial"/>
                <a:cs typeface="Arial"/>
              </a:rPr>
              <a:t>1880-1920</a:t>
            </a:r>
            <a:endParaRPr sz="2600" dirty="0">
              <a:latin typeface="Arial"/>
              <a:cs typeface="Arial"/>
            </a:endParaRPr>
          </a:p>
        </p:txBody>
      </p:sp>
      <p:sp>
        <p:nvSpPr>
          <p:cNvPr id="5" name="object 5"/>
          <p:cNvSpPr/>
          <p:nvPr/>
        </p:nvSpPr>
        <p:spPr>
          <a:xfrm>
            <a:off x="8437053" y="5247766"/>
            <a:ext cx="739140" cy="802640"/>
          </a:xfrm>
          <a:custGeom>
            <a:avLst/>
            <a:gdLst/>
            <a:ahLst/>
            <a:cxnLst/>
            <a:rect l="l" t="t" r="r" b="b"/>
            <a:pathLst>
              <a:path w="739140" h="802639">
                <a:moveTo>
                  <a:pt x="0" y="0"/>
                </a:moveTo>
                <a:lnTo>
                  <a:pt x="738957" y="0"/>
                </a:lnTo>
                <a:lnTo>
                  <a:pt x="738957" y="802269"/>
                </a:lnTo>
                <a:lnTo>
                  <a:pt x="0" y="802269"/>
                </a:lnTo>
                <a:lnTo>
                  <a:pt x="0" y="0"/>
                </a:lnTo>
                <a:close/>
              </a:path>
            </a:pathLst>
          </a:custGeom>
          <a:ln w="12699">
            <a:solidFill>
              <a:srgbClr val="FFFFFF"/>
            </a:solidFill>
          </a:ln>
        </p:spPr>
        <p:txBody>
          <a:bodyPr wrap="square" lIns="0" tIns="0" rIns="0" bIns="0" rtlCol="0"/>
          <a:lstStyle/>
          <a:p>
            <a:endParaRPr dirty="0"/>
          </a:p>
        </p:txBody>
      </p:sp>
      <p:sp>
        <p:nvSpPr>
          <p:cNvPr id="6" name="object 6"/>
          <p:cNvSpPr/>
          <p:nvPr/>
        </p:nvSpPr>
        <p:spPr>
          <a:xfrm>
            <a:off x="6638926" y="2133599"/>
            <a:ext cx="4029073" cy="447516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1590676" y="327521"/>
            <a:ext cx="4310255" cy="5187453"/>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1585913" y="327521"/>
            <a:ext cx="4315018" cy="5192219"/>
          </a:xfrm>
          <a:custGeom>
            <a:avLst/>
            <a:gdLst/>
            <a:ahLst/>
            <a:cxnLst/>
            <a:rect l="l" t="t" r="r" b="b"/>
            <a:pathLst>
              <a:path w="4726305" h="5267325">
                <a:moveTo>
                  <a:pt x="0" y="0"/>
                </a:moveTo>
                <a:lnTo>
                  <a:pt x="4725986" y="0"/>
                </a:lnTo>
                <a:lnTo>
                  <a:pt x="4725986" y="5267322"/>
                </a:lnTo>
                <a:lnTo>
                  <a:pt x="0" y="5267322"/>
                </a:lnTo>
                <a:lnTo>
                  <a:pt x="0" y="0"/>
                </a:lnTo>
                <a:close/>
              </a:path>
            </a:pathLst>
          </a:custGeom>
          <a:ln w="9524">
            <a:solidFill>
              <a:srgbClr val="021EAA"/>
            </a:solidFill>
          </a:ln>
        </p:spPr>
        <p:txBody>
          <a:bodyPr wrap="square" lIns="0" tIns="0" rIns="0" bIns="0" rtlCol="0"/>
          <a:lstStyle/>
          <a:p>
            <a:endParaRPr dirty="0"/>
          </a:p>
        </p:txBody>
      </p:sp>
      <p:sp>
        <p:nvSpPr>
          <p:cNvPr id="9" name="object 9"/>
          <p:cNvSpPr txBox="1"/>
          <p:nvPr/>
        </p:nvSpPr>
        <p:spPr>
          <a:xfrm>
            <a:off x="6130240" y="433711"/>
            <a:ext cx="3914757" cy="716543"/>
          </a:xfrm>
          <a:prstGeom prst="rect">
            <a:avLst/>
          </a:prstGeom>
        </p:spPr>
        <p:txBody>
          <a:bodyPr vert="horz" wrap="square" lIns="0" tIns="0" rIns="0" bIns="0" rtlCol="0">
            <a:spAutoFit/>
          </a:bodyPr>
          <a:lstStyle/>
          <a:p>
            <a:pPr>
              <a:lnSpc>
                <a:spcPts val="6600"/>
              </a:lnSpc>
            </a:pPr>
            <a:r>
              <a:rPr lang="en-US" sz="2800" b="1" spc="-5" dirty="0">
                <a:latin typeface="Arial"/>
                <a:cs typeface="Arial"/>
              </a:rPr>
              <a:t>Freedom’s Boundaries</a:t>
            </a:r>
            <a:endParaRPr sz="2800" dirty="0">
              <a:latin typeface="Arial"/>
              <a:cs typeface="Arial"/>
            </a:endParaRPr>
          </a:p>
        </p:txBody>
      </p:sp>
      <p:sp>
        <p:nvSpPr>
          <p:cNvPr id="10" name="object 10"/>
          <p:cNvSpPr txBox="1"/>
          <p:nvPr/>
        </p:nvSpPr>
        <p:spPr>
          <a:xfrm>
            <a:off x="6745876" y="1099714"/>
            <a:ext cx="3815172" cy="716543"/>
          </a:xfrm>
          <a:prstGeom prst="rect">
            <a:avLst/>
          </a:prstGeom>
        </p:spPr>
        <p:txBody>
          <a:bodyPr vert="horz" wrap="square" lIns="0" tIns="0" rIns="0" bIns="0" rtlCol="0">
            <a:spAutoFit/>
          </a:bodyPr>
          <a:lstStyle/>
          <a:p>
            <a:pPr>
              <a:lnSpc>
                <a:spcPts val="6600"/>
              </a:lnSpc>
            </a:pPr>
            <a:r>
              <a:rPr lang="en-US" sz="2800" b="1" dirty="0">
                <a:latin typeface="Arial"/>
                <a:cs typeface="Arial"/>
              </a:rPr>
              <a:t>At Home and Abroad</a:t>
            </a:r>
            <a:endParaRPr sz="2800" dirty="0">
              <a:latin typeface="Arial"/>
              <a:cs typeface="Arial"/>
            </a:endParaRPr>
          </a:p>
        </p:txBody>
      </p:sp>
    </p:spTree>
    <p:extLst>
      <p:ext uri="{BB962C8B-B14F-4D97-AF65-F5344CB8AC3E}">
        <p14:creationId xmlns:p14="http://schemas.microsoft.com/office/powerpoint/2010/main" val="49888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15812" t="14583" r="45535" b="42574"/>
          <a:stretch/>
        </p:blipFill>
        <p:spPr>
          <a:xfrm>
            <a:off x="1676400" y="774700"/>
            <a:ext cx="8905873" cy="5549900"/>
          </a:xfrm>
          <a:prstGeom prst="rect">
            <a:avLst/>
          </a:prstGeom>
        </p:spPr>
      </p:pic>
    </p:spTree>
    <p:extLst>
      <p:ext uri="{BB962C8B-B14F-4D97-AF65-F5344CB8AC3E}">
        <p14:creationId xmlns:p14="http://schemas.microsoft.com/office/powerpoint/2010/main" val="2201888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15812" t="27083" r="44949" b="29167"/>
          <a:stretch/>
        </p:blipFill>
        <p:spPr>
          <a:xfrm>
            <a:off x="1543050" y="690861"/>
            <a:ext cx="9108712" cy="5709939"/>
          </a:xfrm>
          <a:prstGeom prst="rect">
            <a:avLst/>
          </a:prstGeom>
        </p:spPr>
      </p:pic>
    </p:spTree>
    <p:extLst>
      <p:ext uri="{BB962C8B-B14F-4D97-AF65-F5344CB8AC3E}">
        <p14:creationId xmlns:p14="http://schemas.microsoft.com/office/powerpoint/2010/main" val="377895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92" y="250538"/>
            <a:ext cx="6760845" cy="461665"/>
          </a:xfrm>
        </p:spPr>
        <p:txBody>
          <a:bodyPr/>
          <a:lstStyle/>
          <a:p>
            <a:r>
              <a:rPr lang="en-US" dirty="0"/>
              <a:t>New Nativism</a:t>
            </a:r>
          </a:p>
        </p:txBody>
      </p:sp>
      <p:sp>
        <p:nvSpPr>
          <p:cNvPr id="3" name="Content Placeholder 2"/>
          <p:cNvSpPr>
            <a:spLocks noGrp="1"/>
          </p:cNvSpPr>
          <p:nvPr>
            <p:ph idx="1"/>
          </p:nvPr>
        </p:nvSpPr>
        <p:spPr>
          <a:xfrm>
            <a:off x="1752600" y="1625446"/>
            <a:ext cx="3810001" cy="4462760"/>
          </a:xfrm>
        </p:spPr>
        <p:txBody>
          <a:bodyPr/>
          <a:lstStyle/>
          <a:p>
            <a:r>
              <a:rPr lang="en-US" dirty="0"/>
              <a:t>Immigration sources change from Western Europe to Southern and Eastern Europe;</a:t>
            </a:r>
          </a:p>
          <a:p>
            <a:r>
              <a:rPr lang="en-US" dirty="0"/>
              <a:t>Boston’s Immigration Restriction League attempts to reduce immigration from these areas</a:t>
            </a:r>
          </a:p>
          <a:p>
            <a:endParaRPr lang="en-US" dirty="0"/>
          </a:p>
        </p:txBody>
      </p:sp>
      <p:pic>
        <p:nvPicPr>
          <p:cNvPr id="8194" name="Picture 2" descr="Image result for new nativ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0"/>
            <a:ext cx="5105400" cy="6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292102"/>
            <a:ext cx="8119746" cy="461665"/>
          </a:xfrm>
        </p:spPr>
        <p:txBody>
          <a:bodyPr/>
          <a:lstStyle/>
          <a:p>
            <a:r>
              <a:rPr lang="en-US" dirty="0"/>
              <a:t>Chinese Exclusion Act, 1882</a:t>
            </a:r>
          </a:p>
        </p:txBody>
      </p:sp>
      <p:sp>
        <p:nvSpPr>
          <p:cNvPr id="3" name="Content Placeholder 2"/>
          <p:cNvSpPr>
            <a:spLocks noGrp="1"/>
          </p:cNvSpPr>
          <p:nvPr>
            <p:ph idx="1"/>
          </p:nvPr>
        </p:nvSpPr>
        <p:spPr>
          <a:xfrm>
            <a:off x="1828801" y="1524000"/>
            <a:ext cx="7887939" cy="2231380"/>
          </a:xfrm>
        </p:spPr>
        <p:txBody>
          <a:bodyPr/>
          <a:lstStyle/>
          <a:p>
            <a:pPr marL="457200" indent="-457200">
              <a:buFont typeface="Arial" panose="020B0604020202020204" pitchFamily="34" charset="0"/>
              <a:buChar char="•"/>
            </a:pPr>
            <a:r>
              <a:rPr lang="en-US" dirty="0"/>
              <a:t>Barred from becoming naturalized citizens</a:t>
            </a:r>
          </a:p>
          <a:p>
            <a:pPr marL="457200" indent="-457200">
              <a:buFont typeface="Arial" panose="020B0604020202020204" pitchFamily="34" charset="0"/>
              <a:buChar char="•"/>
            </a:pPr>
            <a:r>
              <a:rPr lang="en-US" dirty="0"/>
              <a:t>Must carry identification papers or be deported</a:t>
            </a:r>
          </a:p>
          <a:p>
            <a:pPr marL="457200" indent="-457200">
              <a:buFont typeface="Arial" panose="020B0604020202020204" pitchFamily="34" charset="0"/>
              <a:buChar char="•"/>
            </a:pPr>
            <a:r>
              <a:rPr lang="en-US" dirty="0"/>
              <a:t>Led to declining numbers </a:t>
            </a:r>
          </a:p>
          <a:p>
            <a:pPr marL="457200" indent="-457200">
              <a:buFont typeface="Arial" panose="020B0604020202020204" pitchFamily="34" charset="0"/>
              <a:buChar char="•"/>
            </a:pPr>
            <a:r>
              <a:rPr lang="en-US" dirty="0"/>
              <a:t>Discrimination and mob violence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963416"/>
            <a:ext cx="3285458" cy="28684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0" y="2639690"/>
            <a:ext cx="2730500" cy="4095750"/>
          </a:xfrm>
          <a:prstGeom prst="rect">
            <a:avLst/>
          </a:prstGeom>
        </p:spPr>
      </p:pic>
    </p:spTree>
    <p:extLst>
      <p:ext uri="{BB962C8B-B14F-4D97-AF65-F5344CB8AC3E}">
        <p14:creationId xmlns:p14="http://schemas.microsoft.com/office/powerpoint/2010/main" val="19127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olonialism"/>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568" y="452717"/>
            <a:ext cx="10950614" cy="567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3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4" y="189482"/>
            <a:ext cx="9953852" cy="974300"/>
          </a:xfrm>
        </p:spPr>
        <p:txBody>
          <a:bodyPr/>
          <a:lstStyle/>
          <a:p>
            <a:r>
              <a:rPr lang="en-US" dirty="0"/>
              <a:t>What Characterized the Gilded Age?</a:t>
            </a:r>
          </a:p>
        </p:txBody>
      </p:sp>
      <p:sp>
        <p:nvSpPr>
          <p:cNvPr id="3" name="Content Placeholder 2"/>
          <p:cNvSpPr>
            <a:spLocks noGrp="1"/>
          </p:cNvSpPr>
          <p:nvPr>
            <p:ph idx="1"/>
          </p:nvPr>
        </p:nvSpPr>
        <p:spPr>
          <a:xfrm>
            <a:off x="221674" y="1742536"/>
            <a:ext cx="10406069" cy="4505863"/>
          </a:xfrm>
        </p:spPr>
        <p:txBody>
          <a:bodyPr/>
          <a:lstStyle/>
          <a:p>
            <a:r>
              <a:rPr lang="en-US" sz="3600" dirty="0"/>
              <a:t>Westward Expansion</a:t>
            </a:r>
          </a:p>
          <a:p>
            <a:r>
              <a:rPr lang="en-US" sz="3600" dirty="0"/>
              <a:t>Restrictive Immigration Laws</a:t>
            </a:r>
          </a:p>
          <a:p>
            <a:r>
              <a:rPr lang="en-US" sz="3600" dirty="0"/>
              <a:t>Second Industrial Revolution</a:t>
            </a:r>
          </a:p>
          <a:p>
            <a:r>
              <a:rPr lang="en-US" sz="3600" dirty="0"/>
              <a:t>Challenges to new Equal Protection Laws</a:t>
            </a:r>
          </a:p>
          <a:p>
            <a:r>
              <a:rPr lang="en-US" sz="3600" dirty="0"/>
              <a:t>Shifting focus from civil rights to worker’s rights</a:t>
            </a:r>
          </a:p>
          <a:p>
            <a:pPr marL="0" indent="0">
              <a:buNone/>
            </a:pPr>
            <a:endParaRPr lang="en-US" dirty="0"/>
          </a:p>
        </p:txBody>
      </p:sp>
    </p:spTree>
    <p:extLst>
      <p:ext uri="{BB962C8B-B14F-4D97-AF65-F5344CB8AC3E}">
        <p14:creationId xmlns:p14="http://schemas.microsoft.com/office/powerpoint/2010/main" val="18389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383" y="292102"/>
            <a:ext cx="8937164" cy="461665"/>
          </a:xfrm>
        </p:spPr>
        <p:txBody>
          <a:bodyPr/>
          <a:lstStyle/>
          <a:p>
            <a:r>
              <a:rPr lang="en-US" dirty="0"/>
              <a:t>Becoming a World Power (1890s)</a:t>
            </a:r>
          </a:p>
        </p:txBody>
      </p:sp>
      <p:sp>
        <p:nvSpPr>
          <p:cNvPr id="3" name="Content Placeholder 2"/>
          <p:cNvSpPr>
            <a:spLocks noGrp="1"/>
          </p:cNvSpPr>
          <p:nvPr>
            <p:ph idx="1"/>
          </p:nvPr>
        </p:nvSpPr>
        <p:spPr>
          <a:xfrm>
            <a:off x="429491" y="1634836"/>
            <a:ext cx="9610479" cy="2676020"/>
          </a:xfrm>
        </p:spPr>
        <p:txBody>
          <a:bodyPr/>
          <a:lstStyle/>
          <a:p>
            <a:pPr marL="457200" indent="-457200">
              <a:buFont typeface="Arial" panose="020B0604020202020204" pitchFamily="34" charset="0"/>
              <a:buChar char="•"/>
            </a:pPr>
            <a:r>
              <a:rPr lang="en-US" sz="2800" dirty="0"/>
              <a:t>What is Imperialism?</a:t>
            </a:r>
          </a:p>
          <a:p>
            <a:pPr marL="457200" indent="-457200">
              <a:buFont typeface="Arial" panose="020B0604020202020204" pitchFamily="34" charset="0"/>
              <a:buChar char="•"/>
            </a:pPr>
            <a:r>
              <a:rPr lang="en-US" sz="2800" dirty="0"/>
              <a:t>Age of Imperialism is defined as the end of the 19</a:t>
            </a:r>
            <a:r>
              <a:rPr lang="en-US" sz="2800" baseline="30000" dirty="0"/>
              <a:t>th</a:t>
            </a:r>
            <a:r>
              <a:rPr lang="en-US" sz="2800" dirty="0"/>
              <a:t> century when European empires carved up large parts of the world for themselves.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019" y="3283744"/>
            <a:ext cx="4557713" cy="3421856"/>
          </a:xfrm>
          <a:prstGeom prst="rect">
            <a:avLst/>
          </a:prstGeom>
        </p:spPr>
      </p:pic>
    </p:spTree>
    <p:extLst>
      <p:ext uri="{BB962C8B-B14F-4D97-AF65-F5344CB8AC3E}">
        <p14:creationId xmlns:p14="http://schemas.microsoft.com/office/powerpoint/2010/main" val="3501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1" y="292102"/>
            <a:ext cx="6760845" cy="461665"/>
          </a:xfrm>
        </p:spPr>
        <p:txBody>
          <a:bodyPr/>
          <a:lstStyle/>
          <a:p>
            <a:r>
              <a:rPr lang="en-US" dirty="0"/>
              <a:t>American Expansionism</a:t>
            </a:r>
          </a:p>
        </p:txBody>
      </p:sp>
      <p:sp>
        <p:nvSpPr>
          <p:cNvPr id="3" name="Content Placeholder 2"/>
          <p:cNvSpPr>
            <a:spLocks noGrp="1"/>
          </p:cNvSpPr>
          <p:nvPr>
            <p:ph idx="1"/>
          </p:nvPr>
        </p:nvSpPr>
        <p:spPr>
          <a:xfrm>
            <a:off x="665018" y="1440873"/>
            <a:ext cx="10958945" cy="4959927"/>
          </a:xfrm>
        </p:spPr>
        <p:txBody>
          <a:bodyPr>
            <a:noAutofit/>
          </a:bodyPr>
          <a:lstStyle/>
          <a:p>
            <a:pPr marL="457200" indent="-457200">
              <a:buFont typeface="Arial" panose="020B0604020202020204" pitchFamily="34" charset="0"/>
              <a:buChar char="•"/>
            </a:pPr>
            <a:r>
              <a:rPr lang="en-US" sz="2400" dirty="0"/>
              <a:t>“We are a great imperial Republic destined to exercise a controlling influence upon the actions of mankind and to affect the future of the world…” Henry Watterson, Ed. </a:t>
            </a:r>
          </a:p>
          <a:p>
            <a:pPr marL="457200" indent="-457200">
              <a:buFont typeface="Arial" panose="020B0604020202020204" pitchFamily="34" charset="0"/>
              <a:buChar char="•"/>
            </a:pPr>
            <a:r>
              <a:rPr lang="en-US" sz="2400" dirty="0"/>
              <a:t>U.S. itching for expansion?</a:t>
            </a:r>
          </a:p>
          <a:p>
            <a:pPr marL="800100" lvl="1" indent="-342900">
              <a:buFont typeface="Arial" panose="020B0604020202020204" pitchFamily="34" charset="0"/>
              <a:buChar char="•"/>
            </a:pPr>
            <a:r>
              <a:rPr lang="en-US" sz="2400" dirty="0"/>
              <a:t>1867 Alaska</a:t>
            </a:r>
          </a:p>
          <a:p>
            <a:pPr marL="800100" lvl="1" indent="-342900">
              <a:buFont typeface="Arial" panose="020B0604020202020204" pitchFamily="34" charset="0"/>
              <a:buChar char="•"/>
            </a:pPr>
            <a:r>
              <a:rPr lang="en-US" sz="2400" dirty="0"/>
              <a:t>Grant considered annexing Dominican</a:t>
            </a:r>
          </a:p>
          <a:p>
            <a:pPr marL="800100" lvl="1" indent="-342900">
              <a:buFont typeface="Arial" panose="020B0604020202020204" pitchFamily="34" charset="0"/>
              <a:buChar char="•"/>
            </a:pPr>
            <a:r>
              <a:rPr lang="en-US" sz="2400" dirty="0"/>
              <a:t>Talk of acquiring Cuba from Spain</a:t>
            </a:r>
          </a:p>
          <a:p>
            <a:pPr marL="800100" lvl="1" indent="-342900">
              <a:buFont typeface="Arial" panose="020B0604020202020204" pitchFamily="34" charset="0"/>
              <a:buChar char="•"/>
            </a:pPr>
            <a:r>
              <a:rPr lang="en-US" sz="2400" dirty="0"/>
              <a:t>Looking for exporting opportunities</a:t>
            </a:r>
          </a:p>
          <a:p>
            <a:pPr marL="800100" lvl="1" indent="-342900">
              <a:buFont typeface="Arial" panose="020B0604020202020204" pitchFamily="34" charset="0"/>
              <a:buChar char="•"/>
            </a:pPr>
            <a:r>
              <a:rPr lang="en-US" sz="2400" dirty="0"/>
              <a:t>Manufacturing led to expanded goods with output larger than internal demand</a:t>
            </a:r>
          </a:p>
        </p:txBody>
      </p:sp>
    </p:spTree>
    <p:extLst>
      <p:ext uri="{BB962C8B-B14F-4D97-AF65-F5344CB8AC3E}">
        <p14:creationId xmlns:p14="http://schemas.microsoft.com/office/powerpoint/2010/main" val="33324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1" y="292102"/>
            <a:ext cx="6760845" cy="461665"/>
          </a:xfrm>
        </p:spPr>
        <p:txBody>
          <a:bodyPr/>
          <a:lstStyle/>
          <a:p>
            <a:r>
              <a:rPr lang="en-US" dirty="0"/>
              <a:t>Yellow Journalism</a:t>
            </a:r>
          </a:p>
        </p:txBody>
      </p:sp>
      <p:sp>
        <p:nvSpPr>
          <p:cNvPr id="3" name="Content Placeholder 2"/>
          <p:cNvSpPr>
            <a:spLocks noGrp="1"/>
          </p:cNvSpPr>
          <p:nvPr>
            <p:ph idx="1"/>
          </p:nvPr>
        </p:nvSpPr>
        <p:spPr>
          <a:xfrm>
            <a:off x="391327" y="1305465"/>
            <a:ext cx="6255328" cy="4475018"/>
          </a:xfrm>
        </p:spPr>
        <p:txBody>
          <a:bodyPr>
            <a:noAutofit/>
          </a:bodyPr>
          <a:lstStyle/>
          <a:p>
            <a:r>
              <a:rPr lang="en-US" sz="2800" dirty="0"/>
              <a:t>Yellow journalism was a style of newspaper reporting that emphasized sensationalism over facts. </a:t>
            </a:r>
          </a:p>
          <a:p>
            <a:r>
              <a:rPr lang="en-US" sz="2800" dirty="0"/>
              <a:t>During its heyday in the late 19th century it was one of many factors that helped push the United States and Spain into war in Cuba and the Philippines, leading to the acquisition of overseas territory by the United States.</a:t>
            </a:r>
          </a:p>
        </p:txBody>
      </p:sp>
      <p:pic>
        <p:nvPicPr>
          <p:cNvPr id="4" name="Picture 2" descr="Image result for freedom's boundaries at home and abr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9619" y="886690"/>
            <a:ext cx="3823952" cy="545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31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1" y="292102"/>
            <a:ext cx="6760845" cy="461665"/>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835" y="112894"/>
            <a:ext cx="10860573" cy="6578851"/>
          </a:xfrm>
        </p:spPr>
      </p:pic>
    </p:spTree>
    <p:extLst>
      <p:ext uri="{BB962C8B-B14F-4D97-AF65-F5344CB8AC3E}">
        <p14:creationId xmlns:p14="http://schemas.microsoft.com/office/powerpoint/2010/main" val="2477002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345" y="292102"/>
            <a:ext cx="8743201" cy="461665"/>
          </a:xfrm>
        </p:spPr>
        <p:txBody>
          <a:bodyPr/>
          <a:lstStyle/>
          <a:p>
            <a:r>
              <a:rPr lang="en-US" dirty="0"/>
              <a:t>On the Eve of War and ….</a:t>
            </a:r>
          </a:p>
        </p:txBody>
      </p:sp>
      <p:sp>
        <p:nvSpPr>
          <p:cNvPr id="3" name="Content Placeholder 2"/>
          <p:cNvSpPr>
            <a:spLocks noGrp="1"/>
          </p:cNvSpPr>
          <p:nvPr>
            <p:ph idx="1"/>
          </p:nvPr>
        </p:nvSpPr>
        <p:spPr>
          <a:xfrm>
            <a:off x="484909" y="1399309"/>
            <a:ext cx="10626436" cy="5142927"/>
          </a:xfrm>
        </p:spPr>
        <p:txBody>
          <a:bodyPr>
            <a:normAutofit/>
          </a:bodyPr>
          <a:lstStyle/>
          <a:p>
            <a:pPr marL="457200" indent="-457200">
              <a:buFont typeface="Arial" panose="020B0604020202020204" pitchFamily="34" charset="0"/>
              <a:buChar char="•"/>
            </a:pPr>
            <a:r>
              <a:rPr lang="en-US" sz="2800" dirty="0"/>
              <a:t>1890s sees spike in nationalism</a:t>
            </a:r>
          </a:p>
          <a:p>
            <a:pPr marL="457200" indent="-457200">
              <a:buFont typeface="Arial" panose="020B0604020202020204" pitchFamily="34" charset="0"/>
              <a:buChar char="•"/>
            </a:pPr>
            <a:r>
              <a:rPr lang="en-US" sz="2800" dirty="0"/>
              <a:t>“These were the years when rituals like the Pledge of Allegiance and the practice of standing for the playing of ‘The Star Spangled Banner’ came into existence.” (</a:t>
            </a:r>
            <a:r>
              <a:rPr lang="en-US" sz="2800" dirty="0" err="1"/>
              <a:t>Foner</a:t>
            </a:r>
            <a:r>
              <a:rPr lang="en-US" sz="2800" dirty="0"/>
              <a:t>)</a:t>
            </a:r>
          </a:p>
          <a:p>
            <a:pPr marL="457200" indent="-457200">
              <a:buFont typeface="Arial" panose="020B0604020202020204" pitchFamily="34" charset="0"/>
              <a:buChar char="•"/>
            </a:pPr>
            <a:r>
              <a:rPr lang="en-US" sz="2800" dirty="0"/>
              <a:t>Flag Day</a:t>
            </a:r>
          </a:p>
          <a:p>
            <a:pPr marL="457200" indent="-457200">
              <a:buFont typeface="Arial" panose="020B0604020202020204" pitchFamily="34" charset="0"/>
              <a:buChar char="•"/>
            </a:pPr>
            <a:r>
              <a:rPr lang="en-US" sz="2800" dirty="0"/>
              <a:t>SSB becomes national anthem in 1931</a:t>
            </a:r>
          </a:p>
          <a:p>
            <a:pPr marL="457200" indent="-457200">
              <a:buFont typeface="Arial" panose="020B0604020202020204" pitchFamily="34" charset="0"/>
              <a:buChar char="•"/>
            </a:pPr>
            <a:r>
              <a:rPr lang="en-US" sz="2800" dirty="0"/>
              <a:t>U.S. Code describes standing in 1942 (why then?)</a:t>
            </a:r>
          </a:p>
          <a:p>
            <a:pPr marL="457200" indent="-457200">
              <a:buFont typeface="Arial" panose="020B0604020202020204" pitchFamily="34" charset="0"/>
              <a:buChar char="•"/>
            </a:pPr>
            <a:r>
              <a:rPr lang="en-US" sz="2800" dirty="0"/>
              <a:t>as response to Nazi salute</a:t>
            </a:r>
          </a:p>
        </p:txBody>
      </p:sp>
    </p:spTree>
    <p:extLst>
      <p:ext uri="{BB962C8B-B14F-4D97-AF65-F5344CB8AC3E}">
        <p14:creationId xmlns:p14="http://schemas.microsoft.com/office/powerpoint/2010/main" val="10067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8B86-C710-D8A7-15D8-CCBFEFAC36BE}"/>
              </a:ext>
            </a:extLst>
          </p:cNvPr>
          <p:cNvSpPr>
            <a:spLocks noGrp="1"/>
          </p:cNvSpPr>
          <p:nvPr>
            <p:ph type="title"/>
          </p:nvPr>
        </p:nvSpPr>
        <p:spPr/>
        <p:txBody>
          <a:bodyPr/>
          <a:lstStyle/>
          <a:p>
            <a:r>
              <a:rPr lang="en-US" dirty="0"/>
              <a:t>Spanish American War &amp; Cuban Independence</a:t>
            </a:r>
          </a:p>
        </p:txBody>
      </p:sp>
      <p:sp>
        <p:nvSpPr>
          <p:cNvPr id="3" name="Content Placeholder 2">
            <a:extLst>
              <a:ext uri="{FF2B5EF4-FFF2-40B4-BE49-F238E27FC236}">
                <a16:creationId xmlns:a16="http://schemas.microsoft.com/office/drawing/2014/main" id="{353254F4-D5E5-F446-7ADA-8BBE233CB75A}"/>
              </a:ext>
            </a:extLst>
          </p:cNvPr>
          <p:cNvSpPr>
            <a:spLocks noGrp="1"/>
          </p:cNvSpPr>
          <p:nvPr>
            <p:ph idx="1"/>
          </p:nvPr>
        </p:nvSpPr>
        <p:spPr>
          <a:xfrm>
            <a:off x="1104293" y="6036816"/>
            <a:ext cx="8946541" cy="593323"/>
          </a:xfrm>
        </p:spPr>
        <p:txBody>
          <a:bodyPr>
            <a:normAutofit fontScale="92500" lnSpcReduction="20000"/>
          </a:bodyPr>
          <a:lstStyle/>
          <a:p>
            <a:r>
              <a:rPr lang="en-US" dirty="0">
                <a:hlinkClick r:id="rId2"/>
              </a:rPr>
              <a:t>Empire of Dreams (1880-1942): The Latino Americans - Video - Films On Demand (cwmars.org)</a:t>
            </a:r>
            <a:endParaRPr lang="en-US" dirty="0"/>
          </a:p>
        </p:txBody>
      </p:sp>
      <p:pic>
        <p:nvPicPr>
          <p:cNvPr id="5" name="Picture 4">
            <a:extLst>
              <a:ext uri="{FF2B5EF4-FFF2-40B4-BE49-F238E27FC236}">
                <a16:creationId xmlns:a16="http://schemas.microsoft.com/office/drawing/2014/main" id="{A6B7F659-5C31-C7EB-DAED-C29473D043C7}"/>
              </a:ext>
            </a:extLst>
          </p:cNvPr>
          <p:cNvPicPr>
            <a:picLocks noChangeAspect="1"/>
          </p:cNvPicPr>
          <p:nvPr/>
        </p:nvPicPr>
        <p:blipFill rotWithShape="1">
          <a:blip r:embed="rId3"/>
          <a:srcRect l="58911" t="17957" r="10847" b="27419"/>
          <a:stretch/>
        </p:blipFill>
        <p:spPr>
          <a:xfrm>
            <a:off x="2185434" y="1943332"/>
            <a:ext cx="6784258" cy="3446404"/>
          </a:xfrm>
          <a:prstGeom prst="rect">
            <a:avLst/>
          </a:prstGeom>
        </p:spPr>
      </p:pic>
    </p:spTree>
    <p:extLst>
      <p:ext uri="{BB962C8B-B14F-4D97-AF65-F5344CB8AC3E}">
        <p14:creationId xmlns:p14="http://schemas.microsoft.com/office/powerpoint/2010/main" val="3367634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141" y="135467"/>
            <a:ext cx="6524408" cy="997709"/>
          </a:xfrm>
          <a:prstGeom prst="rect">
            <a:avLst/>
          </a:prstGeom>
        </p:spPr>
        <p:txBody>
          <a:bodyPr vert="horz" wrap="square" lIns="0" tIns="12700" rIns="0" bIns="0" rtlCol="0" anchor="t">
            <a:spAutoFit/>
          </a:bodyPr>
          <a:lstStyle/>
          <a:p>
            <a:pPr marL="12700">
              <a:spcBef>
                <a:spcPts val="100"/>
              </a:spcBef>
            </a:pPr>
            <a:r>
              <a:rPr sz="4400" spc="-5" dirty="0">
                <a:solidFill>
                  <a:schemeClr val="tx1"/>
                </a:solidFill>
              </a:rPr>
              <a:t>Teller</a:t>
            </a:r>
            <a:r>
              <a:rPr sz="4400" spc="-40" dirty="0">
                <a:solidFill>
                  <a:schemeClr val="tx1"/>
                </a:solidFill>
              </a:rPr>
              <a:t> </a:t>
            </a:r>
            <a:r>
              <a:rPr sz="4400" spc="-5" dirty="0">
                <a:solidFill>
                  <a:schemeClr val="tx1"/>
                </a:solidFill>
              </a:rPr>
              <a:t>Amendment</a:t>
            </a:r>
            <a:r>
              <a:rPr lang="en-US" sz="4400" spc="-5" dirty="0">
                <a:solidFill>
                  <a:schemeClr val="tx1"/>
                </a:solidFill>
              </a:rPr>
              <a:t>,</a:t>
            </a:r>
            <a:br>
              <a:rPr lang="en-US" sz="4400" spc="-5" dirty="0">
                <a:solidFill>
                  <a:schemeClr val="tx1"/>
                </a:solidFill>
              </a:rPr>
            </a:br>
            <a:r>
              <a:rPr lang="en-US" sz="2000" b="0" i="0" dirty="0">
                <a:solidFill>
                  <a:srgbClr val="111111"/>
                </a:solidFill>
                <a:effectLst/>
                <a:latin typeface="Roboto" panose="02000000000000000000" pitchFamily="2" charset="0"/>
              </a:rPr>
              <a:t>April 20, 1898</a:t>
            </a:r>
            <a:endParaRPr sz="4400" dirty="0">
              <a:solidFill>
                <a:schemeClr val="tx1"/>
              </a:solidFill>
            </a:endParaRPr>
          </a:p>
        </p:txBody>
      </p:sp>
      <p:sp>
        <p:nvSpPr>
          <p:cNvPr id="3" name="object 3"/>
          <p:cNvSpPr txBox="1"/>
          <p:nvPr/>
        </p:nvSpPr>
        <p:spPr>
          <a:xfrm>
            <a:off x="512619" y="1607127"/>
            <a:ext cx="6098352" cy="3891450"/>
          </a:xfrm>
          <a:prstGeom prst="rect">
            <a:avLst/>
          </a:prstGeom>
        </p:spPr>
        <p:txBody>
          <a:bodyPr vert="horz" wrap="square" lIns="0" tIns="13335" rIns="0" bIns="0" rtlCol="0">
            <a:spAutoFit/>
          </a:bodyPr>
          <a:lstStyle/>
          <a:p>
            <a:pPr marL="330200" marR="5080" indent="-317500">
              <a:lnSpc>
                <a:spcPct val="99800"/>
              </a:lnSpc>
              <a:spcBef>
                <a:spcPts val="105"/>
              </a:spcBef>
              <a:buClr>
                <a:srgbClr val="C0504D"/>
              </a:buClr>
              <a:buSzPct val="58928"/>
              <a:buFont typeface="Segoe UI Symbol"/>
              <a:buChar char="◻"/>
              <a:tabLst>
                <a:tab pos="332105" algn="l"/>
              </a:tabLst>
            </a:pPr>
            <a:r>
              <a:rPr sz="2800" spc="-5" dirty="0">
                <a:latin typeface="Arial"/>
                <a:cs typeface="Arial"/>
              </a:rPr>
              <a:t>United States "hereby  disclaims </a:t>
            </a:r>
            <a:r>
              <a:rPr sz="2800" dirty="0">
                <a:latin typeface="Arial"/>
                <a:cs typeface="Arial"/>
              </a:rPr>
              <a:t>any </a:t>
            </a:r>
            <a:r>
              <a:rPr sz="2800" spc="-5" dirty="0">
                <a:latin typeface="Arial"/>
                <a:cs typeface="Arial"/>
              </a:rPr>
              <a:t>disposition  </a:t>
            </a:r>
            <a:r>
              <a:rPr sz="2800" dirty="0">
                <a:latin typeface="Arial"/>
                <a:cs typeface="Arial"/>
              </a:rPr>
              <a:t>of </a:t>
            </a:r>
            <a:r>
              <a:rPr sz="2800" spc="-5" dirty="0">
                <a:latin typeface="Arial"/>
                <a:cs typeface="Arial"/>
              </a:rPr>
              <a:t>intention to exercise  sovereignty, jurisdiction,  </a:t>
            </a:r>
            <a:r>
              <a:rPr sz="2800" dirty="0">
                <a:latin typeface="Arial"/>
                <a:cs typeface="Arial"/>
              </a:rPr>
              <a:t>or </a:t>
            </a:r>
            <a:r>
              <a:rPr sz="2800" spc="-5" dirty="0">
                <a:latin typeface="Arial"/>
                <a:cs typeface="Arial"/>
              </a:rPr>
              <a:t>control </a:t>
            </a:r>
            <a:r>
              <a:rPr sz="2800" dirty="0">
                <a:latin typeface="Arial"/>
                <a:cs typeface="Arial"/>
              </a:rPr>
              <a:t>over said</a:t>
            </a:r>
            <a:r>
              <a:rPr sz="2800" spc="-80" dirty="0">
                <a:latin typeface="Arial"/>
                <a:cs typeface="Arial"/>
              </a:rPr>
              <a:t> </a:t>
            </a:r>
            <a:r>
              <a:rPr sz="2800" dirty="0">
                <a:latin typeface="Arial"/>
                <a:cs typeface="Arial"/>
              </a:rPr>
              <a:t>island  except </a:t>
            </a:r>
            <a:r>
              <a:rPr sz="2800" spc="-5" dirty="0">
                <a:latin typeface="Arial"/>
                <a:cs typeface="Arial"/>
              </a:rPr>
              <a:t>for pacification  thereof, </a:t>
            </a:r>
            <a:r>
              <a:rPr sz="2800" dirty="0">
                <a:latin typeface="Arial"/>
                <a:cs typeface="Arial"/>
              </a:rPr>
              <a:t>and </a:t>
            </a:r>
            <a:r>
              <a:rPr sz="2800" spc="-5" dirty="0">
                <a:latin typeface="Arial"/>
                <a:cs typeface="Arial"/>
              </a:rPr>
              <a:t>asserts its  determination, </a:t>
            </a:r>
            <a:r>
              <a:rPr sz="2800" dirty="0">
                <a:latin typeface="Arial"/>
                <a:cs typeface="Arial"/>
              </a:rPr>
              <a:t>when </a:t>
            </a:r>
            <a:r>
              <a:rPr sz="2800" spc="-5" dirty="0">
                <a:latin typeface="Arial"/>
                <a:cs typeface="Arial"/>
              </a:rPr>
              <a:t>that  </a:t>
            </a:r>
            <a:r>
              <a:rPr sz="2800" dirty="0">
                <a:latin typeface="Arial"/>
                <a:cs typeface="Arial"/>
              </a:rPr>
              <a:t>is </a:t>
            </a:r>
            <a:r>
              <a:rPr sz="2800" spc="-5" dirty="0">
                <a:latin typeface="Arial"/>
                <a:cs typeface="Arial"/>
              </a:rPr>
              <a:t>accomplished, to </a:t>
            </a:r>
            <a:r>
              <a:rPr sz="2800" dirty="0">
                <a:latin typeface="Arial"/>
                <a:cs typeface="Arial"/>
              </a:rPr>
              <a:t>leave  </a:t>
            </a:r>
            <a:r>
              <a:rPr sz="2800" spc="-5" dirty="0">
                <a:latin typeface="Arial"/>
                <a:cs typeface="Arial"/>
              </a:rPr>
              <a:t>the government </a:t>
            </a:r>
            <a:r>
              <a:rPr sz="2800" dirty="0">
                <a:latin typeface="Arial"/>
                <a:cs typeface="Arial"/>
              </a:rPr>
              <a:t>and  </a:t>
            </a:r>
            <a:r>
              <a:rPr sz="2800" spc="-5" dirty="0">
                <a:latin typeface="Arial"/>
                <a:cs typeface="Arial"/>
              </a:rPr>
              <a:t>control </a:t>
            </a:r>
            <a:r>
              <a:rPr sz="2800" dirty="0">
                <a:latin typeface="Arial"/>
                <a:cs typeface="Arial"/>
              </a:rPr>
              <a:t>of </a:t>
            </a:r>
            <a:r>
              <a:rPr sz="2800" spc="-5" dirty="0">
                <a:latin typeface="Arial"/>
                <a:cs typeface="Arial"/>
              </a:rPr>
              <a:t>the </a:t>
            </a:r>
            <a:r>
              <a:rPr sz="2800" dirty="0">
                <a:latin typeface="Arial"/>
                <a:cs typeface="Arial"/>
              </a:rPr>
              <a:t>island </a:t>
            </a:r>
            <a:r>
              <a:rPr sz="2800" spc="-5" dirty="0">
                <a:latin typeface="Arial"/>
                <a:cs typeface="Arial"/>
              </a:rPr>
              <a:t>to its  </a:t>
            </a:r>
            <a:r>
              <a:rPr sz="2800" dirty="0">
                <a:latin typeface="Arial"/>
                <a:cs typeface="Arial"/>
              </a:rPr>
              <a:t>people."</a:t>
            </a:r>
          </a:p>
        </p:txBody>
      </p:sp>
      <p:sp>
        <p:nvSpPr>
          <p:cNvPr id="4" name="object 4"/>
          <p:cNvSpPr/>
          <p:nvPr/>
        </p:nvSpPr>
        <p:spPr>
          <a:xfrm>
            <a:off x="7121237" y="375921"/>
            <a:ext cx="4788622" cy="594314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13322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582" y="375921"/>
            <a:ext cx="8180863" cy="997709"/>
          </a:xfrm>
          <a:prstGeom prst="rect">
            <a:avLst/>
          </a:prstGeom>
        </p:spPr>
        <p:txBody>
          <a:bodyPr vert="horz" wrap="square" lIns="0" tIns="12700" rIns="0" bIns="0" rtlCol="0" anchor="t">
            <a:spAutoFit/>
          </a:bodyPr>
          <a:lstStyle/>
          <a:p>
            <a:pPr marL="12700">
              <a:spcBef>
                <a:spcPts val="100"/>
              </a:spcBef>
            </a:pPr>
            <a:r>
              <a:rPr sz="4400" spc="-5" dirty="0">
                <a:solidFill>
                  <a:schemeClr val="tx1"/>
                </a:solidFill>
              </a:rPr>
              <a:t>Results </a:t>
            </a:r>
            <a:r>
              <a:rPr sz="4400" dirty="0">
                <a:solidFill>
                  <a:schemeClr val="tx1"/>
                </a:solidFill>
              </a:rPr>
              <a:t>- </a:t>
            </a:r>
            <a:r>
              <a:rPr sz="4400" spc="-5" dirty="0">
                <a:solidFill>
                  <a:schemeClr val="tx1"/>
                </a:solidFill>
              </a:rPr>
              <a:t>Platt</a:t>
            </a:r>
            <a:r>
              <a:rPr sz="4400" spc="-20" dirty="0">
                <a:solidFill>
                  <a:schemeClr val="tx1"/>
                </a:solidFill>
              </a:rPr>
              <a:t> </a:t>
            </a:r>
            <a:r>
              <a:rPr sz="4400" spc="-5" dirty="0">
                <a:solidFill>
                  <a:schemeClr val="tx1"/>
                </a:solidFill>
              </a:rPr>
              <a:t>Amendment</a:t>
            </a:r>
            <a:r>
              <a:rPr lang="en-US" sz="4400" spc="-5" dirty="0">
                <a:solidFill>
                  <a:schemeClr val="tx1"/>
                </a:solidFill>
              </a:rPr>
              <a:t>, </a:t>
            </a:r>
            <a:r>
              <a:rPr lang="en-US" sz="2000" b="0" i="0" dirty="0">
                <a:solidFill>
                  <a:srgbClr val="666666"/>
                </a:solidFill>
                <a:effectLst/>
                <a:latin typeface="Roboto" panose="02000000000000000000" pitchFamily="2" charset="0"/>
              </a:rPr>
              <a:t>May 22, 1903, </a:t>
            </a:r>
            <a:endParaRPr sz="4400" dirty="0">
              <a:solidFill>
                <a:schemeClr val="tx1"/>
              </a:solidFill>
            </a:endParaRPr>
          </a:p>
        </p:txBody>
      </p:sp>
      <p:sp>
        <p:nvSpPr>
          <p:cNvPr id="3" name="object 3"/>
          <p:cNvSpPr txBox="1"/>
          <p:nvPr/>
        </p:nvSpPr>
        <p:spPr>
          <a:xfrm>
            <a:off x="845128" y="1633200"/>
            <a:ext cx="9227228" cy="3792064"/>
          </a:xfrm>
          <a:prstGeom prst="rect">
            <a:avLst/>
          </a:prstGeom>
        </p:spPr>
        <p:txBody>
          <a:bodyPr vert="horz" wrap="square" lIns="0" tIns="13970" rIns="0" bIns="0" rtlCol="0">
            <a:spAutoFit/>
          </a:bodyPr>
          <a:lstStyle/>
          <a:p>
            <a:pPr marL="330200" marR="5080" indent="-317500">
              <a:lnSpc>
                <a:spcPct val="99600"/>
              </a:lnSpc>
              <a:spcBef>
                <a:spcPts val="110"/>
              </a:spcBef>
              <a:buClr>
                <a:srgbClr val="C0504D"/>
              </a:buClr>
              <a:buSzPct val="58620"/>
              <a:buFont typeface="Segoe UI Symbol"/>
              <a:buChar char="◻"/>
              <a:tabLst>
                <a:tab pos="332105" algn="l"/>
              </a:tabLst>
            </a:pPr>
            <a:r>
              <a:rPr sz="2900" u="heavy" dirty="0">
                <a:latin typeface="Arial"/>
                <a:cs typeface="Arial"/>
              </a:rPr>
              <a:t>Cuba</a:t>
            </a:r>
            <a:r>
              <a:rPr sz="2900" dirty="0">
                <a:latin typeface="Arial"/>
                <a:cs typeface="Arial"/>
              </a:rPr>
              <a:t> </a:t>
            </a:r>
            <a:r>
              <a:rPr sz="2900" spc="-5" dirty="0">
                <a:latin typeface="Arial"/>
                <a:cs typeface="Arial"/>
              </a:rPr>
              <a:t>prohibited from making treaties with  other countries </a:t>
            </a:r>
            <a:r>
              <a:rPr sz="2900" dirty="0">
                <a:latin typeface="Arial"/>
                <a:cs typeface="Arial"/>
              </a:rPr>
              <a:t>and </a:t>
            </a:r>
            <a:r>
              <a:rPr sz="2900" u="heavy" dirty="0">
                <a:latin typeface="Arial"/>
                <a:cs typeface="Arial"/>
              </a:rPr>
              <a:t>was </a:t>
            </a:r>
            <a:r>
              <a:rPr sz="2900" u="heavy" spc="-5" dirty="0">
                <a:latin typeface="Arial"/>
                <a:cs typeface="Arial"/>
              </a:rPr>
              <a:t>forced to </a:t>
            </a:r>
            <a:r>
              <a:rPr sz="2900" u="heavy" dirty="0">
                <a:latin typeface="Arial"/>
                <a:cs typeface="Arial"/>
              </a:rPr>
              <a:t>cede  </a:t>
            </a:r>
            <a:r>
              <a:rPr sz="2900" u="heavy" spc="-5" dirty="0">
                <a:latin typeface="Arial"/>
                <a:cs typeface="Arial"/>
              </a:rPr>
              <a:t>Guantanamo </a:t>
            </a:r>
            <a:r>
              <a:rPr sz="2900" u="heavy" dirty="0">
                <a:latin typeface="Arial"/>
                <a:cs typeface="Arial"/>
              </a:rPr>
              <a:t>Bay </a:t>
            </a:r>
            <a:r>
              <a:rPr sz="2900" u="heavy" spc="-5" dirty="0">
                <a:latin typeface="Arial"/>
                <a:cs typeface="Arial"/>
              </a:rPr>
              <a:t>to the </a:t>
            </a:r>
            <a:r>
              <a:rPr sz="2900" u="heavy" dirty="0">
                <a:latin typeface="Arial"/>
                <a:cs typeface="Arial"/>
              </a:rPr>
              <a:t>US </a:t>
            </a:r>
            <a:r>
              <a:rPr sz="2900" u="heavy" spc="-5" dirty="0">
                <a:latin typeface="Arial"/>
                <a:cs typeface="Arial"/>
              </a:rPr>
              <a:t>for </a:t>
            </a:r>
            <a:r>
              <a:rPr sz="2900" u="heavy" dirty="0">
                <a:latin typeface="Arial"/>
                <a:cs typeface="Arial"/>
              </a:rPr>
              <a:t>use as a naval  base.</a:t>
            </a:r>
            <a:endParaRPr sz="2900" dirty="0">
              <a:latin typeface="Arial"/>
              <a:cs typeface="Arial"/>
            </a:endParaRPr>
          </a:p>
          <a:p>
            <a:pPr>
              <a:spcBef>
                <a:spcPts val="30"/>
              </a:spcBef>
              <a:buClr>
                <a:srgbClr val="C0504D"/>
              </a:buClr>
              <a:buFont typeface="Segoe UI Symbol"/>
              <a:buChar char="◻"/>
            </a:pPr>
            <a:endParaRPr sz="4250" dirty="0">
              <a:latin typeface="Times New Roman"/>
              <a:cs typeface="Times New Roman"/>
            </a:endParaRPr>
          </a:p>
          <a:p>
            <a:pPr marL="330200" marR="291465" indent="-317500">
              <a:lnSpc>
                <a:spcPct val="99900"/>
              </a:lnSpc>
              <a:buClr>
                <a:srgbClr val="C0504D"/>
              </a:buClr>
              <a:buSzPct val="58620"/>
              <a:buFont typeface="Segoe UI Symbol"/>
              <a:buChar char="◻"/>
              <a:tabLst>
                <a:tab pos="332105" algn="l"/>
              </a:tabLst>
            </a:pPr>
            <a:r>
              <a:rPr sz="2900" u="heavy" dirty="0">
                <a:latin typeface="Arial"/>
                <a:cs typeface="Arial"/>
              </a:rPr>
              <a:t>US has </a:t>
            </a:r>
            <a:r>
              <a:rPr sz="2900" u="heavy" spc="-5" dirty="0">
                <a:latin typeface="Arial"/>
                <a:cs typeface="Arial"/>
              </a:rPr>
              <a:t>"the right to intervene for the  preservation </a:t>
            </a:r>
            <a:r>
              <a:rPr sz="2900" u="heavy" dirty="0">
                <a:latin typeface="Arial"/>
                <a:cs typeface="Arial"/>
              </a:rPr>
              <a:t>of Cuban </a:t>
            </a:r>
            <a:r>
              <a:rPr sz="2900" u="heavy" spc="-5" dirty="0">
                <a:latin typeface="Arial"/>
                <a:cs typeface="Arial"/>
              </a:rPr>
              <a:t>independence</a:t>
            </a:r>
            <a:r>
              <a:rPr sz="2900" spc="-5" dirty="0">
                <a:latin typeface="Arial"/>
                <a:cs typeface="Arial"/>
              </a:rPr>
              <a:t>, </a:t>
            </a:r>
            <a:r>
              <a:rPr sz="2900" dirty="0">
                <a:latin typeface="Arial"/>
                <a:cs typeface="Arial"/>
              </a:rPr>
              <a:t>the  </a:t>
            </a:r>
            <a:r>
              <a:rPr sz="2900" spc="-5" dirty="0">
                <a:latin typeface="Arial"/>
                <a:cs typeface="Arial"/>
              </a:rPr>
              <a:t>maintenance </a:t>
            </a:r>
            <a:r>
              <a:rPr sz="2900" dirty="0">
                <a:latin typeface="Arial"/>
                <a:cs typeface="Arial"/>
              </a:rPr>
              <a:t>of a </a:t>
            </a:r>
            <a:r>
              <a:rPr sz="2900" spc="-5" dirty="0">
                <a:latin typeface="Arial"/>
                <a:cs typeface="Arial"/>
              </a:rPr>
              <a:t>government adequate for  the protection </a:t>
            </a:r>
            <a:r>
              <a:rPr sz="2900" dirty="0">
                <a:latin typeface="Arial"/>
                <a:cs typeface="Arial"/>
              </a:rPr>
              <a:t>of </a:t>
            </a:r>
            <a:r>
              <a:rPr sz="2900" spc="-5" dirty="0">
                <a:latin typeface="Arial"/>
                <a:cs typeface="Arial"/>
              </a:rPr>
              <a:t>life, property, </a:t>
            </a:r>
            <a:r>
              <a:rPr sz="2900" dirty="0">
                <a:latin typeface="Arial"/>
                <a:cs typeface="Arial"/>
              </a:rPr>
              <a:t>and individual  </a:t>
            </a:r>
            <a:r>
              <a:rPr sz="2900" spc="-5" dirty="0">
                <a:latin typeface="Arial"/>
                <a:cs typeface="Arial"/>
              </a:rPr>
              <a:t>liberty..."</a:t>
            </a:r>
            <a:endParaRPr sz="2900" dirty="0">
              <a:latin typeface="Arial"/>
              <a:cs typeface="Arial"/>
            </a:endParaRPr>
          </a:p>
        </p:txBody>
      </p:sp>
    </p:spTree>
    <p:extLst>
      <p:ext uri="{BB962C8B-B14F-4D97-AF65-F5344CB8AC3E}">
        <p14:creationId xmlns:p14="http://schemas.microsoft.com/office/powerpoint/2010/main" val="1937944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0218" y="1066801"/>
            <a:ext cx="5672433" cy="3459922"/>
          </a:xfrm>
          <a:prstGeom prst="rect">
            <a:avLst/>
          </a:prstGeom>
        </p:spPr>
        <p:txBody>
          <a:bodyPr vert="horz" wrap="square" lIns="0" tIns="12700" rIns="0" bIns="0" rtlCol="0">
            <a:spAutoFit/>
          </a:bodyPr>
          <a:lstStyle/>
          <a:p>
            <a:pPr marL="330200" marR="5080" indent="-317500">
              <a:spcBef>
                <a:spcPts val="100"/>
              </a:spcBef>
              <a:buClr>
                <a:srgbClr val="C0504D"/>
              </a:buClr>
              <a:buSzPct val="59375"/>
              <a:buFont typeface="Segoe UI Symbol"/>
              <a:buChar char="◻"/>
              <a:tabLst>
                <a:tab pos="332105" algn="l"/>
              </a:tabLst>
            </a:pPr>
            <a:r>
              <a:rPr sz="3200" spc="-5" dirty="0">
                <a:latin typeface="Arial"/>
                <a:cs typeface="Arial"/>
              </a:rPr>
              <a:t>“Our future history </a:t>
            </a:r>
            <a:r>
              <a:rPr sz="3200" dirty="0">
                <a:latin typeface="Arial"/>
                <a:cs typeface="Arial"/>
              </a:rPr>
              <a:t>will be </a:t>
            </a:r>
            <a:r>
              <a:rPr sz="3200" spc="-5" dirty="0">
                <a:latin typeface="Arial"/>
                <a:cs typeface="Arial"/>
              </a:rPr>
              <a:t>more  determined </a:t>
            </a:r>
            <a:r>
              <a:rPr sz="3200" dirty="0">
                <a:latin typeface="Arial"/>
                <a:cs typeface="Arial"/>
              </a:rPr>
              <a:t>by our </a:t>
            </a:r>
            <a:r>
              <a:rPr sz="3200" spc="-5" dirty="0">
                <a:latin typeface="Arial"/>
                <a:cs typeface="Arial"/>
              </a:rPr>
              <a:t>position </a:t>
            </a:r>
            <a:r>
              <a:rPr sz="3200" dirty="0">
                <a:latin typeface="Arial"/>
                <a:cs typeface="Arial"/>
              </a:rPr>
              <a:t>on  </a:t>
            </a:r>
            <a:r>
              <a:rPr sz="3200" spc="-5" dirty="0">
                <a:latin typeface="Arial"/>
                <a:cs typeface="Arial"/>
              </a:rPr>
              <a:t>the Pacific facing </a:t>
            </a:r>
            <a:r>
              <a:rPr sz="3200" dirty="0">
                <a:latin typeface="Arial"/>
                <a:cs typeface="Arial"/>
              </a:rPr>
              <a:t>China </a:t>
            </a:r>
            <a:r>
              <a:rPr sz="3200" spc="-5" dirty="0">
                <a:latin typeface="Arial"/>
                <a:cs typeface="Arial"/>
              </a:rPr>
              <a:t>than </a:t>
            </a:r>
            <a:r>
              <a:rPr sz="3200" dirty="0">
                <a:latin typeface="Arial"/>
                <a:cs typeface="Arial"/>
              </a:rPr>
              <a:t>by  our </a:t>
            </a:r>
            <a:r>
              <a:rPr sz="3200" spc="-5" dirty="0">
                <a:latin typeface="Arial"/>
                <a:cs typeface="Arial"/>
              </a:rPr>
              <a:t>position </a:t>
            </a:r>
            <a:r>
              <a:rPr sz="3200" dirty="0">
                <a:latin typeface="Arial"/>
                <a:cs typeface="Arial"/>
              </a:rPr>
              <a:t>on </a:t>
            </a:r>
            <a:r>
              <a:rPr sz="3200" spc="-5" dirty="0">
                <a:latin typeface="Arial"/>
                <a:cs typeface="Arial"/>
              </a:rPr>
              <a:t>the Atlantic  facing Europe.” </a:t>
            </a:r>
            <a:r>
              <a:rPr sz="3200" dirty="0">
                <a:latin typeface="Arial"/>
                <a:cs typeface="Arial"/>
              </a:rPr>
              <a:t>– </a:t>
            </a:r>
            <a:r>
              <a:rPr sz="3200" spc="-5" dirty="0">
                <a:latin typeface="Arial"/>
                <a:cs typeface="Arial"/>
              </a:rPr>
              <a:t>Theodore  </a:t>
            </a:r>
            <a:r>
              <a:rPr sz="3200" dirty="0">
                <a:latin typeface="Arial"/>
                <a:cs typeface="Arial"/>
              </a:rPr>
              <a:t>Roosevelt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78" y="1201923"/>
            <a:ext cx="3796742" cy="49083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066800"/>
            <a:ext cx="4265830" cy="5636400"/>
          </a:xfrm>
          <a:prstGeom prst="rect">
            <a:avLst/>
          </a:prstGeom>
        </p:spPr>
      </p:pic>
    </p:spTree>
    <p:extLst>
      <p:ext uri="{BB962C8B-B14F-4D97-AF65-F5344CB8AC3E}">
        <p14:creationId xmlns:p14="http://schemas.microsoft.com/office/powerpoint/2010/main" val="3436713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15" y="1946694"/>
            <a:ext cx="8229443" cy="4786793"/>
          </a:xfrm>
          <a:prstGeom prst="rect">
            <a:avLst/>
          </a:prstGeom>
        </p:spPr>
      </p:pic>
      <p:sp>
        <p:nvSpPr>
          <p:cNvPr id="5" name="Rectangle 4"/>
          <p:cNvSpPr/>
          <p:nvPr/>
        </p:nvSpPr>
        <p:spPr>
          <a:xfrm>
            <a:off x="3238500" y="5091112"/>
            <a:ext cx="6096000" cy="369332"/>
          </a:xfrm>
          <a:prstGeom prst="rect">
            <a:avLst/>
          </a:prstGeom>
        </p:spPr>
        <p:txBody>
          <a:bodyPr>
            <a:spAutoFit/>
          </a:bodyPr>
          <a:lstStyle/>
          <a:p>
            <a:endParaRPr lang="en-US" dirty="0"/>
          </a:p>
        </p:txBody>
      </p:sp>
      <p:sp>
        <p:nvSpPr>
          <p:cNvPr id="6" name="Rectangle 5"/>
          <p:cNvSpPr/>
          <p:nvPr/>
        </p:nvSpPr>
        <p:spPr>
          <a:xfrm>
            <a:off x="1259843" y="226736"/>
            <a:ext cx="8911988" cy="1477328"/>
          </a:xfrm>
          <a:prstGeom prst="rect">
            <a:avLst/>
          </a:prstGeom>
        </p:spPr>
        <p:txBody>
          <a:bodyPr wrap="square">
            <a:spAutoFit/>
          </a:bodyPr>
          <a:lstStyle/>
          <a:p>
            <a:r>
              <a:rPr lang="en-US" dirty="0">
                <a:effectLst/>
              </a:rPr>
              <a:t>"Colonel Roosevelt and his Rough Riders at the top of the hill which they captured, Battle of San Juan." US Army victors on Kettle Hill about July 3, 1898 after the battle of "San Juan Hill(s)." Left to right is 3rd US Cavalry, 1st Volunteer Cavalry (Col. Theodore Roosevelt center) and 10th US Cavalry. </a:t>
            </a:r>
            <a:r>
              <a:rPr lang="en-US" i="1" dirty="0">
                <a:effectLst/>
              </a:rPr>
              <a:t>This photo is often shown cropping out all but the 1st Vol Cav and TR.</a:t>
            </a:r>
            <a:endParaRPr lang="en-US" i="1" dirty="0"/>
          </a:p>
        </p:txBody>
      </p:sp>
      <p:pic>
        <p:nvPicPr>
          <p:cNvPr id="11268" name="Picture 4" descr="RoughRider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079" y="-1"/>
            <a:ext cx="845362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arn(inVertic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Factory Towns</a:t>
            </a:r>
          </a:p>
        </p:txBody>
      </p:sp>
      <p:pic>
        <p:nvPicPr>
          <p:cNvPr id="3074" name="Picture 2" descr="Image result for towns built around factories second industr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45" y="1644643"/>
            <a:ext cx="5689074" cy="33601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pread of steel second industrial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816" y="0"/>
            <a:ext cx="5838183" cy="43825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pread of steel second industrial r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797" y="2539087"/>
            <a:ext cx="571500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pread of steel second industrial revolutio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6111" y="2662238"/>
            <a:ext cx="5594349"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Reflections</a:t>
            </a:r>
          </a:p>
        </p:txBody>
      </p:sp>
      <p:sp>
        <p:nvSpPr>
          <p:cNvPr id="3" name="Content Placeholder 2"/>
          <p:cNvSpPr>
            <a:spLocks noGrp="1"/>
          </p:cNvSpPr>
          <p:nvPr>
            <p:ph idx="1"/>
          </p:nvPr>
        </p:nvSpPr>
        <p:spPr>
          <a:xfrm>
            <a:off x="122329" y="1269507"/>
            <a:ext cx="7690021" cy="5480956"/>
          </a:xfrm>
        </p:spPr>
        <p:txBody>
          <a:bodyPr>
            <a:noAutofit/>
          </a:bodyPr>
          <a:lstStyle/>
          <a:p>
            <a:r>
              <a:rPr lang="en-US" sz="2800" dirty="0"/>
              <a:t>Jerome </a:t>
            </a:r>
            <a:r>
              <a:rPr lang="en-US" sz="2800" dirty="0" err="1"/>
              <a:t>Tuccile</a:t>
            </a:r>
            <a:r>
              <a:rPr lang="en-US" sz="2800" dirty="0"/>
              <a:t>;  </a:t>
            </a:r>
            <a:r>
              <a:rPr lang="en-US" sz="2800" i="1" dirty="0"/>
              <a:t>The Roughest Riders: the Untold Story of the Black Soldiers in the Spanish-American War</a:t>
            </a:r>
            <a:r>
              <a:rPr lang="en-US" sz="2800" dirty="0"/>
              <a:t>:</a:t>
            </a:r>
          </a:p>
          <a:p>
            <a:r>
              <a:rPr lang="en-US" sz="2800" dirty="0"/>
              <a:t>Roosevelt initially wrote:</a:t>
            </a:r>
          </a:p>
          <a:p>
            <a:pPr>
              <a:buFont typeface="Wingdings" panose="05000000000000000000" pitchFamily="2" charset="2"/>
              <a:buChar char="§"/>
            </a:pPr>
            <a:r>
              <a:rPr lang="en-US" sz="2800" dirty="0"/>
              <a:t>Buffalo Soldiers were indispensable in the war</a:t>
            </a:r>
          </a:p>
          <a:p>
            <a:pPr>
              <a:buFont typeface="Wingdings" panose="05000000000000000000" pitchFamily="2" charset="2"/>
              <a:buChar char="§"/>
            </a:pPr>
            <a:r>
              <a:rPr lang="en-US" sz="2800" dirty="0"/>
              <a:t>they were typical…</a:t>
            </a:r>
          </a:p>
          <a:p>
            <a:pPr>
              <a:buFont typeface="Wingdings" panose="05000000000000000000" pitchFamily="2" charset="2"/>
              <a:buChar char="§"/>
            </a:pPr>
            <a:r>
              <a:rPr lang="en-US" sz="2800" dirty="0"/>
              <a:t>they only performed their duties well because they were peculiarly dependent…</a:t>
            </a:r>
          </a:p>
          <a:p>
            <a:pPr>
              <a:buFont typeface="Wingdings" panose="05000000000000000000" pitchFamily="2" charset="2"/>
              <a:buChar char="§"/>
            </a:pPr>
            <a:r>
              <a:rPr lang="en-US" sz="2800" dirty="0"/>
              <a:t>shirkers in their duties…</a:t>
            </a:r>
          </a:p>
        </p:txBody>
      </p:sp>
      <p:pic>
        <p:nvPicPr>
          <p:cNvPr id="1026" name="Picture 2" descr="Buffalo Soldiers and the Spanish-American War - Presidio of San Francisco  (U.S. National Park Service)">
            <a:extLst>
              <a:ext uri="{FF2B5EF4-FFF2-40B4-BE49-F238E27FC236}">
                <a16:creationId xmlns:a16="http://schemas.microsoft.com/office/drawing/2014/main" id="{E3C1E41C-1D83-4EA8-D3E8-61B84FAE7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50" y="1710956"/>
            <a:ext cx="4379649" cy="459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34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3273" y="109221"/>
            <a:ext cx="7504991" cy="1242648"/>
          </a:xfrm>
          <a:prstGeom prst="rect">
            <a:avLst/>
          </a:prstGeom>
        </p:spPr>
        <p:txBody>
          <a:bodyPr vert="horz" wrap="square" lIns="0" tIns="36830" rIns="0" bIns="0" rtlCol="0" anchor="t">
            <a:spAutoFit/>
          </a:bodyPr>
          <a:lstStyle/>
          <a:p>
            <a:pPr marL="12700" marR="5080">
              <a:lnSpc>
                <a:spcPts val="4700"/>
              </a:lnSpc>
              <a:spcBef>
                <a:spcPts val="290"/>
              </a:spcBef>
              <a:tabLst>
                <a:tab pos="1602105" algn="l"/>
                <a:tab pos="5645785" algn="l"/>
                <a:tab pos="6175375" algn="l"/>
              </a:tabLst>
            </a:pPr>
            <a:r>
              <a:rPr sz="3950" dirty="0">
                <a:solidFill>
                  <a:schemeClr val="tx1"/>
                </a:solidFill>
              </a:rPr>
              <a:t>Uni</a:t>
            </a:r>
            <a:r>
              <a:rPr sz="3950" spc="-5" dirty="0">
                <a:solidFill>
                  <a:schemeClr val="tx1"/>
                </a:solidFill>
              </a:rPr>
              <a:t>t</a:t>
            </a:r>
            <a:r>
              <a:rPr sz="3950" dirty="0">
                <a:solidFill>
                  <a:schemeClr val="tx1"/>
                </a:solidFill>
              </a:rPr>
              <a:t>ed	S</a:t>
            </a:r>
            <a:r>
              <a:rPr sz="3950" spc="-5" dirty="0">
                <a:solidFill>
                  <a:schemeClr val="tx1"/>
                </a:solidFill>
              </a:rPr>
              <a:t>t</a:t>
            </a:r>
            <a:r>
              <a:rPr sz="3950" dirty="0">
                <a:solidFill>
                  <a:schemeClr val="tx1"/>
                </a:solidFill>
              </a:rPr>
              <a:t>a</a:t>
            </a:r>
            <a:r>
              <a:rPr sz="3950" spc="-5" dirty="0">
                <a:solidFill>
                  <a:schemeClr val="tx1"/>
                </a:solidFill>
              </a:rPr>
              <a:t>t</a:t>
            </a:r>
            <a:r>
              <a:rPr sz="3950" dirty="0">
                <a:solidFill>
                  <a:schemeClr val="tx1"/>
                </a:solidFill>
              </a:rPr>
              <a:t>es</a:t>
            </a:r>
            <a:r>
              <a:rPr sz="3950" spc="-5" dirty="0">
                <a:solidFill>
                  <a:schemeClr val="tx1"/>
                </a:solidFill>
              </a:rPr>
              <a:t> </a:t>
            </a:r>
            <a:r>
              <a:rPr sz="3950" dirty="0">
                <a:solidFill>
                  <a:schemeClr val="tx1"/>
                </a:solidFill>
              </a:rPr>
              <a:t>Expansion	in	</a:t>
            </a:r>
            <a:r>
              <a:rPr sz="3950" spc="-5" dirty="0">
                <a:solidFill>
                  <a:schemeClr val="tx1"/>
                </a:solidFill>
              </a:rPr>
              <a:t>t</a:t>
            </a:r>
            <a:r>
              <a:rPr sz="3950" dirty="0">
                <a:solidFill>
                  <a:schemeClr val="tx1"/>
                </a:solidFill>
              </a:rPr>
              <a:t>he  </a:t>
            </a:r>
            <a:r>
              <a:rPr sz="3950" spc="-5" dirty="0">
                <a:solidFill>
                  <a:schemeClr val="tx1"/>
                </a:solidFill>
              </a:rPr>
              <a:t>Pacific,</a:t>
            </a:r>
            <a:r>
              <a:rPr sz="3950" spc="-70" dirty="0">
                <a:solidFill>
                  <a:schemeClr val="tx1"/>
                </a:solidFill>
              </a:rPr>
              <a:t> </a:t>
            </a:r>
            <a:r>
              <a:rPr sz="3950" dirty="0">
                <a:solidFill>
                  <a:schemeClr val="tx1"/>
                </a:solidFill>
              </a:rPr>
              <a:t>1867–1899</a:t>
            </a:r>
          </a:p>
        </p:txBody>
      </p:sp>
      <p:sp>
        <p:nvSpPr>
          <p:cNvPr id="3" name="object 3"/>
          <p:cNvSpPr/>
          <p:nvPr/>
        </p:nvSpPr>
        <p:spPr>
          <a:xfrm>
            <a:off x="2341419" y="1571338"/>
            <a:ext cx="7632698" cy="5092699"/>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09598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world_map_wallpap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702734" y="303212"/>
            <a:ext cx="90281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Here we can see the significance of the Panama Canal,</a:t>
            </a:r>
          </a:p>
          <a:p>
            <a:pPr eaLnBrk="1" hangingPunct="1"/>
            <a:r>
              <a:rPr lang="en-US" altLang="en-US" sz="2800" dirty="0"/>
              <a:t>Hawaiian Islands, and Naval Supremacy in the larger</a:t>
            </a:r>
          </a:p>
          <a:p>
            <a:pPr eaLnBrk="1" hangingPunct="1"/>
            <a:r>
              <a:rPr lang="en-US" altLang="en-US" sz="2800" dirty="0"/>
              <a:t>plan to develop the USA’s eventual </a:t>
            </a:r>
            <a:r>
              <a:rPr lang="en-US" altLang="en-US" sz="2800" b="1" i="1" dirty="0"/>
              <a:t>Superpower </a:t>
            </a:r>
            <a:r>
              <a:rPr lang="en-US" altLang="en-US" sz="2800" dirty="0"/>
              <a:t>status.</a:t>
            </a:r>
          </a:p>
        </p:txBody>
      </p:sp>
      <p:sp>
        <p:nvSpPr>
          <p:cNvPr id="4100" name="Text Box 5"/>
          <p:cNvSpPr txBox="1">
            <a:spLocks noChangeArrowheads="1"/>
          </p:cNvSpPr>
          <p:nvPr/>
        </p:nvSpPr>
        <p:spPr bwMode="auto">
          <a:xfrm>
            <a:off x="3886200" y="4114800"/>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Hawaii</a:t>
            </a:r>
            <a:r>
              <a:rPr lang="en-US" altLang="en-US" sz="1200" b="1"/>
              <a:t> </a:t>
            </a:r>
          </a:p>
        </p:txBody>
      </p:sp>
      <p:sp>
        <p:nvSpPr>
          <p:cNvPr id="4101" name="Text Box 6"/>
          <p:cNvSpPr txBox="1">
            <a:spLocks noChangeArrowheads="1"/>
          </p:cNvSpPr>
          <p:nvPr/>
        </p:nvSpPr>
        <p:spPr bwMode="auto">
          <a:xfrm rot="18545213">
            <a:off x="5828507" y="4533107"/>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Panama</a:t>
            </a:r>
          </a:p>
        </p:txBody>
      </p:sp>
    </p:spTree>
    <p:extLst>
      <p:ext uri="{BB962C8B-B14F-4D97-AF65-F5344CB8AC3E}">
        <p14:creationId xmlns:p14="http://schemas.microsoft.com/office/powerpoint/2010/main" val="1530406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Liliuokal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452" y="870011"/>
            <a:ext cx="3580660" cy="540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6"/>
          <p:cNvSpPr txBox="1">
            <a:spLocks noChangeArrowheads="1"/>
          </p:cNvSpPr>
          <p:nvPr/>
        </p:nvSpPr>
        <p:spPr bwMode="auto">
          <a:xfrm>
            <a:off x="6717438" y="335845"/>
            <a:ext cx="298761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The Imperialist view</a:t>
            </a:r>
          </a:p>
          <a:p>
            <a:pPr eaLnBrk="1" hangingPunct="1"/>
            <a:r>
              <a:rPr lang="en-US" altLang="en-US" sz="2400" dirty="0"/>
              <a:t> of the Hawaiian</a:t>
            </a:r>
          </a:p>
          <a:p>
            <a:pPr eaLnBrk="1" hangingPunct="1"/>
            <a:r>
              <a:rPr lang="en-US" altLang="en-US" sz="2400" dirty="0"/>
              <a:t>Monarchy was …</a:t>
            </a:r>
          </a:p>
          <a:p>
            <a:pPr eaLnBrk="1" hangingPunct="1"/>
            <a:endParaRPr lang="en-US" altLang="en-US" sz="2400" dirty="0"/>
          </a:p>
          <a:p>
            <a:pPr eaLnBrk="1" hangingPunct="1"/>
            <a:r>
              <a:rPr lang="en-US" altLang="en-US" sz="2400" dirty="0"/>
              <a:t>Queen Liliuokalani</a:t>
            </a:r>
          </a:p>
          <a:p>
            <a:pPr eaLnBrk="1" hangingPunct="1"/>
            <a:r>
              <a:rPr lang="en-US" altLang="en-US" sz="2400" dirty="0"/>
              <a:t> was unfit to rule</a:t>
            </a:r>
          </a:p>
          <a:p>
            <a:pPr eaLnBrk="1" hangingPunct="1"/>
            <a:endParaRPr lang="en-US" altLang="en-US" sz="2400" dirty="0"/>
          </a:p>
          <a:p>
            <a:pPr eaLnBrk="1" hangingPunct="1"/>
            <a:r>
              <a:rPr lang="en-US" altLang="en-US" sz="2400" dirty="0"/>
              <a:t>…especially after</a:t>
            </a:r>
          </a:p>
          <a:p>
            <a:pPr eaLnBrk="1" hangingPunct="1"/>
            <a:r>
              <a:rPr lang="en-US" altLang="en-US" sz="2400" dirty="0"/>
              <a:t>she attempted to</a:t>
            </a:r>
          </a:p>
          <a:p>
            <a:pPr eaLnBrk="1" hangingPunct="1"/>
            <a:r>
              <a:rPr lang="en-US" altLang="en-US" sz="2400" dirty="0"/>
              <a:t>limit the power of</a:t>
            </a:r>
          </a:p>
          <a:p>
            <a:pPr eaLnBrk="1" hangingPunct="1"/>
            <a:r>
              <a:rPr lang="en-US" altLang="en-US" sz="2400" dirty="0"/>
              <a:t>American planters</a:t>
            </a:r>
          </a:p>
          <a:p>
            <a:pPr eaLnBrk="1" hangingPunct="1"/>
            <a:r>
              <a:rPr lang="en-US" altLang="en-US" sz="2400" dirty="0"/>
              <a:t>on her islands</a:t>
            </a:r>
          </a:p>
          <a:p>
            <a:pPr eaLnBrk="1" hangingPunct="1"/>
            <a:endParaRPr lang="en-US" altLang="en-US" sz="2400" dirty="0"/>
          </a:p>
          <a:p>
            <a:pPr eaLnBrk="1" hangingPunct="1"/>
            <a:r>
              <a:rPr lang="en-US" sz="2000" dirty="0">
                <a:hlinkClick r:id="rId3"/>
              </a:rPr>
              <a:t>American Masters | Queen </a:t>
            </a:r>
            <a:r>
              <a:rPr lang="en-US" sz="2000" dirty="0" err="1">
                <a:hlinkClick r:id="rId3"/>
              </a:rPr>
              <a:t>Lili‘uokalani</a:t>
            </a:r>
            <a:r>
              <a:rPr lang="en-US" sz="2000" dirty="0">
                <a:hlinkClick r:id="rId3"/>
              </a:rPr>
              <a:t> - The First and Last Queen of Hawai‘i | PBS</a:t>
            </a:r>
            <a:endParaRPr lang="en-US" altLang="en-US" sz="2400" dirty="0"/>
          </a:p>
        </p:txBody>
      </p:sp>
    </p:spTree>
    <p:extLst>
      <p:ext uri="{BB962C8B-B14F-4D97-AF65-F5344CB8AC3E}">
        <p14:creationId xmlns:p14="http://schemas.microsoft.com/office/powerpoint/2010/main" val="3861497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Queen Lili‘uokalani - The First and Last Queen of Hawai‘i | Unladylike2020 | American Masters | PBS">
            <a:hlinkClick r:id="" action="ppaction://media"/>
            <a:extLst>
              <a:ext uri="{FF2B5EF4-FFF2-40B4-BE49-F238E27FC236}">
                <a16:creationId xmlns:a16="http://schemas.microsoft.com/office/drawing/2014/main" id="{AA987D2F-7A2C-3737-CEF5-9B08E2EDAFE0}"/>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89926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Liliuokal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2" y="71020"/>
            <a:ext cx="3580660" cy="540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drawth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763" y="-1"/>
            <a:ext cx="5498237" cy="650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6"/>
          <p:cNvSpPr txBox="1">
            <a:spLocks noChangeArrowheads="1"/>
          </p:cNvSpPr>
          <p:nvPr/>
        </p:nvSpPr>
        <p:spPr bwMode="auto">
          <a:xfrm>
            <a:off x="3770051" y="335845"/>
            <a:ext cx="298761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The Imperialist view</a:t>
            </a:r>
          </a:p>
          <a:p>
            <a:pPr eaLnBrk="1" hangingPunct="1"/>
            <a:r>
              <a:rPr lang="en-US" altLang="en-US" sz="2400" dirty="0"/>
              <a:t> of the Hawaiian</a:t>
            </a:r>
          </a:p>
          <a:p>
            <a:pPr eaLnBrk="1" hangingPunct="1"/>
            <a:r>
              <a:rPr lang="en-US" altLang="en-US" sz="2400" dirty="0"/>
              <a:t>Monarchy was …</a:t>
            </a:r>
          </a:p>
          <a:p>
            <a:pPr eaLnBrk="1" hangingPunct="1"/>
            <a:endParaRPr lang="en-US" altLang="en-US" sz="2400" dirty="0"/>
          </a:p>
          <a:p>
            <a:pPr eaLnBrk="1" hangingPunct="1"/>
            <a:r>
              <a:rPr lang="en-US" altLang="en-US" sz="2400" dirty="0"/>
              <a:t>Queen Liliuokalani</a:t>
            </a:r>
          </a:p>
          <a:p>
            <a:pPr eaLnBrk="1" hangingPunct="1"/>
            <a:r>
              <a:rPr lang="en-US" altLang="en-US" sz="2400" dirty="0"/>
              <a:t> was unfit to rule</a:t>
            </a:r>
          </a:p>
          <a:p>
            <a:pPr eaLnBrk="1" hangingPunct="1"/>
            <a:endParaRPr lang="en-US" altLang="en-US" sz="2400" dirty="0"/>
          </a:p>
          <a:p>
            <a:pPr eaLnBrk="1" hangingPunct="1"/>
            <a:r>
              <a:rPr lang="en-US" altLang="en-US" sz="2400" dirty="0"/>
              <a:t>…especially after</a:t>
            </a:r>
          </a:p>
          <a:p>
            <a:pPr eaLnBrk="1" hangingPunct="1"/>
            <a:r>
              <a:rPr lang="en-US" altLang="en-US" sz="2400" dirty="0"/>
              <a:t>she attempted to</a:t>
            </a:r>
          </a:p>
          <a:p>
            <a:pPr eaLnBrk="1" hangingPunct="1"/>
            <a:r>
              <a:rPr lang="en-US" altLang="en-US" sz="2400" dirty="0"/>
              <a:t>limit the power of</a:t>
            </a:r>
          </a:p>
          <a:p>
            <a:pPr eaLnBrk="1" hangingPunct="1"/>
            <a:r>
              <a:rPr lang="en-US" altLang="en-US" sz="2400" dirty="0"/>
              <a:t>American planters</a:t>
            </a:r>
          </a:p>
          <a:p>
            <a:pPr eaLnBrk="1" hangingPunct="1"/>
            <a:r>
              <a:rPr lang="en-US" altLang="en-US" sz="2400" dirty="0"/>
              <a:t>on her islands</a:t>
            </a:r>
          </a:p>
          <a:p>
            <a:pPr eaLnBrk="1" hangingPunct="1"/>
            <a:endParaRPr lang="en-US" altLang="en-US" sz="2400" dirty="0"/>
          </a:p>
          <a:p>
            <a:pPr eaLnBrk="1" hangingPunct="1"/>
            <a:r>
              <a:rPr lang="en-US" sz="2000" dirty="0">
                <a:hlinkClick r:id="rId4"/>
              </a:rPr>
              <a:t>American Masters | Queen </a:t>
            </a:r>
            <a:r>
              <a:rPr lang="en-US" sz="2000" dirty="0" err="1">
                <a:hlinkClick r:id="rId4"/>
              </a:rPr>
              <a:t>Lili‘uokalani</a:t>
            </a:r>
            <a:r>
              <a:rPr lang="en-US" sz="2000" dirty="0">
                <a:hlinkClick r:id="rId4"/>
              </a:rPr>
              <a:t> - The First and Last Queen of Hawai‘i | PBS</a:t>
            </a:r>
            <a:endParaRPr lang="en-US" altLang="en-US" sz="2400" dirty="0"/>
          </a:p>
        </p:txBody>
      </p:sp>
    </p:spTree>
    <p:extLst>
      <p:ext uri="{BB962C8B-B14F-4D97-AF65-F5344CB8AC3E}">
        <p14:creationId xmlns:p14="http://schemas.microsoft.com/office/powerpoint/2010/main" val="109138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randombar(horizontal)">
                                      <p:cBhvr>
                                        <p:cTn id="7" dur="3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79447-004-CB30DA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92" y="127417"/>
            <a:ext cx="35052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4327863" y="127417"/>
            <a:ext cx="233038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Sanford Dole</a:t>
            </a:r>
          </a:p>
          <a:p>
            <a:pPr eaLnBrk="1" hangingPunct="1"/>
            <a:endParaRPr lang="en-US" altLang="en-US" sz="2400" dirty="0"/>
          </a:p>
          <a:p>
            <a:pPr eaLnBrk="1" hangingPunct="1"/>
            <a:r>
              <a:rPr lang="en-US" altLang="en-US" sz="2400" dirty="0"/>
              <a:t>…led the coup</a:t>
            </a:r>
          </a:p>
          <a:p>
            <a:pPr eaLnBrk="1" hangingPunct="1"/>
            <a:r>
              <a:rPr lang="en-US" altLang="en-US" sz="2400" dirty="0"/>
              <a:t>  toppling the</a:t>
            </a:r>
          </a:p>
          <a:p>
            <a:pPr eaLnBrk="1" hangingPunct="1"/>
            <a:r>
              <a:rPr lang="en-US" altLang="en-US" sz="2400" dirty="0"/>
              <a:t>    Hawaiian </a:t>
            </a:r>
          </a:p>
          <a:p>
            <a:pPr eaLnBrk="1" hangingPunct="1"/>
            <a:r>
              <a:rPr lang="en-US" altLang="en-US" sz="2400" dirty="0"/>
              <a:t>   monarchy…</a:t>
            </a:r>
          </a:p>
          <a:p>
            <a:pPr eaLnBrk="1" hangingPunct="1"/>
            <a:endParaRPr lang="en-US" altLang="en-US" sz="2400" dirty="0"/>
          </a:p>
          <a:p>
            <a:pPr eaLnBrk="1" hangingPunct="1"/>
            <a:r>
              <a:rPr lang="en-US" altLang="en-US" sz="2400" dirty="0"/>
              <a:t>Who is this?</a:t>
            </a:r>
          </a:p>
          <a:p>
            <a:pPr eaLnBrk="1" hangingPunct="1"/>
            <a:endParaRPr lang="en-US" altLang="en-US" sz="2400" dirty="0"/>
          </a:p>
          <a:p>
            <a:pPr eaLnBrk="1" hangingPunct="1"/>
            <a:r>
              <a:rPr lang="en-US" altLang="en-US" sz="2400" dirty="0"/>
              <a:t>American</a:t>
            </a:r>
          </a:p>
          <a:p>
            <a:pPr eaLnBrk="1" hangingPunct="1"/>
            <a:r>
              <a:rPr lang="en-US" altLang="en-US" sz="2400" dirty="0"/>
              <a:t>    planter</a:t>
            </a:r>
          </a:p>
          <a:p>
            <a:pPr eaLnBrk="1" hangingPunct="1"/>
            <a:endParaRPr lang="en-US" altLang="en-US" sz="2400" dirty="0"/>
          </a:p>
        </p:txBody>
      </p:sp>
      <p:pic>
        <p:nvPicPr>
          <p:cNvPr id="3" name="Picture 2">
            <a:extLst>
              <a:ext uri="{FF2B5EF4-FFF2-40B4-BE49-F238E27FC236}">
                <a16:creationId xmlns:a16="http://schemas.microsoft.com/office/drawing/2014/main" id="{962333A6-FBF4-0BBD-8FA1-FE99CE791BAC}"/>
              </a:ext>
            </a:extLst>
          </p:cNvPr>
          <p:cNvPicPr>
            <a:picLocks noChangeAspect="1"/>
          </p:cNvPicPr>
          <p:nvPr/>
        </p:nvPicPr>
        <p:blipFill rotWithShape="1">
          <a:blip r:embed="rId3"/>
          <a:srcRect l="583" t="6440" r="51723" b="4498"/>
          <a:stretch/>
        </p:blipFill>
        <p:spPr>
          <a:xfrm>
            <a:off x="298027" y="683581"/>
            <a:ext cx="11756529" cy="6174419"/>
          </a:xfrm>
          <a:prstGeom prst="rect">
            <a:avLst/>
          </a:prstGeom>
        </p:spPr>
      </p:pic>
    </p:spTree>
    <p:extLst>
      <p:ext uri="{BB962C8B-B14F-4D97-AF65-F5344CB8AC3E}">
        <p14:creationId xmlns:p14="http://schemas.microsoft.com/office/powerpoint/2010/main" val="35502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fade">
                                      <p:cBhvr>
                                        <p:cTn id="7" dur="500"/>
                                        <p:tgtEl>
                                          <p:spTgt spid="12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xEl>
                                              <p:pRg st="2" end="2"/>
                                            </p:txEl>
                                          </p:spTgt>
                                        </p:tgtEl>
                                        <p:attrNameLst>
                                          <p:attrName>style.visibility</p:attrName>
                                        </p:attrNameLst>
                                      </p:cBhvr>
                                      <p:to>
                                        <p:strVal val="visible"/>
                                      </p:to>
                                    </p:set>
                                    <p:animEffect transition="in" filter="fade">
                                      <p:cBhvr>
                                        <p:cTn id="12" dur="500"/>
                                        <p:tgtEl>
                                          <p:spTgt spid="1229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292">
                                            <p:txEl>
                                              <p:pRg st="3" end="3"/>
                                            </p:txEl>
                                          </p:spTgt>
                                        </p:tgtEl>
                                        <p:attrNameLst>
                                          <p:attrName>style.visibility</p:attrName>
                                        </p:attrNameLst>
                                      </p:cBhvr>
                                      <p:to>
                                        <p:strVal val="visible"/>
                                      </p:to>
                                    </p:set>
                                    <p:animEffect transition="in" filter="fade">
                                      <p:cBhvr>
                                        <p:cTn id="15" dur="500"/>
                                        <p:tgtEl>
                                          <p:spTgt spid="1229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292">
                                            <p:txEl>
                                              <p:pRg st="4" end="4"/>
                                            </p:txEl>
                                          </p:spTgt>
                                        </p:tgtEl>
                                        <p:attrNameLst>
                                          <p:attrName>style.visibility</p:attrName>
                                        </p:attrNameLst>
                                      </p:cBhvr>
                                      <p:to>
                                        <p:strVal val="visible"/>
                                      </p:to>
                                    </p:set>
                                    <p:animEffect transition="in" filter="fade">
                                      <p:cBhvr>
                                        <p:cTn id="18" dur="500"/>
                                        <p:tgtEl>
                                          <p:spTgt spid="1229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animEffect transition="in" filter="fade">
                                      <p:cBhvr>
                                        <p:cTn id="21" dur="500"/>
                                        <p:tgtEl>
                                          <p:spTgt spid="1229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292">
                                            <p:txEl>
                                              <p:pRg st="7" end="7"/>
                                            </p:txEl>
                                          </p:spTgt>
                                        </p:tgtEl>
                                        <p:attrNameLst>
                                          <p:attrName>style.visibility</p:attrName>
                                        </p:attrNameLst>
                                      </p:cBhvr>
                                      <p:to>
                                        <p:strVal val="visible"/>
                                      </p:to>
                                    </p:set>
                                    <p:animEffect transition="in" filter="fade">
                                      <p:cBhvr>
                                        <p:cTn id="26" dur="500"/>
                                        <p:tgtEl>
                                          <p:spTgt spid="1229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292">
                                            <p:txEl>
                                              <p:pRg st="9" end="9"/>
                                            </p:txEl>
                                          </p:spTgt>
                                        </p:tgtEl>
                                        <p:attrNameLst>
                                          <p:attrName>style.visibility</p:attrName>
                                        </p:attrNameLst>
                                      </p:cBhvr>
                                      <p:to>
                                        <p:strVal val="visible"/>
                                      </p:to>
                                    </p:set>
                                    <p:animEffect transition="in" filter="fade">
                                      <p:cBhvr>
                                        <p:cTn id="31" dur="500"/>
                                        <p:tgtEl>
                                          <p:spTgt spid="12292">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292">
                                            <p:txEl>
                                              <p:pRg st="10" end="10"/>
                                            </p:txEl>
                                          </p:spTgt>
                                        </p:tgtEl>
                                        <p:attrNameLst>
                                          <p:attrName>style.visibility</p:attrName>
                                        </p:attrNameLst>
                                      </p:cBhvr>
                                      <p:to>
                                        <p:strVal val="visible"/>
                                      </p:to>
                                    </p:set>
                                    <p:animEffect transition="in" filter="fade">
                                      <p:cBhvr>
                                        <p:cTn id="34" dur="500"/>
                                        <p:tgtEl>
                                          <p:spTgt spid="1229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1" y="292102"/>
            <a:ext cx="6760845" cy="461665"/>
          </a:xfrm>
        </p:spPr>
        <p:txBody>
          <a:bodyPr/>
          <a:lstStyle/>
          <a:p>
            <a:r>
              <a:rPr lang="en-US" dirty="0"/>
              <a:t>Open Door Policy</a:t>
            </a:r>
          </a:p>
        </p:txBody>
      </p:sp>
      <p:sp>
        <p:nvSpPr>
          <p:cNvPr id="3" name="Text Placeholder 2"/>
          <p:cNvSpPr>
            <a:spLocks noGrp="1"/>
          </p:cNvSpPr>
          <p:nvPr>
            <p:ph type="body" idx="1"/>
          </p:nvPr>
        </p:nvSpPr>
        <p:spPr>
          <a:xfrm>
            <a:off x="-195309" y="1014984"/>
            <a:ext cx="12387309" cy="2048256"/>
          </a:xfrm>
        </p:spPr>
        <p:txBody>
          <a:bodyPr>
            <a:noAutofit/>
          </a:bodyPr>
          <a:lstStyle/>
          <a:p>
            <a:pPr marL="457200" indent="-457200">
              <a:buFont typeface="Arial" panose="020B0604020202020204" pitchFamily="34" charset="0"/>
              <a:buChar char="•"/>
            </a:pPr>
            <a:r>
              <a:rPr lang="en-US" sz="2800" dirty="0"/>
              <a:t>Demanding access to recently divided Chinese commercial spheres</a:t>
            </a:r>
          </a:p>
          <a:p>
            <a:pPr marL="457200" indent="-457200">
              <a:buFont typeface="Arial" panose="020B0604020202020204" pitchFamily="34" charset="0"/>
              <a:buChar char="•"/>
            </a:pPr>
            <a:r>
              <a:rPr lang="en-US" sz="2800" dirty="0"/>
              <a:t>Still banned Chinese immigration but wanted in on access to markets and investments</a:t>
            </a:r>
          </a:p>
        </p:txBody>
      </p:sp>
      <p:pic>
        <p:nvPicPr>
          <p:cNvPr id="4098" name="Picture 2" descr="Image result for open door 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656" y="2647963"/>
            <a:ext cx="6391799" cy="411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5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65" y="181266"/>
            <a:ext cx="6760845" cy="461665"/>
          </a:xfrm>
        </p:spPr>
        <p:txBody>
          <a:bodyPr/>
          <a:lstStyle/>
          <a:p>
            <a:r>
              <a:rPr lang="en-US" dirty="0"/>
              <a:t>Changing Sentiments</a:t>
            </a:r>
          </a:p>
        </p:txBody>
      </p:sp>
      <p:sp>
        <p:nvSpPr>
          <p:cNvPr id="3" name="Text Placeholder 2"/>
          <p:cNvSpPr>
            <a:spLocks noGrp="1"/>
          </p:cNvSpPr>
          <p:nvPr>
            <p:ph type="body" idx="1"/>
          </p:nvPr>
        </p:nvSpPr>
        <p:spPr>
          <a:xfrm>
            <a:off x="181265" y="4080238"/>
            <a:ext cx="11816771" cy="2965352"/>
          </a:xfrm>
        </p:spPr>
        <p:txBody>
          <a:bodyPr>
            <a:normAutofit/>
          </a:bodyPr>
          <a:lstStyle/>
          <a:p>
            <a:pPr marL="457200" indent="-457200">
              <a:buFont typeface="Arial" panose="020B0604020202020204" pitchFamily="34" charset="0"/>
              <a:buChar char="•"/>
            </a:pPr>
            <a:r>
              <a:rPr lang="en-US" sz="2800" dirty="0"/>
              <a:t>Cuba, Philippines, Puerto Rico first welcomed American intervention as a means to end Spanish control (under Teller Amendment)</a:t>
            </a:r>
          </a:p>
          <a:p>
            <a:pPr marL="457200" indent="-457200">
              <a:buFont typeface="Arial" panose="020B0604020202020204" pitchFamily="34" charset="0"/>
              <a:buChar char="•"/>
            </a:pPr>
            <a:r>
              <a:rPr lang="en-US" sz="2800" dirty="0"/>
              <a:t>Changing opinions emerge when American interests appear to be long term…</a:t>
            </a:r>
          </a:p>
          <a:p>
            <a:pPr marL="457200" indent="-457200">
              <a:buFont typeface="Arial" panose="020B0604020202020204" pitchFamily="34" charset="0"/>
              <a:buChar char="•"/>
            </a:pPr>
            <a:endParaRPr lang="en-US" dirty="0"/>
          </a:p>
        </p:txBody>
      </p:sp>
      <p:pic>
        <p:nvPicPr>
          <p:cNvPr id="4098" name="Picture 2" descr="https://upload.wikimedia.org/wikipedia/commons/thumb/3/39/Victor_Gillam_A_Thing_Well_Begun_Is_Half_Done_1899_Cornell_CUL_PJM_1136_01.jpg/1920px-Victor_Gillam_A_Thing_Well_Begun_Is_Half_Done_1899_Cornell_CUL_PJM_1136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2261" y="0"/>
            <a:ext cx="6012873" cy="389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79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bject 8"/>
          <p:cNvSpPr>
            <a:spLocks noGrp="1"/>
          </p:cNvSpPr>
          <p:nvPr>
            <p:ph idx="1"/>
          </p:nvPr>
        </p:nvSpPr>
        <p:spPr>
          <a:xfrm>
            <a:off x="1233056" y="0"/>
            <a:ext cx="4959926" cy="6858000"/>
          </a:xfrm>
          <a:prstGeom prst="rect">
            <a:avLst/>
          </a:prstGeom>
          <a:blipFill>
            <a:blip r:embed="rId2" cstate="print"/>
            <a:stretch>
              <a:fillRect/>
            </a:stretch>
          </a:blipFill>
        </p:spPr>
        <p:txBody>
          <a:bodyPr wrap="square" lIns="0" tIns="0" rIns="0" bIns="0" rtlCol="0"/>
          <a:lstStyle/>
          <a:p>
            <a:endParaRPr lang="en-US" dirty="0"/>
          </a:p>
        </p:txBody>
      </p:sp>
    </p:spTree>
    <p:extLst>
      <p:ext uri="{BB962C8B-B14F-4D97-AF65-F5344CB8AC3E}">
        <p14:creationId xmlns:p14="http://schemas.microsoft.com/office/powerpoint/2010/main" val="227566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2E73-D79F-41EA-BCB4-D1092DA4F0E9}"/>
              </a:ext>
            </a:extLst>
          </p:cNvPr>
          <p:cNvSpPr>
            <a:spLocks noGrp="1"/>
          </p:cNvSpPr>
          <p:nvPr>
            <p:ph type="title"/>
          </p:nvPr>
        </p:nvSpPr>
        <p:spPr/>
        <p:txBody>
          <a:bodyPr/>
          <a:lstStyle/>
          <a:p>
            <a:r>
              <a:rPr lang="en-US" dirty="0"/>
              <a:t>Steel</a:t>
            </a:r>
          </a:p>
        </p:txBody>
      </p:sp>
      <p:sp>
        <p:nvSpPr>
          <p:cNvPr id="3" name="Content Placeholder 2">
            <a:extLst>
              <a:ext uri="{FF2B5EF4-FFF2-40B4-BE49-F238E27FC236}">
                <a16:creationId xmlns:a16="http://schemas.microsoft.com/office/drawing/2014/main" id="{DC2FC387-A86A-433D-9A18-1673FCCB88BC}"/>
              </a:ext>
            </a:extLst>
          </p:cNvPr>
          <p:cNvSpPr>
            <a:spLocks noGrp="1"/>
          </p:cNvSpPr>
          <p:nvPr>
            <p:ph idx="1"/>
          </p:nvPr>
        </p:nvSpPr>
        <p:spPr>
          <a:xfrm>
            <a:off x="362310" y="1853248"/>
            <a:ext cx="10955548" cy="2666994"/>
          </a:xfrm>
        </p:spPr>
        <p:txBody>
          <a:bodyPr>
            <a:normAutofit lnSpcReduction="10000"/>
          </a:bodyPr>
          <a:lstStyle/>
          <a:p>
            <a:r>
              <a:rPr lang="en-US" sz="3200" dirty="0"/>
              <a:t>Made the rise of modern, Industrial U.S. </a:t>
            </a:r>
          </a:p>
          <a:p>
            <a:r>
              <a:rPr lang="en-US" sz="3200" dirty="0"/>
              <a:t>Demand increased pressure for quicker and cheaper production</a:t>
            </a:r>
          </a:p>
          <a:p>
            <a:r>
              <a:rPr lang="en-US" sz="3200" dirty="0"/>
              <a:t>Pennsylvania was Last stronghold of Amalgamated Association of Iron and Steel Workers</a:t>
            </a:r>
          </a:p>
          <a:p>
            <a:endParaRPr lang="en-US" dirty="0"/>
          </a:p>
        </p:txBody>
      </p:sp>
      <p:pic>
        <p:nvPicPr>
          <p:cNvPr id="1026" name="Picture 2" descr="ExplorePAHistory.com - Image">
            <a:extLst>
              <a:ext uri="{FF2B5EF4-FFF2-40B4-BE49-F238E27FC236}">
                <a16:creationId xmlns:a16="http://schemas.microsoft.com/office/drawing/2014/main" id="{73B30E8D-4843-494B-8B40-42146B514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040" y="4313208"/>
            <a:ext cx="2488794" cy="254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5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1235076"/>
            <a:ext cx="9144000" cy="288925"/>
          </a:xfrm>
          <a:custGeom>
            <a:avLst/>
            <a:gdLst/>
            <a:ahLst/>
            <a:cxnLst/>
            <a:rect l="l" t="t" r="r" b="b"/>
            <a:pathLst>
              <a:path w="9144000" h="288925">
                <a:moveTo>
                  <a:pt x="0" y="288925"/>
                </a:moveTo>
                <a:lnTo>
                  <a:pt x="9143998" y="288925"/>
                </a:lnTo>
                <a:lnTo>
                  <a:pt x="9143998" y="0"/>
                </a:lnTo>
                <a:lnTo>
                  <a:pt x="0" y="0"/>
                </a:lnTo>
                <a:lnTo>
                  <a:pt x="0" y="288925"/>
                </a:lnTo>
                <a:close/>
              </a:path>
            </a:pathLst>
          </a:custGeom>
          <a:solidFill>
            <a:srgbClr val="FFFFFF"/>
          </a:solidFill>
        </p:spPr>
        <p:txBody>
          <a:bodyPr wrap="square" lIns="0" tIns="0" rIns="0" bIns="0" rtlCol="0"/>
          <a:lstStyle/>
          <a:p>
            <a:endParaRPr dirty="0"/>
          </a:p>
        </p:txBody>
      </p:sp>
      <p:sp>
        <p:nvSpPr>
          <p:cNvPr id="4" name="object 4"/>
          <p:cNvSpPr/>
          <p:nvPr/>
        </p:nvSpPr>
        <p:spPr>
          <a:xfrm>
            <a:off x="1524000" y="1279526"/>
            <a:ext cx="533400" cy="228600"/>
          </a:xfrm>
          <a:custGeom>
            <a:avLst/>
            <a:gdLst/>
            <a:ahLst/>
            <a:cxnLst/>
            <a:rect l="l" t="t" r="r" b="b"/>
            <a:pathLst>
              <a:path w="533400" h="228600">
                <a:moveTo>
                  <a:pt x="0" y="0"/>
                </a:moveTo>
                <a:lnTo>
                  <a:pt x="533398" y="0"/>
                </a:lnTo>
                <a:lnTo>
                  <a:pt x="533398" y="228600"/>
                </a:lnTo>
                <a:lnTo>
                  <a:pt x="0" y="228600"/>
                </a:lnTo>
                <a:lnTo>
                  <a:pt x="0" y="0"/>
                </a:lnTo>
                <a:close/>
              </a:path>
            </a:pathLst>
          </a:custGeom>
          <a:solidFill>
            <a:srgbClr val="CD665F"/>
          </a:solidFill>
        </p:spPr>
        <p:txBody>
          <a:bodyPr wrap="square" lIns="0" tIns="0" rIns="0" bIns="0" rtlCol="0"/>
          <a:lstStyle/>
          <a:p>
            <a:endParaRPr dirty="0"/>
          </a:p>
        </p:txBody>
      </p:sp>
      <p:sp>
        <p:nvSpPr>
          <p:cNvPr id="5" name="object 5"/>
          <p:cNvSpPr/>
          <p:nvPr/>
        </p:nvSpPr>
        <p:spPr>
          <a:xfrm>
            <a:off x="2048644" y="1279526"/>
            <a:ext cx="8554085" cy="228600"/>
          </a:xfrm>
          <a:custGeom>
            <a:avLst/>
            <a:gdLst/>
            <a:ahLst/>
            <a:cxnLst/>
            <a:rect l="l" t="t" r="r" b="b"/>
            <a:pathLst>
              <a:path w="8554085" h="228600">
                <a:moveTo>
                  <a:pt x="0" y="0"/>
                </a:moveTo>
                <a:lnTo>
                  <a:pt x="8553598" y="0"/>
                </a:lnTo>
                <a:lnTo>
                  <a:pt x="8553598" y="228600"/>
                </a:lnTo>
                <a:lnTo>
                  <a:pt x="0" y="228600"/>
                </a:lnTo>
                <a:lnTo>
                  <a:pt x="0" y="0"/>
                </a:lnTo>
                <a:close/>
              </a:path>
            </a:pathLst>
          </a:custGeom>
          <a:solidFill>
            <a:srgbClr val="6095C9"/>
          </a:solidFill>
        </p:spPr>
        <p:txBody>
          <a:bodyPr wrap="square" lIns="0" tIns="0" rIns="0" bIns="0" rtlCol="0"/>
          <a:lstStyle/>
          <a:p>
            <a:endParaRPr dirty="0"/>
          </a:p>
        </p:txBody>
      </p:sp>
      <p:sp>
        <p:nvSpPr>
          <p:cNvPr id="6" name="object 6"/>
          <p:cNvSpPr/>
          <p:nvPr/>
        </p:nvSpPr>
        <p:spPr>
          <a:xfrm>
            <a:off x="1524000" y="1524000"/>
            <a:ext cx="9144000" cy="1143000"/>
          </a:xfrm>
          <a:custGeom>
            <a:avLst/>
            <a:gdLst/>
            <a:ahLst/>
            <a:cxnLst/>
            <a:rect l="l" t="t" r="r" b="b"/>
            <a:pathLst>
              <a:path w="9144000" h="1143000">
                <a:moveTo>
                  <a:pt x="0" y="0"/>
                </a:moveTo>
                <a:lnTo>
                  <a:pt x="9143998" y="0"/>
                </a:lnTo>
                <a:lnTo>
                  <a:pt x="9143998" y="1143000"/>
                </a:lnTo>
                <a:lnTo>
                  <a:pt x="0" y="1143000"/>
                </a:lnTo>
                <a:lnTo>
                  <a:pt x="0" y="0"/>
                </a:lnTo>
                <a:close/>
              </a:path>
            </a:pathLst>
          </a:custGeom>
          <a:solidFill>
            <a:srgbClr val="FFFFFF"/>
          </a:solidFill>
        </p:spPr>
        <p:txBody>
          <a:bodyPr wrap="square" lIns="0" tIns="0" rIns="0" bIns="0" rtlCol="0"/>
          <a:lstStyle/>
          <a:p>
            <a:endParaRPr dirty="0"/>
          </a:p>
        </p:txBody>
      </p:sp>
      <p:sp>
        <p:nvSpPr>
          <p:cNvPr id="7" name="object 7"/>
          <p:cNvSpPr/>
          <p:nvPr/>
        </p:nvSpPr>
        <p:spPr>
          <a:xfrm>
            <a:off x="1524000" y="1600200"/>
            <a:ext cx="1295400" cy="990600"/>
          </a:xfrm>
          <a:custGeom>
            <a:avLst/>
            <a:gdLst/>
            <a:ahLst/>
            <a:cxnLst/>
            <a:rect l="l" t="t" r="r" b="b"/>
            <a:pathLst>
              <a:path w="1295400" h="990600">
                <a:moveTo>
                  <a:pt x="0" y="0"/>
                </a:moveTo>
                <a:lnTo>
                  <a:pt x="1295400" y="0"/>
                </a:lnTo>
                <a:lnTo>
                  <a:pt x="1295400" y="990598"/>
                </a:lnTo>
                <a:lnTo>
                  <a:pt x="0" y="990598"/>
                </a:lnTo>
                <a:lnTo>
                  <a:pt x="0" y="0"/>
                </a:lnTo>
                <a:close/>
              </a:path>
            </a:pathLst>
          </a:custGeom>
          <a:solidFill>
            <a:srgbClr val="CD665F"/>
          </a:solidFill>
        </p:spPr>
        <p:txBody>
          <a:bodyPr wrap="square" lIns="0" tIns="0" rIns="0" bIns="0" rtlCol="0"/>
          <a:lstStyle/>
          <a:p>
            <a:endParaRPr dirty="0"/>
          </a:p>
        </p:txBody>
      </p:sp>
      <p:sp>
        <p:nvSpPr>
          <p:cNvPr id="8" name="object 8"/>
          <p:cNvSpPr/>
          <p:nvPr/>
        </p:nvSpPr>
        <p:spPr>
          <a:xfrm>
            <a:off x="2895600" y="1600200"/>
            <a:ext cx="7772400" cy="990600"/>
          </a:xfrm>
          <a:custGeom>
            <a:avLst/>
            <a:gdLst/>
            <a:ahLst/>
            <a:cxnLst/>
            <a:rect l="l" t="t" r="r" b="b"/>
            <a:pathLst>
              <a:path w="7772400" h="990600">
                <a:moveTo>
                  <a:pt x="0" y="0"/>
                </a:moveTo>
                <a:lnTo>
                  <a:pt x="7772398" y="0"/>
                </a:lnTo>
                <a:lnTo>
                  <a:pt x="7772398" y="990598"/>
                </a:lnTo>
                <a:lnTo>
                  <a:pt x="0" y="990598"/>
                </a:lnTo>
                <a:lnTo>
                  <a:pt x="0" y="0"/>
                </a:lnTo>
                <a:close/>
              </a:path>
            </a:pathLst>
          </a:custGeom>
          <a:solidFill>
            <a:srgbClr val="6095C9"/>
          </a:solidFill>
        </p:spPr>
        <p:txBody>
          <a:bodyPr wrap="square" lIns="0" tIns="0" rIns="0" bIns="0" rtlCol="0"/>
          <a:lstStyle/>
          <a:p>
            <a:endParaRPr dirty="0"/>
          </a:p>
        </p:txBody>
      </p:sp>
      <p:sp>
        <p:nvSpPr>
          <p:cNvPr id="9" name="object 9"/>
          <p:cNvSpPr txBox="1"/>
          <p:nvPr/>
        </p:nvSpPr>
        <p:spPr>
          <a:xfrm>
            <a:off x="1524000" y="3575744"/>
            <a:ext cx="5185954" cy="2245999"/>
          </a:xfrm>
          <a:prstGeom prst="rect">
            <a:avLst/>
          </a:prstGeom>
        </p:spPr>
        <p:txBody>
          <a:bodyPr vert="horz" wrap="square" lIns="0" tIns="102870" rIns="0" bIns="0" rtlCol="0">
            <a:spAutoFit/>
          </a:bodyPr>
          <a:lstStyle/>
          <a:p>
            <a:pPr marL="12700" marR="5080">
              <a:lnSpc>
                <a:spcPct val="79500"/>
              </a:lnSpc>
              <a:spcBef>
                <a:spcPts val="810"/>
              </a:spcBef>
            </a:pPr>
            <a:r>
              <a:rPr sz="2900" spc="-5" dirty="0">
                <a:latin typeface="Arial"/>
                <a:cs typeface="Arial"/>
              </a:rPr>
              <a:t>“Shall </a:t>
            </a:r>
            <a:r>
              <a:rPr sz="2900" dirty="0">
                <a:latin typeface="Arial"/>
                <a:cs typeface="Arial"/>
              </a:rPr>
              <a:t>we </a:t>
            </a:r>
            <a:r>
              <a:rPr sz="2900" spc="-5" dirty="0">
                <a:latin typeface="Arial"/>
                <a:cs typeface="Arial"/>
              </a:rPr>
              <a:t>grant them </a:t>
            </a:r>
            <a:r>
              <a:rPr sz="2900" dirty="0">
                <a:latin typeface="Arial"/>
                <a:cs typeface="Arial"/>
              </a:rPr>
              <a:t>independence at  once or </a:t>
            </a:r>
            <a:r>
              <a:rPr sz="2900" spc="-5" dirty="0">
                <a:latin typeface="Arial"/>
                <a:cs typeface="Arial"/>
              </a:rPr>
              <a:t>are </a:t>
            </a:r>
            <a:r>
              <a:rPr sz="2900" dirty="0">
                <a:latin typeface="Arial"/>
                <a:cs typeface="Arial"/>
              </a:rPr>
              <a:t>we </a:t>
            </a:r>
            <a:r>
              <a:rPr sz="2900" spc="-5" dirty="0">
                <a:latin typeface="Arial"/>
                <a:cs typeface="Arial"/>
              </a:rPr>
              <a:t>right to </a:t>
            </a:r>
            <a:r>
              <a:rPr sz="2900" dirty="0">
                <a:latin typeface="Arial"/>
                <a:cs typeface="Arial"/>
              </a:rPr>
              <a:t>show </a:t>
            </a:r>
            <a:r>
              <a:rPr sz="2900" spc="-5" dirty="0">
                <a:latin typeface="Arial"/>
                <a:cs typeface="Arial"/>
              </a:rPr>
              <a:t>them that  they </a:t>
            </a:r>
            <a:r>
              <a:rPr sz="2900" dirty="0">
                <a:latin typeface="Arial"/>
                <a:cs typeface="Arial"/>
              </a:rPr>
              <a:t>cannot be </a:t>
            </a:r>
            <a:r>
              <a:rPr sz="2900" spc="-5" dirty="0">
                <a:latin typeface="Arial"/>
                <a:cs typeface="Arial"/>
              </a:rPr>
              <a:t>made fit for</a:t>
            </a:r>
            <a:r>
              <a:rPr sz="2900" spc="-55" dirty="0">
                <a:latin typeface="Arial"/>
                <a:cs typeface="Arial"/>
              </a:rPr>
              <a:t> </a:t>
            </a:r>
            <a:r>
              <a:rPr sz="2900" dirty="0">
                <a:latin typeface="Arial"/>
                <a:cs typeface="Arial"/>
              </a:rPr>
              <a:t>independence  at once?” – </a:t>
            </a:r>
            <a:r>
              <a:rPr sz="2900" spc="-5" dirty="0">
                <a:latin typeface="Arial"/>
                <a:cs typeface="Arial"/>
              </a:rPr>
              <a:t>William Howard</a:t>
            </a:r>
            <a:r>
              <a:rPr sz="2900" spc="-45" dirty="0">
                <a:latin typeface="Arial"/>
                <a:cs typeface="Arial"/>
              </a:rPr>
              <a:t> </a:t>
            </a:r>
            <a:r>
              <a:rPr sz="2900" spc="-5" dirty="0">
                <a:latin typeface="Arial"/>
                <a:cs typeface="Arial"/>
              </a:rPr>
              <a:t>Taft</a:t>
            </a:r>
            <a:endParaRPr sz="2900" dirty="0">
              <a:latin typeface="Arial"/>
              <a:cs typeface="Arial"/>
            </a:endParaRPr>
          </a:p>
        </p:txBody>
      </p:sp>
      <p:sp>
        <p:nvSpPr>
          <p:cNvPr id="10" name="object 10"/>
          <p:cNvSpPr txBox="1">
            <a:spLocks noGrp="1"/>
          </p:cNvSpPr>
          <p:nvPr>
            <p:ph type="title"/>
          </p:nvPr>
        </p:nvSpPr>
        <p:spPr>
          <a:xfrm>
            <a:off x="2974325" y="1747521"/>
            <a:ext cx="6335930" cy="689932"/>
          </a:xfrm>
          <a:prstGeom prst="rect">
            <a:avLst/>
          </a:prstGeom>
        </p:spPr>
        <p:txBody>
          <a:bodyPr vert="horz" wrap="square" lIns="0" tIns="12700" rIns="0" bIns="0" rtlCol="0" anchor="t">
            <a:spAutoFit/>
          </a:bodyPr>
          <a:lstStyle/>
          <a:p>
            <a:pPr marL="12700">
              <a:spcBef>
                <a:spcPts val="100"/>
              </a:spcBef>
              <a:tabLst>
                <a:tab pos="1130300" algn="l"/>
              </a:tabLst>
            </a:pPr>
            <a:r>
              <a:rPr sz="4400" spc="-5" dirty="0">
                <a:solidFill>
                  <a:srgbClr val="FFFFFF"/>
                </a:solidFill>
              </a:rPr>
              <a:t>T</a:t>
            </a:r>
            <a:r>
              <a:rPr sz="4400" dirty="0">
                <a:solidFill>
                  <a:srgbClr val="FFFFFF"/>
                </a:solidFill>
              </a:rPr>
              <a:t>he	Philippines</a:t>
            </a:r>
            <a:endParaRPr sz="4400" dirty="0"/>
          </a:p>
        </p:txBody>
      </p:sp>
      <p:pic>
        <p:nvPicPr>
          <p:cNvPr id="5124" name="Picture 4" descr="Image result for william t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1" y="3200400"/>
            <a:ext cx="26955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47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509" y="375921"/>
            <a:ext cx="8029662" cy="689932"/>
          </a:xfrm>
          <a:prstGeom prst="rect">
            <a:avLst/>
          </a:prstGeom>
        </p:spPr>
        <p:txBody>
          <a:bodyPr vert="horz" wrap="square" lIns="0" tIns="12700" rIns="0" bIns="0" rtlCol="0" anchor="t">
            <a:spAutoFit/>
          </a:bodyPr>
          <a:lstStyle/>
          <a:p>
            <a:pPr marL="12700">
              <a:spcBef>
                <a:spcPts val="100"/>
              </a:spcBef>
              <a:tabLst>
                <a:tab pos="2590800" algn="l"/>
              </a:tabLst>
            </a:pPr>
            <a:r>
              <a:rPr sz="4400" dirty="0">
                <a:solidFill>
                  <a:schemeClr val="tx1"/>
                </a:solidFill>
              </a:rPr>
              <a:t>Philippine	</a:t>
            </a:r>
            <a:r>
              <a:rPr sz="4400" spc="-5" dirty="0">
                <a:solidFill>
                  <a:schemeClr val="tx1"/>
                </a:solidFill>
              </a:rPr>
              <a:t>Independence</a:t>
            </a:r>
            <a:endParaRPr sz="4400" dirty="0">
              <a:solidFill>
                <a:schemeClr val="tx1"/>
              </a:solidFill>
            </a:endParaRPr>
          </a:p>
        </p:txBody>
      </p:sp>
      <p:sp>
        <p:nvSpPr>
          <p:cNvPr id="3" name="object 3"/>
          <p:cNvSpPr txBox="1"/>
          <p:nvPr/>
        </p:nvSpPr>
        <p:spPr>
          <a:xfrm>
            <a:off x="437683" y="1482436"/>
            <a:ext cx="4660789" cy="3410934"/>
          </a:xfrm>
          <a:prstGeom prst="rect">
            <a:avLst/>
          </a:prstGeom>
          <a:solidFill>
            <a:srgbClr val="B3CEF6"/>
          </a:solidFill>
        </p:spPr>
        <p:txBody>
          <a:bodyPr vert="horz" wrap="square" lIns="0" tIns="111760" rIns="0" bIns="0" rtlCol="0">
            <a:spAutoFit/>
          </a:bodyPr>
          <a:lstStyle/>
          <a:p>
            <a:pPr marL="90805" marR="647065">
              <a:lnSpc>
                <a:spcPts val="2800"/>
              </a:lnSpc>
              <a:spcBef>
                <a:spcPts val="880"/>
              </a:spcBef>
            </a:pPr>
            <a:r>
              <a:rPr sz="2400" spc="-5" dirty="0">
                <a:solidFill>
                  <a:schemeClr val="bg1"/>
                </a:solidFill>
                <a:latin typeface="Georgia"/>
                <a:cs typeface="Georgia"/>
              </a:rPr>
              <a:t>During the war,</a:t>
            </a:r>
            <a:r>
              <a:rPr sz="2400" spc="-60" dirty="0">
                <a:solidFill>
                  <a:schemeClr val="bg1"/>
                </a:solidFill>
                <a:latin typeface="Georgia"/>
                <a:cs typeface="Georgia"/>
              </a:rPr>
              <a:t> </a:t>
            </a:r>
            <a:r>
              <a:rPr sz="2400" dirty="0">
                <a:solidFill>
                  <a:schemeClr val="bg1"/>
                </a:solidFill>
                <a:latin typeface="Georgia"/>
                <a:cs typeface="Georgia"/>
              </a:rPr>
              <a:t>more  </a:t>
            </a:r>
            <a:r>
              <a:rPr sz="2400" spc="-5" dirty="0">
                <a:solidFill>
                  <a:schemeClr val="bg1"/>
                </a:solidFill>
                <a:latin typeface="Georgia"/>
                <a:cs typeface="Georgia"/>
              </a:rPr>
              <a:t>than 4,000</a:t>
            </a:r>
            <a:r>
              <a:rPr sz="2400" spc="-45" dirty="0">
                <a:solidFill>
                  <a:schemeClr val="bg1"/>
                </a:solidFill>
                <a:latin typeface="Georgia"/>
                <a:cs typeface="Georgia"/>
              </a:rPr>
              <a:t> </a:t>
            </a:r>
            <a:r>
              <a:rPr sz="2400" spc="-5" dirty="0">
                <a:solidFill>
                  <a:schemeClr val="bg1"/>
                </a:solidFill>
                <a:latin typeface="Georgia"/>
                <a:cs typeface="Georgia"/>
              </a:rPr>
              <a:t>American</a:t>
            </a:r>
            <a:endParaRPr sz="2400" dirty="0">
              <a:solidFill>
                <a:schemeClr val="bg1"/>
              </a:solidFill>
              <a:latin typeface="Georgia"/>
              <a:cs typeface="Georgia"/>
            </a:endParaRPr>
          </a:p>
          <a:p>
            <a:pPr marL="90805" marR="309245">
              <a:lnSpc>
                <a:spcPts val="2900"/>
              </a:lnSpc>
              <a:spcBef>
                <a:spcPts val="20"/>
              </a:spcBef>
            </a:pPr>
            <a:r>
              <a:rPr sz="2400" spc="-5" dirty="0">
                <a:solidFill>
                  <a:schemeClr val="bg1"/>
                </a:solidFill>
                <a:latin typeface="Georgia"/>
                <a:cs typeface="Georgia"/>
              </a:rPr>
              <a:t>soldiers, about 20,000  Filipino fighters, and an  estimated 200,000  Filipino civilians</a:t>
            </a:r>
            <a:r>
              <a:rPr sz="2400" spc="-30" dirty="0">
                <a:solidFill>
                  <a:schemeClr val="bg1"/>
                </a:solidFill>
                <a:latin typeface="Georgia"/>
                <a:cs typeface="Georgia"/>
              </a:rPr>
              <a:t> </a:t>
            </a:r>
            <a:r>
              <a:rPr sz="2400" spc="-5" dirty="0">
                <a:solidFill>
                  <a:schemeClr val="bg1"/>
                </a:solidFill>
                <a:latin typeface="Georgia"/>
                <a:cs typeface="Georgia"/>
              </a:rPr>
              <a:t>died.</a:t>
            </a:r>
            <a:endParaRPr sz="2400" dirty="0">
              <a:solidFill>
                <a:schemeClr val="bg1"/>
              </a:solidFill>
              <a:latin typeface="Georgia"/>
              <a:cs typeface="Georgia"/>
            </a:endParaRPr>
          </a:p>
          <a:p>
            <a:pPr marL="90805">
              <a:lnSpc>
                <a:spcPts val="2700"/>
              </a:lnSpc>
            </a:pPr>
            <a:r>
              <a:rPr sz="2400" spc="-5" dirty="0">
                <a:solidFill>
                  <a:schemeClr val="bg1"/>
                </a:solidFill>
                <a:latin typeface="Georgia"/>
                <a:cs typeface="Georgia"/>
              </a:rPr>
              <a:t>After </a:t>
            </a:r>
            <a:r>
              <a:rPr sz="2400" dirty="0">
                <a:solidFill>
                  <a:schemeClr val="bg1"/>
                </a:solidFill>
                <a:latin typeface="Georgia"/>
                <a:cs typeface="Georgia"/>
              </a:rPr>
              <a:t>a </a:t>
            </a:r>
            <a:r>
              <a:rPr sz="2400" spc="-5" dirty="0">
                <a:solidFill>
                  <a:schemeClr val="bg1"/>
                </a:solidFill>
                <a:latin typeface="Georgia"/>
                <a:cs typeface="Georgia"/>
              </a:rPr>
              <a:t>long struggle,</a:t>
            </a:r>
            <a:r>
              <a:rPr sz="2400" spc="-35" dirty="0">
                <a:solidFill>
                  <a:schemeClr val="bg1"/>
                </a:solidFill>
                <a:latin typeface="Georgia"/>
                <a:cs typeface="Georgia"/>
              </a:rPr>
              <a:t> </a:t>
            </a:r>
            <a:r>
              <a:rPr sz="2400" spc="-5" dirty="0">
                <a:solidFill>
                  <a:schemeClr val="bg1"/>
                </a:solidFill>
                <a:latin typeface="Georgia"/>
                <a:cs typeface="Georgia"/>
              </a:rPr>
              <a:t>the</a:t>
            </a:r>
            <a:endParaRPr sz="2400" dirty="0">
              <a:solidFill>
                <a:schemeClr val="bg1"/>
              </a:solidFill>
              <a:latin typeface="Georgia"/>
              <a:cs typeface="Georgia"/>
            </a:endParaRPr>
          </a:p>
          <a:p>
            <a:pPr marL="90805" marR="440690">
              <a:lnSpc>
                <a:spcPct val="100699"/>
              </a:lnSpc>
            </a:pPr>
            <a:r>
              <a:rPr sz="2400" spc="-5" dirty="0">
                <a:solidFill>
                  <a:schemeClr val="bg1"/>
                </a:solidFill>
                <a:latin typeface="Georgia"/>
                <a:cs typeface="Georgia"/>
              </a:rPr>
              <a:t>Filipinos </a:t>
            </a:r>
            <a:r>
              <a:rPr sz="2400" dirty="0">
                <a:solidFill>
                  <a:schemeClr val="bg1"/>
                </a:solidFill>
                <a:latin typeface="Georgia"/>
                <a:cs typeface="Georgia"/>
              </a:rPr>
              <a:t>received</a:t>
            </a:r>
            <a:r>
              <a:rPr sz="2400" spc="-60" dirty="0">
                <a:solidFill>
                  <a:schemeClr val="bg1"/>
                </a:solidFill>
                <a:latin typeface="Georgia"/>
                <a:cs typeface="Georgia"/>
              </a:rPr>
              <a:t> </a:t>
            </a:r>
            <a:r>
              <a:rPr sz="2400" spc="-5" dirty="0">
                <a:solidFill>
                  <a:schemeClr val="bg1"/>
                </a:solidFill>
                <a:latin typeface="Georgia"/>
                <a:cs typeface="Georgia"/>
              </a:rPr>
              <a:t>their  independence </a:t>
            </a:r>
            <a:r>
              <a:rPr sz="2400" dirty="0">
                <a:solidFill>
                  <a:schemeClr val="bg1"/>
                </a:solidFill>
                <a:latin typeface="Georgia"/>
                <a:cs typeface="Georgia"/>
              </a:rPr>
              <a:t>in</a:t>
            </a:r>
            <a:r>
              <a:rPr sz="2400" spc="-55" dirty="0">
                <a:solidFill>
                  <a:schemeClr val="bg1"/>
                </a:solidFill>
                <a:latin typeface="Georgia"/>
                <a:cs typeface="Georgia"/>
              </a:rPr>
              <a:t> </a:t>
            </a:r>
            <a:r>
              <a:rPr sz="2400" spc="-5" dirty="0">
                <a:solidFill>
                  <a:schemeClr val="bg1"/>
                </a:solidFill>
                <a:latin typeface="Georgia"/>
                <a:cs typeface="Georgia"/>
              </a:rPr>
              <a:t>1946.</a:t>
            </a:r>
            <a:endParaRPr sz="2400" dirty="0">
              <a:solidFill>
                <a:schemeClr val="bg1"/>
              </a:solidFill>
              <a:latin typeface="Georgia"/>
              <a:cs typeface="Georgia"/>
            </a:endParaRPr>
          </a:p>
        </p:txBody>
      </p:sp>
      <p:sp>
        <p:nvSpPr>
          <p:cNvPr id="4" name="object 4"/>
          <p:cNvSpPr/>
          <p:nvPr/>
        </p:nvSpPr>
        <p:spPr>
          <a:xfrm>
            <a:off x="5905511" y="2998750"/>
            <a:ext cx="4762488" cy="320999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5900747" y="2994025"/>
            <a:ext cx="4767580" cy="0"/>
          </a:xfrm>
          <a:custGeom>
            <a:avLst/>
            <a:gdLst/>
            <a:ahLst/>
            <a:cxnLst/>
            <a:rect l="l" t="t" r="r" b="b"/>
            <a:pathLst>
              <a:path w="4767580">
                <a:moveTo>
                  <a:pt x="0" y="0"/>
                </a:moveTo>
                <a:lnTo>
                  <a:pt x="4767251" y="0"/>
                </a:lnTo>
              </a:path>
            </a:pathLst>
          </a:custGeom>
          <a:ln w="9524">
            <a:solidFill>
              <a:srgbClr val="F1F0E7"/>
            </a:solidFill>
          </a:ln>
        </p:spPr>
        <p:txBody>
          <a:bodyPr wrap="square" lIns="0" tIns="0" rIns="0" bIns="0" rtlCol="0"/>
          <a:lstStyle/>
          <a:p>
            <a:endParaRPr dirty="0"/>
          </a:p>
        </p:txBody>
      </p:sp>
      <p:sp>
        <p:nvSpPr>
          <p:cNvPr id="6" name="object 6"/>
          <p:cNvSpPr/>
          <p:nvPr/>
        </p:nvSpPr>
        <p:spPr>
          <a:xfrm>
            <a:off x="5900747" y="2994025"/>
            <a:ext cx="4767580" cy="3219450"/>
          </a:xfrm>
          <a:custGeom>
            <a:avLst/>
            <a:gdLst/>
            <a:ahLst/>
            <a:cxnLst/>
            <a:rect l="l" t="t" r="r" b="b"/>
            <a:pathLst>
              <a:path w="4767580" h="3219450">
                <a:moveTo>
                  <a:pt x="4767251" y="3219449"/>
                </a:moveTo>
                <a:lnTo>
                  <a:pt x="0" y="3219449"/>
                </a:lnTo>
                <a:lnTo>
                  <a:pt x="0" y="0"/>
                </a:lnTo>
              </a:path>
            </a:pathLst>
          </a:custGeom>
          <a:ln w="9524">
            <a:solidFill>
              <a:srgbClr val="F1F0E7"/>
            </a:solidFill>
          </a:ln>
        </p:spPr>
        <p:txBody>
          <a:bodyPr wrap="square" lIns="0" tIns="0" rIns="0" bIns="0" rtlCol="0"/>
          <a:lstStyle/>
          <a:p>
            <a:endParaRPr dirty="0"/>
          </a:p>
        </p:txBody>
      </p:sp>
      <p:sp>
        <p:nvSpPr>
          <p:cNvPr id="7" name="object 7"/>
          <p:cNvSpPr/>
          <p:nvPr/>
        </p:nvSpPr>
        <p:spPr>
          <a:xfrm>
            <a:off x="5905511" y="1660525"/>
            <a:ext cx="4762488" cy="1343098"/>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5900747" y="1655762"/>
            <a:ext cx="4767580" cy="0"/>
          </a:xfrm>
          <a:custGeom>
            <a:avLst/>
            <a:gdLst/>
            <a:ahLst/>
            <a:cxnLst/>
            <a:rect l="l" t="t" r="r" b="b"/>
            <a:pathLst>
              <a:path w="4767580">
                <a:moveTo>
                  <a:pt x="0" y="0"/>
                </a:moveTo>
                <a:lnTo>
                  <a:pt x="4767251" y="0"/>
                </a:lnTo>
              </a:path>
            </a:pathLst>
          </a:custGeom>
          <a:ln w="9524">
            <a:solidFill>
              <a:srgbClr val="F1F0E7"/>
            </a:solidFill>
          </a:ln>
        </p:spPr>
        <p:txBody>
          <a:bodyPr wrap="square" lIns="0" tIns="0" rIns="0" bIns="0" rtlCol="0"/>
          <a:lstStyle/>
          <a:p>
            <a:endParaRPr dirty="0"/>
          </a:p>
        </p:txBody>
      </p:sp>
      <p:sp>
        <p:nvSpPr>
          <p:cNvPr id="9" name="object 9"/>
          <p:cNvSpPr/>
          <p:nvPr/>
        </p:nvSpPr>
        <p:spPr>
          <a:xfrm>
            <a:off x="5900747" y="1655762"/>
            <a:ext cx="4767580" cy="1352550"/>
          </a:xfrm>
          <a:custGeom>
            <a:avLst/>
            <a:gdLst/>
            <a:ahLst/>
            <a:cxnLst/>
            <a:rect l="l" t="t" r="r" b="b"/>
            <a:pathLst>
              <a:path w="4767580" h="1352550">
                <a:moveTo>
                  <a:pt x="4767251" y="1352549"/>
                </a:moveTo>
                <a:lnTo>
                  <a:pt x="0" y="1352549"/>
                </a:lnTo>
                <a:lnTo>
                  <a:pt x="0" y="0"/>
                </a:lnTo>
              </a:path>
            </a:pathLst>
          </a:custGeom>
          <a:ln w="9524">
            <a:solidFill>
              <a:srgbClr val="F1F0E7"/>
            </a:solidFill>
          </a:ln>
        </p:spPr>
        <p:txBody>
          <a:bodyPr wrap="square" lIns="0" tIns="0" rIns="0" bIns="0" rtlCol="0"/>
          <a:lstStyle/>
          <a:p>
            <a:endParaRPr dirty="0"/>
          </a:p>
        </p:txBody>
      </p:sp>
    </p:spTree>
    <p:extLst>
      <p:ext uri="{BB962C8B-B14F-4D97-AF65-F5344CB8AC3E}">
        <p14:creationId xmlns:p14="http://schemas.microsoft.com/office/powerpoint/2010/main" val="2384061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24062" y="5945187"/>
            <a:ext cx="4897755" cy="913130"/>
          </a:xfrm>
          <a:custGeom>
            <a:avLst/>
            <a:gdLst/>
            <a:ahLst/>
            <a:cxnLst/>
            <a:rect l="l" t="t" r="r" b="b"/>
            <a:pathLst>
              <a:path w="4897755" h="913129">
                <a:moveTo>
                  <a:pt x="85605" y="21324"/>
                </a:moveTo>
                <a:lnTo>
                  <a:pt x="3636817" y="912812"/>
                </a:lnTo>
                <a:lnTo>
                  <a:pt x="4897468" y="912812"/>
                </a:lnTo>
                <a:lnTo>
                  <a:pt x="85605" y="21324"/>
                </a:lnTo>
                <a:close/>
              </a:path>
              <a:path w="4897755" h="913129">
                <a:moveTo>
                  <a:pt x="660" y="0"/>
                </a:moveTo>
                <a:lnTo>
                  <a:pt x="0" y="5464"/>
                </a:lnTo>
                <a:lnTo>
                  <a:pt x="85605" y="21324"/>
                </a:lnTo>
                <a:lnTo>
                  <a:pt x="660" y="0"/>
                </a:lnTo>
                <a:close/>
              </a:path>
            </a:pathLst>
          </a:custGeom>
          <a:solidFill>
            <a:srgbClr val="AED5E3">
              <a:alpha val="39608"/>
            </a:srgbClr>
          </a:solidFill>
        </p:spPr>
        <p:txBody>
          <a:bodyPr wrap="square" lIns="0" tIns="0" rIns="0" bIns="0" rtlCol="0"/>
          <a:lstStyle/>
          <a:p>
            <a:endParaRPr dirty="0"/>
          </a:p>
        </p:txBody>
      </p:sp>
      <p:sp>
        <p:nvSpPr>
          <p:cNvPr id="3" name="object 3"/>
          <p:cNvSpPr/>
          <p:nvPr/>
        </p:nvSpPr>
        <p:spPr>
          <a:xfrm>
            <a:off x="2009775" y="5938836"/>
            <a:ext cx="3653154" cy="919480"/>
          </a:xfrm>
          <a:custGeom>
            <a:avLst/>
            <a:gdLst/>
            <a:ahLst/>
            <a:cxnLst/>
            <a:rect l="l" t="t" r="r" b="b"/>
            <a:pathLst>
              <a:path w="3653154" h="919479">
                <a:moveTo>
                  <a:pt x="0" y="0"/>
                </a:moveTo>
                <a:lnTo>
                  <a:pt x="7921" y="6349"/>
                </a:lnTo>
                <a:lnTo>
                  <a:pt x="2869801" y="919162"/>
                </a:lnTo>
                <a:lnTo>
                  <a:pt x="3653086" y="919162"/>
                </a:lnTo>
                <a:lnTo>
                  <a:pt x="0" y="0"/>
                </a:lnTo>
                <a:close/>
              </a:path>
            </a:pathLst>
          </a:custGeom>
          <a:solidFill>
            <a:srgbClr val="000000"/>
          </a:solidFill>
        </p:spPr>
        <p:txBody>
          <a:bodyPr wrap="square" lIns="0" tIns="0" rIns="0" bIns="0" rtlCol="0"/>
          <a:lstStyle/>
          <a:p>
            <a:endParaRPr dirty="0"/>
          </a:p>
        </p:txBody>
      </p:sp>
      <p:sp>
        <p:nvSpPr>
          <p:cNvPr id="4" name="object 4"/>
          <p:cNvSpPr/>
          <p:nvPr/>
        </p:nvSpPr>
        <p:spPr>
          <a:xfrm>
            <a:off x="1524001" y="5772151"/>
            <a:ext cx="3402149" cy="108584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524000" y="1"/>
            <a:ext cx="9143998" cy="6857998"/>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59225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586" t="25000" r="15447" b="18750"/>
          <a:stretch/>
        </p:blipFill>
        <p:spPr>
          <a:xfrm>
            <a:off x="2133600" y="47298"/>
            <a:ext cx="7315200" cy="6810702"/>
          </a:xfrm>
          <a:prstGeom prst="rect">
            <a:avLst/>
          </a:prstGeom>
        </p:spPr>
      </p:pic>
    </p:spTree>
    <p:extLst>
      <p:ext uri="{BB962C8B-B14F-4D97-AF65-F5344CB8AC3E}">
        <p14:creationId xmlns:p14="http://schemas.microsoft.com/office/powerpoint/2010/main" val="3095731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 y="0"/>
            <a:ext cx="5434013" cy="411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984501"/>
            <a:ext cx="4953000" cy="3660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3"/>
          <p:cNvSpPr>
            <a:spLocks noChangeArrowheads="1"/>
          </p:cNvSpPr>
          <p:nvPr/>
        </p:nvSpPr>
        <p:spPr bwMode="auto">
          <a:xfrm>
            <a:off x="6186055" y="423142"/>
            <a:ext cx="3733800" cy="219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en-US" altLang="en-US" sz="6000" b="1" dirty="0">
                <a:solidFill>
                  <a:schemeClr val="tx1"/>
                </a:solidFill>
                <a:latin typeface="Calibri" panose="020F0502020204030204" pitchFamily="34" charset="0"/>
              </a:rPr>
              <a:t>A Banana Republic</a:t>
            </a:r>
          </a:p>
          <a:p>
            <a:pPr hangingPunct="1">
              <a:lnSpc>
                <a:spcPct val="100000"/>
              </a:lnSpc>
            </a:pPr>
            <a:endParaRPr lang="en-US" altLang="en-US" dirty="0">
              <a:latin typeface="Calibri" panose="020F0502020204030204" pitchFamily="34" charset="0"/>
            </a:endParaRPr>
          </a:p>
        </p:txBody>
      </p:sp>
      <p:sp>
        <p:nvSpPr>
          <p:cNvPr id="7172" name="Rectangle 4"/>
          <p:cNvSpPr>
            <a:spLocks noChangeArrowheads="1"/>
          </p:cNvSpPr>
          <p:nvPr/>
        </p:nvSpPr>
        <p:spPr bwMode="auto">
          <a:xfrm>
            <a:off x="258258" y="4114800"/>
            <a:ext cx="5643778" cy="2676202"/>
          </a:xfrm>
          <a:prstGeom prst="rect">
            <a:avLst/>
          </a:prstGeom>
          <a:noFill/>
          <a:ln w="9525"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n-US" altLang="en-US" sz="2400" b="1" dirty="0">
                <a:solidFill>
                  <a:schemeClr val="tx1"/>
                </a:solidFill>
                <a:latin typeface="Calibri" panose="020F0502020204030204" pitchFamily="34" charset="0"/>
              </a:rPr>
              <a:t>A politically unstable country that depends economically upon the export of a limited resource (fruits, minerals), and usually features a class-based society, with a large, impoverished working class and  wealthy élites in  business, politics, and the military.</a:t>
            </a:r>
          </a:p>
        </p:txBody>
      </p:sp>
    </p:spTree>
    <p:extLst>
      <p:ext uri="{BB962C8B-B14F-4D97-AF65-F5344CB8AC3E}">
        <p14:creationId xmlns:p14="http://schemas.microsoft.com/office/powerpoint/2010/main" val="259555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United Fruit Company</a:t>
            </a:r>
          </a:p>
        </p:txBody>
      </p:sp>
      <p:pic>
        <p:nvPicPr>
          <p:cNvPr id="2050" name="Picture 2" descr="United Fruit Company | AP World History Cla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69766" y="1690255"/>
            <a:ext cx="6422234" cy="5167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United Fruit Co.” por Pablo Neruda | United fruit company, American  history resources, Post reading activ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3" y="1444193"/>
            <a:ext cx="6675619" cy="541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042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June 11 The Banana Massac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083" y="0"/>
            <a:ext cx="3876972" cy="4962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anana Massacre - OZY | A Modern Media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648074"/>
            <a:ext cx="571500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or Ke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95900" cy="4962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erica in Guatemala – The Flying Oliv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60" y="4179742"/>
            <a:ext cx="4885340" cy="262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70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73" y="595746"/>
            <a:ext cx="9504217" cy="5652654"/>
          </a:xfrm>
        </p:spPr>
        <p:txBody>
          <a:bodyPr>
            <a:normAutofit lnSpcReduction="10000"/>
          </a:bodyPr>
          <a:lstStyle/>
          <a:p>
            <a:r>
              <a:rPr lang="en-US" dirty="0"/>
              <a:t>ONE American could have a crown for the asking. He is the</a:t>
            </a:r>
            <a:br>
              <a:rPr lang="en-US" dirty="0"/>
            </a:br>
            <a:r>
              <a:rPr lang="en-US" dirty="0"/>
              <a:t>uncrowned king of the tropics, the Cecil Rhodes of Central</a:t>
            </a:r>
            <a:br>
              <a:rPr lang="en-US" dirty="0"/>
            </a:br>
            <a:r>
              <a:rPr lang="en-US" dirty="0"/>
              <a:t>America, a demigod in the eyes of half a dozen republics.</a:t>
            </a:r>
            <a:br>
              <a:rPr lang="en-US" dirty="0"/>
            </a:br>
            <a:br>
              <a:rPr lang="en-US" dirty="0"/>
            </a:br>
            <a:r>
              <a:rPr lang="en-US" dirty="0"/>
              <a:t>He sits daily in an unpretentious office at Battery Place, New York, a silent Hercules transforming the American tropics from a jungle to a fruit garden; creating prosperity, health, and peace where only poverty, disease, and revolutions formerly luxuriated; steel-rail Central American republics to one another as a necessary preliminary to their union into one powerful commonwealth; and plodding, also, to make it possible to travel from New York, Chicago, or San Francisco all the way by rail to Panama or even to Rio de Janeiro.</a:t>
            </a:r>
            <a:br>
              <a:rPr lang="en-US" dirty="0"/>
            </a:br>
            <a:br>
              <a:rPr lang="en-US" dirty="0"/>
            </a:br>
            <a:r>
              <a:rPr lang="en-US" dirty="0"/>
              <a:t>"When </a:t>
            </a:r>
            <a:r>
              <a:rPr lang="en-US" dirty="0" err="1"/>
              <a:t>Mistah</a:t>
            </a:r>
            <a:r>
              <a:rPr lang="en-US" dirty="0"/>
              <a:t> Keith comes here de country has a holiday. You can't get within blocks of de station. He is de greatest man ever live an* de best-hearted. De poor know dat."</a:t>
            </a:r>
            <a:br>
              <a:rPr lang="en-US" dirty="0"/>
            </a:br>
            <a:br>
              <a:rPr lang="en-US" dirty="0"/>
            </a:br>
            <a:r>
              <a:rPr lang="en-US" dirty="0"/>
              <a:t>That was the tribute paid Minor C. Keith by a </a:t>
            </a:r>
            <a:r>
              <a:rPr lang="en-US" dirty="0" err="1"/>
              <a:t>coloured</a:t>
            </a:r>
            <a:r>
              <a:rPr lang="en-US" dirty="0"/>
              <a:t> waiter in the San Jose Hotel in Costa Rica's capital when I mentioned the great civilizer's name.</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897080" y="4619880"/>
              <a:ext cx="2383920" cy="58320"/>
            </p14:xfrm>
          </p:contentPart>
        </mc:Choice>
        <mc:Fallback xmlns="">
          <p:pic>
            <p:nvPicPr>
              <p:cNvPr id="4" name="Ink 3"/>
              <p:cNvPicPr/>
              <p:nvPr/>
            </p:nvPicPr>
            <p:blipFill>
              <a:blip r:embed="rId3"/>
              <a:stretch>
                <a:fillRect/>
              </a:stretch>
            </p:blipFill>
            <p:spPr>
              <a:xfrm>
                <a:off x="4881240" y="4556520"/>
                <a:ext cx="24156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256760" y="1039320"/>
              <a:ext cx="2080440" cy="360"/>
            </p14:xfrm>
          </p:contentPart>
        </mc:Choice>
        <mc:Fallback xmlns="">
          <p:pic>
            <p:nvPicPr>
              <p:cNvPr id="5" name="Ink 4"/>
              <p:cNvPicPr/>
              <p:nvPr/>
            </p:nvPicPr>
            <p:blipFill>
              <a:blip r:embed="rId5"/>
              <a:stretch>
                <a:fillRect/>
              </a:stretch>
            </p:blipFill>
            <p:spPr>
              <a:xfrm>
                <a:off x="1240920" y="975960"/>
                <a:ext cx="21121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2889000" y="2324160"/>
              <a:ext cx="4030920" cy="202680"/>
            </p14:xfrm>
          </p:contentPart>
        </mc:Choice>
        <mc:Fallback xmlns="">
          <p:pic>
            <p:nvPicPr>
              <p:cNvPr id="6" name="Ink 5"/>
              <p:cNvPicPr/>
              <p:nvPr/>
            </p:nvPicPr>
            <p:blipFill>
              <a:blip r:embed="rId7"/>
              <a:stretch>
                <a:fillRect/>
              </a:stretch>
            </p:blipFill>
            <p:spPr>
              <a:xfrm>
                <a:off x="2873160" y="2260800"/>
                <a:ext cx="406260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8652960" y="2280960"/>
              <a:ext cx="1170360" cy="260280"/>
            </p14:xfrm>
          </p:contentPart>
        </mc:Choice>
        <mc:Fallback xmlns="">
          <p:pic>
            <p:nvPicPr>
              <p:cNvPr id="7" name="Ink 6"/>
              <p:cNvPicPr/>
              <p:nvPr/>
            </p:nvPicPr>
            <p:blipFill>
              <a:blip r:embed="rId9"/>
              <a:stretch>
                <a:fillRect/>
              </a:stretch>
            </p:blipFill>
            <p:spPr>
              <a:xfrm>
                <a:off x="8637120" y="2217600"/>
                <a:ext cx="12020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1415520" y="2685240"/>
              <a:ext cx="1777320" cy="29160"/>
            </p14:xfrm>
          </p:contentPart>
        </mc:Choice>
        <mc:Fallback xmlns="">
          <p:pic>
            <p:nvPicPr>
              <p:cNvPr id="8" name="Ink 7"/>
              <p:cNvPicPr/>
              <p:nvPr/>
            </p:nvPicPr>
            <p:blipFill>
              <a:blip r:embed="rId11"/>
              <a:stretch>
                <a:fillRect/>
              </a:stretch>
            </p:blipFill>
            <p:spPr>
              <a:xfrm>
                <a:off x="1399680" y="2621880"/>
                <a:ext cx="18090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1040040" y="3955680"/>
              <a:ext cx="9259920" cy="1299960"/>
            </p14:xfrm>
          </p:contentPart>
        </mc:Choice>
        <mc:Fallback xmlns="">
          <p:pic>
            <p:nvPicPr>
              <p:cNvPr id="9" name="Ink 8"/>
              <p:cNvPicPr/>
              <p:nvPr/>
            </p:nvPicPr>
            <p:blipFill>
              <a:blip r:embed="rId13"/>
              <a:stretch>
                <a:fillRect/>
              </a:stretch>
            </p:blipFill>
            <p:spPr>
              <a:xfrm>
                <a:off x="1024200" y="3892320"/>
                <a:ext cx="9291600" cy="142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8205120" y="5673960"/>
              <a:ext cx="1979280" cy="57960"/>
            </p14:xfrm>
          </p:contentPart>
        </mc:Choice>
        <mc:Fallback xmlns="">
          <p:pic>
            <p:nvPicPr>
              <p:cNvPr id="10" name="Ink 9"/>
              <p:cNvPicPr/>
              <p:nvPr/>
            </p:nvPicPr>
            <p:blipFill>
              <a:blip r:embed="rId15"/>
              <a:stretch>
                <a:fillRect/>
              </a:stretch>
            </p:blipFill>
            <p:spPr>
              <a:xfrm>
                <a:off x="8189280" y="5610240"/>
                <a:ext cx="2010960" cy="185400"/>
              </a:xfrm>
              <a:prstGeom prst="rect">
                <a:avLst/>
              </a:prstGeom>
            </p:spPr>
          </p:pic>
        </mc:Fallback>
      </mc:AlternateContent>
    </p:spTree>
    <p:extLst>
      <p:ext uri="{BB962C8B-B14F-4D97-AF65-F5344CB8AC3E}">
        <p14:creationId xmlns:p14="http://schemas.microsoft.com/office/powerpoint/2010/main" val="297383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51" y="100570"/>
            <a:ext cx="6714687" cy="461665"/>
          </a:xfrm>
        </p:spPr>
        <p:txBody>
          <a:bodyPr/>
          <a:lstStyle/>
          <a:p>
            <a:r>
              <a:rPr lang="en-US" dirty="0"/>
              <a:t>Amalgamated Association</a:t>
            </a:r>
          </a:p>
        </p:txBody>
      </p:sp>
      <p:sp>
        <p:nvSpPr>
          <p:cNvPr id="3" name="Text Placeholder 2"/>
          <p:cNvSpPr>
            <a:spLocks noGrp="1"/>
          </p:cNvSpPr>
          <p:nvPr>
            <p:ph type="body" idx="1"/>
          </p:nvPr>
        </p:nvSpPr>
        <p:spPr>
          <a:xfrm>
            <a:off x="260059" y="4060273"/>
            <a:ext cx="11585195" cy="2628940"/>
          </a:xfrm>
        </p:spPr>
        <p:txBody>
          <a:bodyPr>
            <a:normAutofit fontScale="92500"/>
          </a:bodyPr>
          <a:lstStyle/>
          <a:p>
            <a:pPr marL="457200" indent="-457200">
              <a:buFont typeface="Arial" panose="020B0604020202020204" pitchFamily="34" charset="0"/>
              <a:buChar char="•"/>
            </a:pPr>
            <a:r>
              <a:rPr lang="en-US" sz="2400" dirty="0"/>
              <a:t>Powerful union of skilled iron and steel workers (est. 1876)</a:t>
            </a:r>
          </a:p>
          <a:p>
            <a:pPr marL="457200" indent="-457200">
              <a:buFont typeface="Arial" panose="020B0604020202020204" pitchFamily="34" charset="0"/>
              <a:buChar char="•"/>
            </a:pPr>
            <a:r>
              <a:rPr lang="en-US" sz="2400" dirty="0"/>
              <a:t>Est. labor contracts for workers that gave them right to hire and regulate pace of work</a:t>
            </a:r>
          </a:p>
          <a:p>
            <a:pPr marL="457200" indent="-457200">
              <a:buFont typeface="Arial" panose="020B0604020202020204" pitchFamily="34" charset="0"/>
              <a:buChar char="•"/>
            </a:pPr>
            <a:r>
              <a:rPr lang="en-US" sz="2400" dirty="0"/>
              <a:t>Carnegie and Frick viewed these rights as infringements on management’s rights</a:t>
            </a:r>
          </a:p>
          <a:p>
            <a:pPr marL="457200" indent="-457200">
              <a:buFont typeface="Arial" panose="020B0604020202020204" pitchFamily="34" charset="0"/>
              <a:buChar char="•"/>
            </a:pPr>
            <a:r>
              <a:rPr lang="en-US" sz="2400" dirty="0"/>
              <a:t>Decided to operate plant on non-union basis</a:t>
            </a:r>
          </a:p>
          <a:p>
            <a:pPr marL="457200" indent="-457200">
              <a:buFont typeface="Arial" panose="020B0604020202020204" pitchFamily="34" charset="0"/>
              <a:buChar char="•"/>
            </a:pPr>
            <a:r>
              <a:rPr lang="en-US" sz="2400" dirty="0"/>
              <a:t>Created barracks, barbed wire, and fired entire workforce</a:t>
            </a:r>
          </a:p>
        </p:txBody>
      </p:sp>
      <p:pic>
        <p:nvPicPr>
          <p:cNvPr id="1026" name="Picture 2" descr="Image result for carnegie and frick homestead str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703" y="0"/>
            <a:ext cx="5002845" cy="3991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negie and fri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245" y="1603927"/>
            <a:ext cx="3579427"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7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499A4816-F5F1-448F-91F8-226429433F4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4070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994599"/>
            <a:ext cx="10515600" cy="819482"/>
          </a:xfrm>
        </p:spPr>
        <p:txBody>
          <a:bodyPr/>
          <a:lstStyle/>
          <a:p>
            <a:r>
              <a:rPr lang="en-US" dirty="0"/>
              <a:t>Homestead Strike, July 6, 1892</a:t>
            </a:r>
          </a:p>
        </p:txBody>
      </p:sp>
      <p:sp>
        <p:nvSpPr>
          <p:cNvPr id="7" name="Content Placeholder 6"/>
          <p:cNvSpPr>
            <a:spLocks noGrp="1"/>
          </p:cNvSpPr>
          <p:nvPr>
            <p:ph idx="1"/>
          </p:nvPr>
        </p:nvSpPr>
        <p:spPr>
          <a:xfrm>
            <a:off x="-1" y="3814081"/>
            <a:ext cx="12067309" cy="3016210"/>
          </a:xfrm>
        </p:spPr>
        <p:txBody>
          <a:bodyPr>
            <a:normAutofit/>
          </a:bodyPr>
          <a:lstStyle/>
          <a:p>
            <a:pPr marL="457200" indent="-457200">
              <a:buFont typeface="Arial" panose="020B0604020202020204" pitchFamily="34" charset="0"/>
              <a:buChar char="•"/>
            </a:pPr>
            <a:r>
              <a:rPr lang="en-US" sz="2800" dirty="0"/>
              <a:t>Armed strikers at the Carnegie Steel Company confronted 300 </a:t>
            </a:r>
            <a:r>
              <a:rPr lang="en-US" sz="2800" dirty="0" err="1"/>
              <a:t>Pinkermen</a:t>
            </a:r>
            <a:r>
              <a:rPr lang="en-US" sz="2800" dirty="0"/>
              <a:t> (private policemen) hired to escort newly hired non-union workers into plant</a:t>
            </a:r>
          </a:p>
          <a:p>
            <a:pPr marL="457200" indent="-457200">
              <a:buFont typeface="Arial" panose="020B0604020202020204" pitchFamily="34" charset="0"/>
              <a:buChar char="•"/>
            </a:pPr>
            <a:r>
              <a:rPr lang="en-US" sz="2800" dirty="0"/>
              <a:t>7 steelworkers and 3 private police were killed</a:t>
            </a:r>
          </a:p>
          <a:p>
            <a:pPr marL="457200" indent="-457200">
              <a:buFont typeface="Arial" panose="020B0604020202020204" pitchFamily="34" charset="0"/>
              <a:buChar char="•"/>
            </a:pPr>
            <a:r>
              <a:rPr lang="en-US" sz="2800" dirty="0"/>
              <a:t>Security retreats and PA Governor sends in 8,000 militia that finally breaks union protest</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776" y="0"/>
            <a:ext cx="3446532" cy="27916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Drawing of the Homestead Steel Strike by Charles Mente, 1892. From the Library of Cong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738"/>
            <a:ext cx="3796145" cy="282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79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nodeType="clickEffect">
                                  <p:stCondLst>
                                    <p:cond delay="0"/>
                                  </p:stCondLst>
                                  <p:childTnLst>
                                    <p:animMotion origin="layout" path="M -0.00261 0.01667 L -0.47136 0.31158 " pathEditMode="relative" rAng="0" ptsTypes="AA">
                                      <p:cBhvr>
                                        <p:cTn id="21" dur="2000" fill="hold"/>
                                        <p:tgtEl>
                                          <p:spTgt spid="1026"/>
                                        </p:tgtEl>
                                        <p:attrNameLst>
                                          <p:attrName>ppt_x</p:attrName>
                                          <p:attrName>ppt_y</p:attrName>
                                        </p:attrNameLst>
                                      </p:cBhvr>
                                      <p:rCtr x="-23438" y="14745"/>
                                    </p:animMotion>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0.58633 0.36898 L 1.04167E-6 4.81481E-6 " pathEditMode="relative" rAng="0" ptsTypes="AA">
                                      <p:cBhvr>
                                        <p:cTn id="25" dur="2000" fill="hold"/>
                                        <p:tgtEl>
                                          <p:spTgt spid="6"/>
                                        </p:tgtEl>
                                        <p:attrNameLst>
                                          <p:attrName>ppt_x</p:attrName>
                                          <p:attrName>ppt_y</p:attrName>
                                        </p:attrNameLst>
                                      </p:cBhvr>
                                      <p:rCtr x="29323" y="-1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3376</TotalTime>
  <Words>2918</Words>
  <Application>Microsoft Office PowerPoint</Application>
  <PresentationFormat>Widescreen</PresentationFormat>
  <Paragraphs>256</Paragraphs>
  <Slides>67</Slides>
  <Notes>3</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67</vt:i4>
      </vt:variant>
    </vt:vector>
  </HeadingPairs>
  <TitlesOfParts>
    <vt:vector size="78" baseType="lpstr">
      <vt:lpstr>Arial</vt:lpstr>
      <vt:lpstr>Calibri</vt:lpstr>
      <vt:lpstr>Century Gothic</vt:lpstr>
      <vt:lpstr>Georgia</vt:lpstr>
      <vt:lpstr>Roboto</vt:lpstr>
      <vt:lpstr>Segoe UI Symbol</vt:lpstr>
      <vt:lpstr>Times New Roman</vt:lpstr>
      <vt:lpstr>Wingdings</vt:lpstr>
      <vt:lpstr>Wingdings 3</vt:lpstr>
      <vt:lpstr>Ion</vt:lpstr>
      <vt:lpstr>Office Theme</vt:lpstr>
      <vt:lpstr>Our Timeline Post-Reconstruction</vt:lpstr>
      <vt:lpstr>PowerPoint Presentation</vt:lpstr>
      <vt:lpstr>What Impact Does this Have on the Workers?</vt:lpstr>
      <vt:lpstr>What Characterized the Gilded Age?</vt:lpstr>
      <vt:lpstr>Factory Towns</vt:lpstr>
      <vt:lpstr>Steel</vt:lpstr>
      <vt:lpstr>Amalgamated Association</vt:lpstr>
      <vt:lpstr>PowerPoint Presentation</vt:lpstr>
      <vt:lpstr>Homestead Strike, July 6, 1892</vt:lpstr>
      <vt:lpstr>PowerPoint Presentation</vt:lpstr>
      <vt:lpstr>PowerPoint Presentation</vt:lpstr>
      <vt:lpstr>Two Ideas of Freedom..</vt:lpstr>
      <vt:lpstr>Rise of the Farmer’s Alliance</vt:lpstr>
      <vt:lpstr>What Impact Does this Have on the Workers?</vt:lpstr>
      <vt:lpstr>Populism &amp; Agrarian Life</vt:lpstr>
      <vt:lpstr>The People’s Party</vt:lpstr>
      <vt:lpstr>PowerPoint Presentation</vt:lpstr>
      <vt:lpstr>First Wave of Feminists, Mary Lease</vt:lpstr>
      <vt:lpstr>Mary E. Lease</vt:lpstr>
      <vt:lpstr>The Chinese Experience</vt:lpstr>
      <vt:lpstr>Chinese Exclusion Act, 1882</vt:lpstr>
      <vt:lpstr>Fong Yue Ting v. United States, 1893</vt:lpstr>
      <vt:lpstr>Chinese Exclusion</vt:lpstr>
      <vt:lpstr>Chinese Exclusion Act Language</vt:lpstr>
      <vt:lpstr>PowerPoint Presentation</vt:lpstr>
      <vt:lpstr>Chinese Exclusion Response: Resistance  and Resilency</vt:lpstr>
      <vt:lpstr>Chinese Exclusion Response</vt:lpstr>
      <vt:lpstr>Legacy of Chinese Exclusion Act</vt:lpstr>
      <vt:lpstr>PowerPoint Presentation</vt:lpstr>
      <vt:lpstr>Chinese Exclusion Response</vt:lpstr>
      <vt:lpstr>First Modern Presidential Campaign</vt:lpstr>
      <vt:lpstr>PowerPoint Presentation</vt:lpstr>
      <vt:lpstr>PowerPoint Presentation</vt:lpstr>
      <vt:lpstr>PowerPoint Presentation</vt:lpstr>
      <vt:lpstr>PowerPoint Presentation</vt:lpstr>
      <vt:lpstr>PowerPoint Presentation</vt:lpstr>
      <vt:lpstr>New Nativism</vt:lpstr>
      <vt:lpstr>Chinese Exclusion Act, 1882</vt:lpstr>
      <vt:lpstr>PowerPoint Presentation</vt:lpstr>
      <vt:lpstr>Becoming a World Power (1890s)</vt:lpstr>
      <vt:lpstr>American Expansionism</vt:lpstr>
      <vt:lpstr>Yellow Journalism</vt:lpstr>
      <vt:lpstr>PowerPoint Presentation</vt:lpstr>
      <vt:lpstr>On the Eve of War and ….</vt:lpstr>
      <vt:lpstr>Spanish American War &amp; Cuban Independence</vt:lpstr>
      <vt:lpstr>Teller Amendment, April 20, 1898</vt:lpstr>
      <vt:lpstr>Results - Platt Amendment, May 22, 1903, </vt:lpstr>
      <vt:lpstr>PowerPoint Presentation</vt:lpstr>
      <vt:lpstr>PowerPoint Presentation</vt:lpstr>
      <vt:lpstr>Historical Reflections</vt:lpstr>
      <vt:lpstr>United States Expansion in the  Pacific, 1867–1899</vt:lpstr>
      <vt:lpstr>PowerPoint Presentation</vt:lpstr>
      <vt:lpstr>PowerPoint Presentation</vt:lpstr>
      <vt:lpstr>PowerPoint Presentation</vt:lpstr>
      <vt:lpstr>PowerPoint Presentation</vt:lpstr>
      <vt:lpstr>PowerPoint Presentation</vt:lpstr>
      <vt:lpstr>Open Door Policy</vt:lpstr>
      <vt:lpstr>Changing Sentiments</vt:lpstr>
      <vt:lpstr>PowerPoint Presentation</vt:lpstr>
      <vt:lpstr>The Philippines</vt:lpstr>
      <vt:lpstr>Philippine Independence</vt:lpstr>
      <vt:lpstr>PowerPoint Presentation</vt:lpstr>
      <vt:lpstr>PowerPoint Presentation</vt:lpstr>
      <vt:lpstr>PowerPoint Presentation</vt:lpstr>
      <vt:lpstr>United Fruit Company</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Progressivism: A Bottom-Up Review</dc:title>
  <dc:creator>Alyssa</dc:creator>
  <cp:lastModifiedBy>aarne001@gmail.com</cp:lastModifiedBy>
  <cp:revision>86</cp:revision>
  <dcterms:created xsi:type="dcterms:W3CDTF">2018-10-21T15:36:46Z</dcterms:created>
  <dcterms:modified xsi:type="dcterms:W3CDTF">2023-10-03T11:31:18Z</dcterms:modified>
</cp:coreProperties>
</file>