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30"/>
  </p:notesMasterIdLst>
  <p:sldIdLst>
    <p:sldId id="257" r:id="rId2"/>
    <p:sldId id="259" r:id="rId3"/>
    <p:sldId id="361" r:id="rId4"/>
    <p:sldId id="362" r:id="rId5"/>
    <p:sldId id="363" r:id="rId6"/>
    <p:sldId id="364" r:id="rId7"/>
    <p:sldId id="291" r:id="rId8"/>
    <p:sldId id="261" r:id="rId9"/>
    <p:sldId id="292" r:id="rId10"/>
    <p:sldId id="368" r:id="rId11"/>
    <p:sldId id="294" r:id="rId12"/>
    <p:sldId id="295" r:id="rId13"/>
    <p:sldId id="296" r:id="rId14"/>
    <p:sldId id="366" r:id="rId15"/>
    <p:sldId id="293" r:id="rId16"/>
    <p:sldId id="369" r:id="rId17"/>
    <p:sldId id="297" r:id="rId18"/>
    <p:sldId id="298" r:id="rId19"/>
    <p:sldId id="299" r:id="rId20"/>
    <p:sldId id="277" r:id="rId21"/>
    <p:sldId id="280" r:id="rId22"/>
    <p:sldId id="281" r:id="rId23"/>
    <p:sldId id="381" r:id="rId24"/>
    <p:sldId id="375" r:id="rId25"/>
    <p:sldId id="365" r:id="rId26"/>
    <p:sldId id="37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923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2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6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113-0D6B-4A61-AF48-2B137928462E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12DF-9406-4DDF-8B78-3FEA9AFA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3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12DF-9406-4DDF-8B78-3FEA9AFA9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4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8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97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9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4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DB3C-F40D-43BE-850E-64BE0EE04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7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7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7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8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0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work/quotes/1652564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time.com/4081760/margaret-sanger-history-eugenic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11183816" y="83636"/>
            <a:ext cx="125247" cy="668340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0" y="4019174"/>
            <a:ext cx="12192000" cy="2177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5077" y="1896243"/>
            <a:ext cx="330" cy="472933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39453" y="1896243"/>
            <a:ext cx="36733" cy="46978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1"/>
          </p:cNvCxnSpPr>
          <p:nvPr/>
        </p:nvCxnSpPr>
        <p:spPr>
          <a:xfrm>
            <a:off x="787791" y="1546676"/>
            <a:ext cx="13315" cy="48228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42" y="3340"/>
            <a:ext cx="9404723" cy="702016"/>
          </a:xfrm>
        </p:spPr>
        <p:txBody>
          <a:bodyPr/>
          <a:lstStyle/>
          <a:p>
            <a:r>
              <a:rPr lang="en-US" dirty="0"/>
              <a:t>Our Timeline Post-Reconstruction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87791" y="4235183"/>
            <a:ext cx="5411702" cy="75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2900" y="4344720"/>
            <a:ext cx="447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Gilded Age </a:t>
            </a:r>
          </a:p>
          <a:p>
            <a:pPr algn="ctr"/>
            <a:r>
              <a:rPr lang="en-US" dirty="0"/>
              <a:t>1870-1890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65444" y="3055668"/>
            <a:ext cx="2100926" cy="88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44192" y="1974651"/>
            <a:ext cx="4215461" cy="697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77731" y="4596875"/>
            <a:ext cx="2979130" cy="85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33346" y="4662568"/>
            <a:ext cx="300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Progressive Era </a:t>
            </a:r>
          </a:p>
          <a:p>
            <a:pPr algn="ctr"/>
            <a:r>
              <a:rPr lang="en-US" dirty="0"/>
              <a:t>1900-1916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0592" y="2062105"/>
            <a:ext cx="407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American Expansionism Begins with U.S.S. Maine Sinking, 1898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3274730"/>
            <a:ext cx="1909940" cy="641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Reconstruction</a:t>
            </a:r>
          </a:p>
          <a:p>
            <a:pPr algn="ctr"/>
            <a:r>
              <a:rPr lang="en-US" dirty="0"/>
              <a:t>1865-1877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576775" y="4418913"/>
            <a:ext cx="364128" cy="378170"/>
          </a:xfrm>
          <a:prstGeom prst="star5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194758" y="1854111"/>
            <a:ext cx="24369" cy="45801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-16019" y="6369538"/>
            <a:ext cx="12208019" cy="363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Women’s Suffragist Movement, 1848-1920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7791" y="1197109"/>
            <a:ext cx="10177473" cy="699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Second Industrial Revolution 1870-1914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596999" y="1361113"/>
            <a:ext cx="437101" cy="431912"/>
          </a:xfrm>
          <a:prstGeom prst="star5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77" y="4832846"/>
            <a:ext cx="548688" cy="554784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7840630" y="2128857"/>
            <a:ext cx="437101" cy="431912"/>
          </a:xfrm>
          <a:prstGeom prst="star5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946893" y="3345984"/>
            <a:ext cx="437101" cy="431912"/>
          </a:xfrm>
          <a:prstGeom prst="star5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99493" y="3091088"/>
            <a:ext cx="2066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Populist Movement </a:t>
            </a:r>
          </a:p>
          <a:p>
            <a:pPr algn="ctr"/>
            <a:r>
              <a:rPr lang="en-US" dirty="0"/>
              <a:t>1890-1900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183816" y="20189"/>
            <a:ext cx="990410" cy="1176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WWI</a:t>
            </a:r>
          </a:p>
          <a:p>
            <a:pPr algn="ctr"/>
            <a:r>
              <a:rPr lang="en-US" dirty="0"/>
              <a:t>1916 -1920</a:t>
            </a:r>
          </a:p>
        </p:txBody>
      </p:sp>
      <p:pic>
        <p:nvPicPr>
          <p:cNvPr id="2050" name="Picture 2" descr="Image result for reconstru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27525" r="22283" b="8886"/>
          <a:stretch/>
        </p:blipFill>
        <p:spPr bwMode="auto">
          <a:xfrm>
            <a:off x="-43611" y="1896243"/>
            <a:ext cx="1788266" cy="13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obber bar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32" y="4076246"/>
            <a:ext cx="1617261" cy="22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0398940" y="20189"/>
            <a:ext cx="784876" cy="11409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0965265" y="171908"/>
            <a:ext cx="437101" cy="449988"/>
          </a:xfrm>
          <a:prstGeom prst="star5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Image result for seneca falls conven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" y="5525382"/>
            <a:ext cx="2659623" cy="12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econd industrial revolution ameri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077" r="10514" b="12926"/>
          <a:stretch/>
        </p:blipFill>
        <p:spPr bwMode="auto">
          <a:xfrm>
            <a:off x="8929559" y="682996"/>
            <a:ext cx="1832975" cy="12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econd industrial revolution amer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71" y="753735"/>
            <a:ext cx="2016896" cy="11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populist mov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34" y="2152495"/>
            <a:ext cx="1547239" cy="103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suffragette march on washingt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65" y="5764865"/>
            <a:ext cx="2140835" cy="10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progressive e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33" y="2703673"/>
            <a:ext cx="2387386" cy="13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3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Lawrence, 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6982" y="1853247"/>
            <a:ext cx="5708073" cy="4464425"/>
          </a:xfrm>
        </p:spPr>
        <p:txBody>
          <a:bodyPr>
            <a:normAutofit/>
          </a:bodyPr>
          <a:lstStyle/>
          <a:p>
            <a:r>
              <a:rPr lang="en-US" dirty="0"/>
              <a:t>Mill employed 32,000 men, women, and children from 25 nations</a:t>
            </a:r>
          </a:p>
          <a:p>
            <a:r>
              <a:rPr lang="en-US" dirty="0"/>
              <a:t>State enacted 54 hour work week</a:t>
            </a:r>
          </a:p>
          <a:p>
            <a:r>
              <a:rPr lang="en-US" dirty="0"/>
              <a:t>Mill responded by reducing take-home pay for those who had been laboring longer (down from </a:t>
            </a:r>
            <a:r>
              <a:rPr lang="en-US" dirty="0" err="1"/>
              <a:t>ave.</a:t>
            </a:r>
            <a:r>
              <a:rPr lang="en-US" dirty="0"/>
              <a:t> of 16 cents)</a:t>
            </a:r>
          </a:p>
          <a:p>
            <a:r>
              <a:rPr lang="en-US" dirty="0"/>
              <a:t>IWW was called in</a:t>
            </a:r>
          </a:p>
          <a:p>
            <a:r>
              <a:rPr lang="en-US" dirty="0"/>
              <a:t>William B. Haywood and women decided to send the children up 5</a:t>
            </a:r>
            <a:r>
              <a:rPr lang="en-US" baseline="30000" dirty="0"/>
              <a:t>th</a:t>
            </a:r>
            <a:r>
              <a:rPr lang="en-US" dirty="0"/>
              <a:t> Avenue which led to a wave of sympathy</a:t>
            </a:r>
          </a:p>
          <a:p>
            <a:endParaRPr lang="en-US" dirty="0"/>
          </a:p>
        </p:txBody>
      </p:sp>
      <p:pic>
        <p:nvPicPr>
          <p:cNvPr id="4098" name="Picture 2" descr="Image result for lawrence ma mill protest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33" y="914400"/>
            <a:ext cx="6232169" cy="45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276967" cy="1151965"/>
          </a:xfrm>
        </p:spPr>
        <p:txBody>
          <a:bodyPr/>
          <a:lstStyle/>
          <a:p>
            <a:r>
              <a:rPr lang="en-US" dirty="0"/>
              <a:t>Characteristics of the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314440"/>
            <a:ext cx="12192000" cy="3543560"/>
          </a:xfrm>
        </p:spPr>
        <p:txBody>
          <a:bodyPr>
            <a:normAutofit/>
          </a:bodyPr>
          <a:lstStyle/>
          <a:p>
            <a:r>
              <a:rPr lang="en-US" sz="2600" dirty="0"/>
              <a:t>Efforts to improve democratic government by weakening the power of city bosses and giving ordinary citizens more influence on legislation</a:t>
            </a:r>
          </a:p>
          <a:p>
            <a:endParaRPr lang="en-US" dirty="0"/>
          </a:p>
        </p:txBody>
      </p:sp>
      <p:pic>
        <p:nvPicPr>
          <p:cNvPr id="2050" name="Picture 2" descr="https://cdn-images-1.medium.com/max/2000/1*qMXt5lyu081j8PL2NiOf-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3"/>
          <a:stretch/>
        </p:blipFill>
        <p:spPr bwMode="auto">
          <a:xfrm>
            <a:off x="2057400" y="0"/>
            <a:ext cx="10134600" cy="678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4682" y="2029795"/>
            <a:ext cx="46986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Mayor of Detroit, 1889-1897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Forced gas and telephone companies to lower their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Established municipal power plant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10532487" cy="1151965"/>
          </a:xfrm>
        </p:spPr>
        <p:txBody>
          <a:bodyPr/>
          <a:lstStyle/>
          <a:p>
            <a:r>
              <a:rPr lang="en-US" dirty="0"/>
              <a:t>Characteristics of the Era: Hazen </a:t>
            </a:r>
            <a:r>
              <a:rPr lang="en-US" dirty="0" err="1"/>
              <a:t>Pingree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34" y="1261117"/>
            <a:ext cx="6151466" cy="55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zen Ping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0471"/>
            <a:ext cx="6046639" cy="51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dailydetroit.com/wp-content/uploads/2017/09/pingree-cartoon-10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0" y="109152"/>
            <a:ext cx="6758775" cy="67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4682" y="2029795"/>
            <a:ext cx="46986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Mayor of Toledo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Founded night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Free kindergarten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Supported unions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10532487" cy="1151965"/>
          </a:xfrm>
        </p:spPr>
        <p:txBody>
          <a:bodyPr/>
          <a:lstStyle/>
          <a:p>
            <a:r>
              <a:rPr lang="en-US" dirty="0"/>
              <a:t>Characteristics of the Era: Samuel </a:t>
            </a:r>
            <a:br>
              <a:rPr lang="en-US" dirty="0"/>
            </a:br>
            <a:r>
              <a:rPr lang="en-US" dirty="0"/>
              <a:t>“Golden-Rule” Jones</a:t>
            </a:r>
          </a:p>
        </p:txBody>
      </p:sp>
      <p:pic>
        <p:nvPicPr>
          <p:cNvPr id="4098" name="Picture 2" descr="Image result for samuel golden rule j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5"/>
          <a:stretch/>
        </p:blipFill>
        <p:spPr bwMode="auto">
          <a:xfrm>
            <a:off x="8013755" y="956604"/>
            <a:ext cx="4178245" cy="59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 of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6" y="1615736"/>
            <a:ext cx="11443316" cy="46326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Immigrant and native white working-class women gain access to new job opportunities</a:t>
            </a:r>
          </a:p>
          <a:p>
            <a:r>
              <a:rPr lang="en-US" sz="3200" dirty="0"/>
              <a:t>Still face discrimination and job exclusion</a:t>
            </a:r>
          </a:p>
          <a:p>
            <a:r>
              <a:rPr lang="en-US" sz="3200" dirty="0"/>
              <a:t>Still, they form social clubs and begin to gain freedom through workplace </a:t>
            </a:r>
          </a:p>
          <a:p>
            <a:r>
              <a:rPr lang="en-US" sz="3200" dirty="0"/>
              <a:t>Shifting narrative by some women, such as Charlotte Perkins Gilman, sees housewives as servants, oppressed, and unproductive</a:t>
            </a:r>
          </a:p>
          <a:p>
            <a:r>
              <a:rPr lang="en-US" sz="3200" dirty="0"/>
              <a:t>Limitations included for unmarried white women and non-white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1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276967" cy="1151965"/>
          </a:xfrm>
        </p:spPr>
        <p:txBody>
          <a:bodyPr/>
          <a:lstStyle/>
          <a:p>
            <a:r>
              <a:rPr lang="en-US" dirty="0"/>
              <a:t>Characteristics of the Era:</a:t>
            </a:r>
            <a:br>
              <a:rPr lang="en-US" dirty="0"/>
            </a:br>
            <a:r>
              <a:rPr lang="en-US" dirty="0"/>
              <a:t>Charlotte Perkins Gilman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217920"/>
            <a:ext cx="12192000" cy="640080"/>
          </a:xfrm>
        </p:spPr>
        <p:txBody>
          <a:bodyPr>
            <a:normAutofit/>
          </a:bodyPr>
          <a:lstStyle/>
          <a:p>
            <a:r>
              <a:rPr lang="en-US" sz="2600" dirty="0"/>
              <a:t>Expansions in economic and sexual freedom for women</a:t>
            </a:r>
          </a:p>
          <a:p>
            <a:endParaRPr lang="en-US" dirty="0"/>
          </a:p>
        </p:txBody>
      </p:sp>
      <p:pic>
        <p:nvPicPr>
          <p:cNvPr id="5122" name="Picture 2" descr="Image result for charlotte perkins gil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90" y="1533437"/>
            <a:ext cx="6834210" cy="46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arlotte perkins gil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42"/>
            <a:ext cx="8928870" cy="45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Feminism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3951" y="3035461"/>
            <a:ext cx="10394707" cy="3311189"/>
          </a:xfrm>
        </p:spPr>
        <p:txBody>
          <a:bodyPr/>
          <a:lstStyle/>
          <a:p>
            <a:r>
              <a:rPr lang="en-US" sz="2400" dirty="0"/>
              <a:t>“feminism, said one speaker, meant woman’s emancipation ‘both as a human being as a sex-being.’” </a:t>
            </a:r>
          </a:p>
          <a:p>
            <a:r>
              <a:rPr lang="en-US" sz="2400" dirty="0"/>
              <a:t>New Feminism included the attack on traditional rules of sexual behavior added new dimension to the idea of freedom</a:t>
            </a:r>
          </a:p>
          <a:p>
            <a:r>
              <a:rPr lang="en-US" sz="2400" dirty="0"/>
              <a:t>Feminist bohemia is born, characterized as a “lyrical left”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13" y="57665"/>
            <a:ext cx="3386074" cy="27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713572" cy="1151965"/>
          </a:xfrm>
        </p:spPr>
        <p:txBody>
          <a:bodyPr/>
          <a:lstStyle/>
          <a:p>
            <a:r>
              <a:rPr lang="en-US" dirty="0"/>
              <a:t>Characteristics of the Era:</a:t>
            </a:r>
            <a:br>
              <a:rPr lang="en-US" dirty="0"/>
            </a:br>
            <a:r>
              <a:rPr lang="en-US" dirty="0"/>
              <a:t>New Feminism (Isadore Duncan)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217920"/>
            <a:ext cx="12192000" cy="640080"/>
          </a:xfrm>
        </p:spPr>
        <p:txBody>
          <a:bodyPr>
            <a:normAutofit/>
          </a:bodyPr>
          <a:lstStyle/>
          <a:p>
            <a:r>
              <a:rPr lang="en-US" sz="2600" dirty="0"/>
              <a:t>Expansions in economic and sexual freedom for women</a:t>
            </a:r>
          </a:p>
          <a:p>
            <a:endParaRPr lang="en-US" dirty="0"/>
          </a:p>
        </p:txBody>
      </p:sp>
      <p:pic>
        <p:nvPicPr>
          <p:cNvPr id="6146" name="Picture 2" descr="File:What is Femin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0989">
            <a:off x="7161286" y="483486"/>
            <a:ext cx="3943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433" y="1651139"/>
            <a:ext cx="517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“Woman’s emancipation both as a human being and a sex-being”</a:t>
            </a:r>
          </a:p>
        </p:txBody>
      </p:sp>
      <p:pic>
        <p:nvPicPr>
          <p:cNvPr id="6148" name="Picture 4" descr="Image result for isadora dun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71" y="3268921"/>
            <a:ext cx="4543865" cy="294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dith whart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3" t="215" r="14039" b="-215"/>
          <a:stretch/>
        </p:blipFill>
        <p:spPr bwMode="auto">
          <a:xfrm>
            <a:off x="4520417" y="174136"/>
            <a:ext cx="762469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232373">
            <a:off x="705400" y="1650243"/>
            <a:ext cx="32929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Merriweather"/>
              </a:rPr>
              <a:t>“She was so evidently the victim of the civilization which had produced her, that the links of her bracelet seemed like manacles chaining her to her fate.” </a:t>
            </a:r>
            <a:br>
              <a:rPr lang="en-US" dirty="0"/>
            </a:br>
            <a:r>
              <a:rPr lang="en-US" dirty="0">
                <a:latin typeface="Merriweather"/>
              </a:rPr>
              <a:t>― </a:t>
            </a:r>
            <a:r>
              <a:rPr lang="en-US" b="1" dirty="0">
                <a:latin typeface="Lato"/>
              </a:rPr>
              <a:t>Edith Wharton, </a:t>
            </a:r>
            <a:r>
              <a:rPr lang="en-US" b="1" dirty="0">
                <a:latin typeface="Lato"/>
                <a:hlinkClick r:id="rId3"/>
              </a:rPr>
              <a:t>The House of Mirth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Emma Goldman</a:t>
            </a:r>
          </a:p>
        </p:txBody>
      </p:sp>
      <p:pic>
        <p:nvPicPr>
          <p:cNvPr id="8194" name="Picture 2" descr="Image result for emma gold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0"/>
            <a:ext cx="5115951" cy="68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6769" y="2305966"/>
            <a:ext cx="44453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 demand freedom for both sexes, freedom of action, freedom in love and freedom in motherhood.”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984" y="1853248"/>
            <a:ext cx="5394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asked about her bravery in speaking out against prejudice against same-sex couples in a puritan society she said… “Nonsense! No daring is required to protest against a great injustice!”</a:t>
            </a:r>
          </a:p>
        </p:txBody>
      </p:sp>
      <p:pic>
        <p:nvPicPr>
          <p:cNvPr id="8196" name="Picture 4" descr="https://upload.wikimedia.org/wikipedia/commons/thumb/f/fa/Newspaper_article_blaming_Emma_Goldman_for_inspiring_Czolgosz_to_assassinate_McKinley.jpg/320px-Newspaper_article_blaming_Emma_Goldman_for_inspiring_Czolgosz_to_assassinate_McKinl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 bwMode="auto">
          <a:xfrm rot="20319556">
            <a:off x="1327361" y="650866"/>
            <a:ext cx="3891039" cy="55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4053840" cy="405384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6420660">
            <a:off x="1328796" y="-934582"/>
            <a:ext cx="4964585" cy="7394837"/>
          </a:xfrm>
          <a:prstGeom prst="wedgeEllipseCallout">
            <a:avLst>
              <a:gd name="adj1" fmla="val 2563"/>
              <a:gd name="adj2" fmla="val 69049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39" y="5513753"/>
            <a:ext cx="8792309" cy="1236205"/>
          </a:xfrm>
        </p:spPr>
        <p:txBody>
          <a:bodyPr/>
          <a:lstStyle/>
          <a:p>
            <a:pPr algn="r"/>
            <a:r>
              <a:rPr lang="en-US" sz="5400" dirty="0"/>
              <a:t>Defining Progressivism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9359626" y="2840486"/>
            <a:ext cx="661425" cy="851387"/>
          </a:xfrm>
          <a:prstGeom prst="flowChartDelay">
            <a:avLst/>
          </a:prstGeom>
          <a:solidFill>
            <a:schemeClr val="bg1">
              <a:lumMod val="95000"/>
              <a:lumOff val="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Delay 12"/>
          <p:cNvSpPr/>
          <p:nvPr/>
        </p:nvSpPr>
        <p:spPr>
          <a:xfrm rot="5400000">
            <a:off x="9303077" y="2861405"/>
            <a:ext cx="774521" cy="922646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49241" y="1255058"/>
            <a:ext cx="6239434" cy="30521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“came into common use around 1910 as a way of describing a broad, loosely defined political movement of individuals and groups who hoped to bring about significant change in American social and political life…”</a:t>
            </a:r>
          </a:p>
        </p:txBody>
      </p:sp>
    </p:spTree>
    <p:extLst>
      <p:ext uri="{BB962C8B-B14F-4D97-AF65-F5344CB8AC3E}">
        <p14:creationId xmlns:p14="http://schemas.microsoft.com/office/powerpoint/2010/main" val="19961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30000" decel="7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0013 0.014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shows madam cj walker beaut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7" y="3367035"/>
            <a:ext cx="5236446" cy="34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Madame C.J. Walker</a:t>
            </a:r>
          </a:p>
        </p:txBody>
      </p:sp>
      <p:pic>
        <p:nvPicPr>
          <p:cNvPr id="1026" name="Picture 2" descr="https://www.thevintagenews.com/wp-content/uploads/2017/09/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7" y="1260330"/>
            <a:ext cx="47434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ctavia Spencer, LeBron James: Madam Walker first female million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33" y="4156364"/>
            <a:ext cx="2790422" cy="27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adam C. J. Walker - HIS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19" y="0"/>
            <a:ext cx="5500254" cy="30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hevintagenews.com/wp-content/uploads/2017/09/4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36" y="1823716"/>
            <a:ext cx="3288150" cy="48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92" y="0"/>
            <a:ext cx="31750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Margaret Sanger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49" y="2552839"/>
            <a:ext cx="2703641" cy="4305161"/>
          </a:xfrm>
        </p:spPr>
      </p:pic>
      <p:sp>
        <p:nvSpPr>
          <p:cNvPr id="5" name="TextBox 4"/>
          <p:cNvSpPr txBox="1"/>
          <p:nvPr/>
        </p:nvSpPr>
        <p:spPr>
          <a:xfrm>
            <a:off x="301842" y="1669002"/>
            <a:ext cx="75652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Vocal women’s advocate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Opened a clinic in Brooklyn and handed out contraceptive devices to poor Jewish and Italian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Arrested for her work and sentenced to a month in prison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IWW and Socialist Party distributed Sanger’s writings in a time when the federal attempted to curb her voice</a:t>
            </a:r>
          </a:p>
        </p:txBody>
      </p:sp>
    </p:spTree>
    <p:extLst>
      <p:ext uri="{BB962C8B-B14F-4D97-AF65-F5344CB8AC3E}">
        <p14:creationId xmlns:p14="http://schemas.microsoft.com/office/powerpoint/2010/main" val="17278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93" y="0"/>
            <a:ext cx="4813285" cy="6858000"/>
          </a:xfrm>
        </p:spPr>
      </p:pic>
    </p:spTree>
    <p:extLst>
      <p:ext uri="{BB962C8B-B14F-4D97-AF65-F5344CB8AC3E}">
        <p14:creationId xmlns:p14="http://schemas.microsoft.com/office/powerpoint/2010/main" val="204275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Eugenics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6" y="1853248"/>
            <a:ext cx="5339052" cy="4195481"/>
          </a:xfrm>
        </p:spPr>
        <p:txBody>
          <a:bodyPr/>
          <a:lstStyle/>
          <a:p>
            <a:r>
              <a:rPr lang="en-US" dirty="0"/>
              <a:t>Limited who procreates for the purpose of eradicating “undesirable traits”</a:t>
            </a:r>
          </a:p>
          <a:p>
            <a:r>
              <a:rPr lang="en-US" dirty="0"/>
              <a:t>Purpose of “improving” genetic quality</a:t>
            </a:r>
          </a:p>
          <a:p>
            <a:r>
              <a:rPr lang="en-US" dirty="0"/>
              <a:t>Largely targeted:</a:t>
            </a:r>
          </a:p>
          <a:p>
            <a:r>
              <a:rPr lang="en-US" dirty="0"/>
              <a:t>Jewish communities</a:t>
            </a:r>
          </a:p>
          <a:p>
            <a:r>
              <a:rPr lang="en-US" dirty="0"/>
              <a:t>Disability communities</a:t>
            </a:r>
          </a:p>
          <a:p>
            <a:r>
              <a:rPr lang="en-US" dirty="0"/>
              <a:t>People of color</a:t>
            </a:r>
          </a:p>
          <a:p>
            <a:endParaRPr lang="en-US" dirty="0"/>
          </a:p>
        </p:txBody>
      </p:sp>
      <p:pic>
        <p:nvPicPr>
          <p:cNvPr id="1026" name="Picture 2" descr="https://upload.wikimedia.org/wikipedia/en/thumb/1/10/Eugenics-Fitter-Families-Contest-Winners-Topeka-Kansas.jpg/280px-Eugenics-Fitter-Families-Contest-Winners-Topeka-Kan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8" y="773814"/>
            <a:ext cx="6284068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Sanger and Eugenics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5235"/>
            <a:ext cx="11762509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Advocating for women’s rights </a:t>
            </a:r>
          </a:p>
          <a:p>
            <a:r>
              <a:rPr lang="en-US" dirty="0"/>
              <a:t>“Enforced motherhood,” she wrote in 1914, “is the most complete denial of a woman’s right to life and liberty.”</a:t>
            </a:r>
          </a:p>
          <a:p>
            <a:r>
              <a:rPr lang="en-US" dirty="0"/>
              <a:t>Also vocal eugenics enthusiast:</a:t>
            </a:r>
          </a:p>
          <a:p>
            <a:r>
              <a:rPr lang="en-US" dirty="0"/>
              <a:t>In a 1921 article, she wrote that, “the most urgent problem today is how to limit and discourage the over-fertility of the mentally and physically defective.”</a:t>
            </a:r>
          </a:p>
          <a:p>
            <a:r>
              <a:rPr lang="en-US" dirty="0">
                <a:hlinkClick r:id="rId2"/>
              </a:rPr>
              <a:t>https://time.com/4081760/margaret-sanger-history-eugenics/</a:t>
            </a:r>
            <a:endParaRPr lang="en-US" dirty="0"/>
          </a:p>
          <a:p>
            <a:r>
              <a:rPr lang="en-US" dirty="0"/>
              <a:t>What do you think of position taken in this article?</a:t>
            </a:r>
          </a:p>
          <a:p>
            <a:r>
              <a:rPr lang="en-US" dirty="0"/>
              <a:t>While many have downplayed these views while highlighting her advocacy for the African American communities, it is important to point out that such a framing discounts the history of discrimination against people with disabilities.</a:t>
            </a:r>
          </a:p>
        </p:txBody>
      </p:sp>
      <p:pic>
        <p:nvPicPr>
          <p:cNvPr id="2050" name="Picture 2" descr="Margaret Sanger (1879-1966) | American Experience | Official Site | P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6" y="1"/>
            <a:ext cx="3879273" cy="25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160" y="106675"/>
            <a:ext cx="4708057" cy="1325563"/>
          </a:xfrm>
        </p:spPr>
        <p:txBody>
          <a:bodyPr/>
          <a:lstStyle/>
          <a:p>
            <a:r>
              <a:rPr lang="en-US" dirty="0"/>
              <a:t>In the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1618" y="4705165"/>
            <a:ext cx="7619999" cy="3120042"/>
          </a:xfrm>
        </p:spPr>
        <p:txBody>
          <a:bodyPr/>
          <a:lstStyle/>
          <a:p>
            <a:r>
              <a:rPr lang="en-US" dirty="0"/>
              <a:t>Rise of mass-consumption leads to advent of large downtown department stores </a:t>
            </a:r>
          </a:p>
          <a:p>
            <a:r>
              <a:rPr lang="en-US" dirty="0"/>
              <a:t>Retail mail-order houses for farmers and small-town residents </a:t>
            </a:r>
          </a:p>
          <a:p>
            <a:r>
              <a:rPr lang="en-US" dirty="0"/>
              <a:t>Amusement parks, dance halls, and theaters (vaudeville)</a:t>
            </a:r>
          </a:p>
        </p:txBody>
      </p:sp>
      <p:pic>
        <p:nvPicPr>
          <p:cNvPr id="3074" name="Picture 2" descr="Image result for amusement parks 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841507" cy="461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ience Source - Montgomery Ward Catalogue, 1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1163782"/>
            <a:ext cx="4175760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81" y="0"/>
            <a:ext cx="9404723" cy="1400530"/>
          </a:xfrm>
        </p:spPr>
        <p:txBody>
          <a:bodyPr/>
          <a:lstStyle/>
          <a:p>
            <a:r>
              <a:rPr lang="en-US" dirty="0"/>
              <a:t>Progressivism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4481" y="1667980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Global Movement</a:t>
            </a:r>
          </a:p>
          <a:p>
            <a:r>
              <a:rPr lang="en-US" sz="2800" dirty="0"/>
              <a:t>Britain, France, Germany institute old age pensions, minimum wage laws, unemployment insurance, regulation of work safety</a:t>
            </a:r>
          </a:p>
          <a:p>
            <a:r>
              <a:rPr lang="en-US" sz="2800" dirty="0"/>
              <a:t>Sun </a:t>
            </a:r>
            <a:r>
              <a:rPr lang="en-US" sz="2800" dirty="0" err="1"/>
              <a:t>Yat</a:t>
            </a:r>
            <a:r>
              <a:rPr lang="en-US" sz="2800" dirty="0"/>
              <a:t>-Sen, Chinese leader was influenced by the movement </a:t>
            </a:r>
          </a:p>
          <a:p>
            <a:r>
              <a:rPr lang="en-US" sz="2800" dirty="0"/>
              <a:t>Latin American adoption of working-class 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73" y="0"/>
            <a:ext cx="2165648" cy="26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American Progressivism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3626" y="2141572"/>
            <a:ext cx="7175715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The backlash of forced Native American education….</a:t>
            </a:r>
          </a:p>
          <a:p>
            <a:r>
              <a:rPr lang="en-US" sz="2800" dirty="0"/>
              <a:t>Society of American Indians formed by leaders educated in government-sponsored boarding schools</a:t>
            </a:r>
          </a:p>
          <a:p>
            <a:r>
              <a:rPr lang="en-US" sz="2800" dirty="0"/>
              <a:t>“created a pan-Indian public space independent of white control”</a:t>
            </a:r>
          </a:p>
        </p:txBody>
      </p:sp>
      <p:pic>
        <p:nvPicPr>
          <p:cNvPr id="1026" name="Picture 2" descr="Image result for native american progressiv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434" y="2916333"/>
            <a:ext cx="4490566" cy="357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Carlos Montezuma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6111" y="2085870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Spoke out against transformation of communal landholdings into family farms</a:t>
            </a:r>
          </a:p>
          <a:p>
            <a:r>
              <a:rPr lang="en-US" sz="2400" dirty="0"/>
              <a:t>Born in Arizona, he was captured by a neighboring tribe and sold to a traveling photographer</a:t>
            </a:r>
          </a:p>
          <a:p>
            <a:r>
              <a:rPr lang="en-US" sz="2400" dirty="0"/>
              <a:t>Attended school and obtained a medical degree</a:t>
            </a:r>
          </a:p>
          <a:p>
            <a:r>
              <a:rPr lang="en-US" sz="2400" dirty="0"/>
              <a:t>Condemned federal paternalism towards Native Americans and called for abolition of the Bureau of Indian Affairs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06" y="0"/>
            <a:ext cx="1974894" cy="30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276967" cy="1151965"/>
          </a:xfrm>
        </p:spPr>
        <p:txBody>
          <a:bodyPr/>
          <a:lstStyle/>
          <a:p>
            <a:r>
              <a:rPr lang="en-US" dirty="0"/>
              <a:t>Characteristics of the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3952" y="1379656"/>
            <a:ext cx="7675606" cy="3958463"/>
          </a:xfrm>
        </p:spPr>
        <p:txBody>
          <a:bodyPr>
            <a:normAutofit/>
          </a:bodyPr>
          <a:lstStyle/>
          <a:p>
            <a:r>
              <a:rPr lang="en-US" dirty="0"/>
              <a:t>Expansion of political and economic freedom through the reinvigoration of women’s suffrage movement</a:t>
            </a:r>
          </a:p>
          <a:p>
            <a:r>
              <a:rPr lang="en-US" dirty="0"/>
              <a:t>Use of political power to expand workers’ rights</a:t>
            </a:r>
          </a:p>
          <a:p>
            <a:r>
              <a:rPr lang="en-US" dirty="0"/>
              <a:t>Efforts to improve democratic government by weakening the power of city bosses and giving ordinary citizens more influence on legislation</a:t>
            </a:r>
          </a:p>
          <a:p>
            <a:r>
              <a:rPr lang="en-US" dirty="0"/>
              <a:t>Expanding consumer market</a:t>
            </a:r>
          </a:p>
          <a:p>
            <a:r>
              <a:rPr lang="en-US" dirty="0"/>
              <a:t>Expansions in economic and sexual freedom for women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4" y="4476834"/>
            <a:ext cx="3811872" cy="22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5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47" y="100914"/>
            <a:ext cx="10396882" cy="1151965"/>
          </a:xfrm>
        </p:spPr>
        <p:txBody>
          <a:bodyPr/>
          <a:lstStyle/>
          <a:p>
            <a:r>
              <a:rPr lang="en-US" dirty="0"/>
              <a:t>Triangle Shirtwaist Company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2147" y="1518131"/>
            <a:ext cx="10394707" cy="3311189"/>
          </a:xfrm>
        </p:spPr>
        <p:txBody>
          <a:bodyPr/>
          <a:lstStyle/>
          <a:p>
            <a:r>
              <a:rPr lang="en-US" dirty="0"/>
              <a:t>500 plus workers on the top three stories of a ten story building toiled at sewing machines for little money</a:t>
            </a:r>
          </a:p>
          <a:p>
            <a:r>
              <a:rPr lang="en-US" dirty="0"/>
              <a:t>Mostly immigrant women</a:t>
            </a:r>
          </a:p>
          <a:p>
            <a:r>
              <a:rPr lang="en-US" dirty="0"/>
              <a:t>Fire broke out and there was no escape</a:t>
            </a:r>
          </a:p>
          <a:p>
            <a:r>
              <a:rPr lang="en-US" dirty="0"/>
              <a:t>Doors were locked to “discourage theft and unauthorized bathroom breaks”</a:t>
            </a:r>
          </a:p>
          <a:p>
            <a:r>
              <a:rPr lang="en-US" dirty="0"/>
              <a:t>150 women died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34" y="3838833"/>
            <a:ext cx="3278344" cy="2557108"/>
          </a:xfrm>
          <a:prstGeom prst="rect">
            <a:avLst/>
          </a:prstGeom>
        </p:spPr>
      </p:pic>
      <p:pic>
        <p:nvPicPr>
          <p:cNvPr id="1026" name="Picture 2" descr="Image result for shirtwaist company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31" y="1086650"/>
            <a:ext cx="8659201" cy="55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9338" y="3406866"/>
            <a:ext cx="11022842" cy="3999653"/>
          </a:xfrm>
        </p:spPr>
        <p:txBody>
          <a:bodyPr/>
          <a:lstStyle/>
          <a:p>
            <a:r>
              <a:rPr lang="en-US" sz="2800" dirty="0"/>
              <a:t>General walkout of female garment workers in 1909</a:t>
            </a:r>
          </a:p>
          <a:p>
            <a:r>
              <a:rPr lang="en-US" sz="2800" dirty="0"/>
              <a:t>Strikers formed alliance with middle and upper-class female supporters</a:t>
            </a:r>
          </a:p>
          <a:p>
            <a:r>
              <a:rPr lang="en-US" sz="2800" dirty="0"/>
              <a:t>Women’s Trade Union League </a:t>
            </a:r>
          </a:p>
          <a:p>
            <a:r>
              <a:rPr lang="en-US" sz="2800" dirty="0"/>
              <a:t>Accelerated organized city workers unions</a:t>
            </a:r>
          </a:p>
          <a:p>
            <a:r>
              <a:rPr lang="en-US" sz="2800" dirty="0"/>
              <a:t>State regulations for fire safety codes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1" y="-179"/>
            <a:ext cx="3946213" cy="29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r>
              <a:rPr lang="en-US" dirty="0"/>
              <a:t>Muckraking: Upton Sinclair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67" y="3937136"/>
            <a:ext cx="11836833" cy="4195481"/>
          </a:xfrm>
        </p:spPr>
        <p:txBody>
          <a:bodyPr/>
          <a:lstStyle/>
          <a:p>
            <a:r>
              <a:rPr lang="en-US" dirty="0"/>
              <a:t>Reform-minded journalism </a:t>
            </a:r>
          </a:p>
          <a:p>
            <a:r>
              <a:rPr lang="en-US" dirty="0"/>
              <a:t>Upton wrote The Jungle</a:t>
            </a:r>
          </a:p>
          <a:p>
            <a:r>
              <a:rPr lang="en-US" dirty="0"/>
              <a:t>Ignited political movement that led to legislation regulating the manufacturing of food and other items</a:t>
            </a:r>
          </a:p>
          <a:p>
            <a:r>
              <a:rPr lang="en-US" dirty="0"/>
              <a:t>Led to creation of the Food and Drug Administration</a:t>
            </a:r>
          </a:p>
          <a:p>
            <a:r>
              <a:rPr lang="en-US" dirty="0"/>
              <a:t>https://www.crf-usa.org/bill-of-rights-in-action/bria-24-1-b-upton-sinclairs-the-jungle-muckraking-the-meat-packing-industry.html</a:t>
            </a:r>
          </a:p>
        </p:txBody>
      </p:sp>
      <p:pic>
        <p:nvPicPr>
          <p:cNvPr id="1026" name="Picture 2" descr="Cartoon depicting President Theodore Roosevelt’s passage of the Meat Inspection A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26" y="828824"/>
            <a:ext cx="4727576" cy="3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jungle, upton sincl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71" y="0"/>
            <a:ext cx="3218729" cy="24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Jane Addams and</a:t>
            </a:r>
            <a:br>
              <a:rPr lang="en-US" dirty="0"/>
            </a:br>
            <a:r>
              <a:rPr lang="en-US" dirty="0"/>
              <a:t>The Hull House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Reception Room of Hull Hou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12" y="-25255"/>
            <a:ext cx="6031688" cy="40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oupnbread.files.wordpress.com/2011/03/soup-kitchen.jpeg?w=300&amp;h=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642280"/>
            <a:ext cx="28575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ull house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77" y="2213655"/>
            <a:ext cx="7524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hull house soup mee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4" y="2747054"/>
            <a:ext cx="49053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276967" cy="1151965"/>
          </a:xfrm>
        </p:spPr>
        <p:txBody>
          <a:bodyPr/>
          <a:lstStyle/>
          <a:p>
            <a:r>
              <a:rPr lang="en-US" dirty="0"/>
              <a:t>Characteristics of the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848350"/>
            <a:ext cx="12192000" cy="1009650"/>
          </a:xfrm>
        </p:spPr>
        <p:txBody>
          <a:bodyPr>
            <a:normAutofit/>
          </a:bodyPr>
          <a:lstStyle/>
          <a:p>
            <a:r>
              <a:rPr lang="en-US" sz="2600" dirty="0"/>
              <a:t>Expansion of political and economic freedom through the reinvigoration of women’s suffrage movement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985451"/>
            <a:ext cx="7715249" cy="4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3" y="109152"/>
            <a:ext cx="8276967" cy="1151965"/>
          </a:xfrm>
        </p:spPr>
        <p:txBody>
          <a:bodyPr/>
          <a:lstStyle/>
          <a:p>
            <a:r>
              <a:rPr lang="en-US" dirty="0"/>
              <a:t>Characteristics of the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524500"/>
            <a:ext cx="12192000" cy="1333500"/>
          </a:xfrm>
        </p:spPr>
        <p:txBody>
          <a:bodyPr>
            <a:normAutofit/>
          </a:bodyPr>
          <a:lstStyle/>
          <a:p>
            <a:r>
              <a:rPr lang="en-US" sz="3200" dirty="0"/>
              <a:t>Use of political power to expand workers’ rights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95350" y="1261117"/>
            <a:ext cx="4324350" cy="371284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43675" y="1341134"/>
            <a:ext cx="3981450" cy="36328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3359</TotalTime>
  <Words>1078</Words>
  <Application>Microsoft Office PowerPoint</Application>
  <PresentationFormat>Widescreen</PresentationFormat>
  <Paragraphs>122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Lato</vt:lpstr>
      <vt:lpstr>Merriweather</vt:lpstr>
      <vt:lpstr>Wingdings 3</vt:lpstr>
      <vt:lpstr>Ion</vt:lpstr>
      <vt:lpstr>Our Timeline Post-Reconstruction</vt:lpstr>
      <vt:lpstr>Defining Progressivism</vt:lpstr>
      <vt:lpstr>Characteristics of the Era</vt:lpstr>
      <vt:lpstr>Triangle Shirtwaist Company Fire</vt:lpstr>
      <vt:lpstr>Results of Fire</vt:lpstr>
      <vt:lpstr>Muckraking: Upton Sinclair</vt:lpstr>
      <vt:lpstr>Jane Addams and The Hull House </vt:lpstr>
      <vt:lpstr>Characteristics of the Era</vt:lpstr>
      <vt:lpstr>Characteristics of the Era</vt:lpstr>
      <vt:lpstr>Lawrence, MA</vt:lpstr>
      <vt:lpstr>Characteristics of the Era</vt:lpstr>
      <vt:lpstr>Characteristics of the Era: Hazen Pingree</vt:lpstr>
      <vt:lpstr>Characteristics of the Era: Samuel  “Golden-Rule” Jones</vt:lpstr>
      <vt:lpstr>Spirit of Independence</vt:lpstr>
      <vt:lpstr>Characteristics of the Era: Charlotte Perkins Gilman</vt:lpstr>
      <vt:lpstr>New Feminism</vt:lpstr>
      <vt:lpstr>Characteristics of the Era: New Feminism (Isadore Duncan)</vt:lpstr>
      <vt:lpstr>PowerPoint Presentation</vt:lpstr>
      <vt:lpstr>Emma Goldman</vt:lpstr>
      <vt:lpstr>Madame C.J. Walker</vt:lpstr>
      <vt:lpstr>Margaret Sanger</vt:lpstr>
      <vt:lpstr>PowerPoint Presentation</vt:lpstr>
      <vt:lpstr>Eugenics</vt:lpstr>
      <vt:lpstr>Sanger and Eugenics</vt:lpstr>
      <vt:lpstr>In the cities</vt:lpstr>
      <vt:lpstr>Progressivism</vt:lpstr>
      <vt:lpstr>Native American Progressivism</vt:lpstr>
      <vt:lpstr>Carlos Montezuma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Progressivism: A Bottom-Up Review</dc:title>
  <dc:creator>Alyssa</dc:creator>
  <cp:lastModifiedBy>aarne001@gmail.com</cp:lastModifiedBy>
  <cp:revision>86</cp:revision>
  <dcterms:created xsi:type="dcterms:W3CDTF">2018-10-21T15:36:46Z</dcterms:created>
  <dcterms:modified xsi:type="dcterms:W3CDTF">2023-10-03T11:32:09Z</dcterms:modified>
</cp:coreProperties>
</file>