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sldIdLst>
    <p:sldId id="256" r:id="rId2"/>
    <p:sldId id="257" r:id="rId3"/>
    <p:sldId id="297" r:id="rId4"/>
    <p:sldId id="298" r:id="rId5"/>
    <p:sldId id="299" r:id="rId6"/>
    <p:sldId id="280" r:id="rId7"/>
    <p:sldId id="260" r:id="rId8"/>
    <p:sldId id="281" r:id="rId9"/>
    <p:sldId id="282" r:id="rId10"/>
    <p:sldId id="283" r:id="rId11"/>
    <p:sldId id="320" r:id="rId12"/>
    <p:sldId id="291" r:id="rId13"/>
    <p:sldId id="292" r:id="rId14"/>
    <p:sldId id="293" r:id="rId15"/>
    <p:sldId id="284" r:id="rId16"/>
    <p:sldId id="300" r:id="rId17"/>
    <p:sldId id="285" r:id="rId18"/>
    <p:sldId id="321" r:id="rId19"/>
    <p:sldId id="322" r:id="rId20"/>
    <p:sldId id="286" r:id="rId21"/>
    <p:sldId id="295" r:id="rId22"/>
    <p:sldId id="318" r:id="rId23"/>
    <p:sldId id="288" r:id="rId24"/>
    <p:sldId id="301" r:id="rId25"/>
    <p:sldId id="289" r:id="rId26"/>
    <p:sldId id="311" r:id="rId27"/>
    <p:sldId id="312" r:id="rId28"/>
    <p:sldId id="313" r:id="rId29"/>
    <p:sldId id="287" r:id="rId30"/>
    <p:sldId id="290" r:id="rId31"/>
    <p:sldId id="319" r:id="rId32"/>
    <p:sldId id="314" r:id="rId33"/>
    <p:sldId id="294" r:id="rId34"/>
    <p:sldId id="302" r:id="rId35"/>
    <p:sldId id="303" r:id="rId36"/>
    <p:sldId id="304" r:id="rId37"/>
    <p:sldId id="305" r:id="rId38"/>
    <p:sldId id="306" r:id="rId39"/>
    <p:sldId id="307" r:id="rId40"/>
    <p:sldId id="308" r:id="rId41"/>
    <p:sldId id="315" r:id="rId42"/>
    <p:sldId id="296" r:id="rId43"/>
    <p:sldId id="323"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4" d="100"/>
          <a:sy n="114" d="100"/>
        </p:scale>
        <p:origin x="474" y="114"/>
      </p:cViewPr>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F3D54010-891B-4C59-B0EA-8CC35C63D518}" type="datetimeFigureOut">
              <a:rPr lang="en-US" smtClean="0"/>
              <a:t>10/20/2022</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A2E24D8-F9F0-44CC-BA9D-0F22CE1A8E25}"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9774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D54010-891B-4C59-B0EA-8CC35C63D518}" type="datetimeFigureOut">
              <a:rPr lang="en-US" smtClean="0"/>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2E24D8-F9F0-44CC-BA9D-0F22CE1A8E25}" type="slidenum">
              <a:rPr lang="en-US" smtClean="0"/>
              <a:t>‹#›</a:t>
            </a:fld>
            <a:endParaRPr lang="en-US"/>
          </a:p>
        </p:txBody>
      </p:sp>
    </p:spTree>
    <p:extLst>
      <p:ext uri="{BB962C8B-B14F-4D97-AF65-F5344CB8AC3E}">
        <p14:creationId xmlns:p14="http://schemas.microsoft.com/office/powerpoint/2010/main" val="2122605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D54010-891B-4C59-B0EA-8CC35C63D518}" type="datetimeFigureOut">
              <a:rPr lang="en-US" smtClean="0"/>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2E24D8-F9F0-44CC-BA9D-0F22CE1A8E25}" type="slidenum">
              <a:rPr lang="en-US" smtClean="0"/>
              <a:t>‹#›</a:t>
            </a:fld>
            <a:endParaRPr lang="en-US"/>
          </a:p>
        </p:txBody>
      </p:sp>
    </p:spTree>
    <p:extLst>
      <p:ext uri="{BB962C8B-B14F-4D97-AF65-F5344CB8AC3E}">
        <p14:creationId xmlns:p14="http://schemas.microsoft.com/office/powerpoint/2010/main" val="3642137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D54010-891B-4C59-B0EA-8CC35C63D518}" type="datetimeFigureOut">
              <a:rPr lang="en-US" smtClean="0"/>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2E24D8-F9F0-44CC-BA9D-0F22CE1A8E25}" type="slidenum">
              <a:rPr lang="en-US" smtClean="0"/>
              <a:t>‹#›</a:t>
            </a:fld>
            <a:endParaRPr lang="en-US"/>
          </a:p>
        </p:txBody>
      </p:sp>
    </p:spTree>
    <p:extLst>
      <p:ext uri="{BB962C8B-B14F-4D97-AF65-F5344CB8AC3E}">
        <p14:creationId xmlns:p14="http://schemas.microsoft.com/office/powerpoint/2010/main" val="3132537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D54010-891B-4C59-B0EA-8CC35C63D518}" type="datetimeFigureOut">
              <a:rPr lang="en-US" smtClean="0"/>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2E24D8-F9F0-44CC-BA9D-0F22CE1A8E25}"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1943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D54010-891B-4C59-B0EA-8CC35C63D518}" type="datetimeFigureOut">
              <a:rPr lang="en-US" smtClean="0"/>
              <a:t>10/20/2022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2E24D8-F9F0-44CC-BA9D-0F22CE1A8E25}" type="slidenum">
              <a:rPr lang="en-US" smtClean="0"/>
              <a:t>‹#›</a:t>
            </a:fld>
            <a:endParaRPr lang="en-US"/>
          </a:p>
        </p:txBody>
      </p:sp>
    </p:spTree>
    <p:extLst>
      <p:ext uri="{BB962C8B-B14F-4D97-AF65-F5344CB8AC3E}">
        <p14:creationId xmlns:p14="http://schemas.microsoft.com/office/powerpoint/2010/main" val="3283762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D54010-891B-4C59-B0EA-8CC35C63D518}" type="datetimeFigureOut">
              <a:rPr lang="en-US" smtClean="0"/>
              <a:t>10/20/2022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2E24D8-F9F0-44CC-BA9D-0F22CE1A8E25}" type="slidenum">
              <a:rPr lang="en-US" smtClean="0"/>
              <a:t>‹#›</a:t>
            </a:fld>
            <a:endParaRPr lang="en-US"/>
          </a:p>
        </p:txBody>
      </p:sp>
    </p:spTree>
    <p:extLst>
      <p:ext uri="{BB962C8B-B14F-4D97-AF65-F5344CB8AC3E}">
        <p14:creationId xmlns:p14="http://schemas.microsoft.com/office/powerpoint/2010/main" val="56196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D54010-891B-4C59-B0EA-8CC35C63D518}" type="datetimeFigureOut">
              <a:rPr lang="en-US" smtClean="0"/>
              <a:t>10/20/2022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2E24D8-F9F0-44CC-BA9D-0F22CE1A8E25}" type="slidenum">
              <a:rPr lang="en-US" smtClean="0"/>
              <a:t>‹#›</a:t>
            </a:fld>
            <a:endParaRPr lang="en-US"/>
          </a:p>
        </p:txBody>
      </p:sp>
    </p:spTree>
    <p:extLst>
      <p:ext uri="{BB962C8B-B14F-4D97-AF65-F5344CB8AC3E}">
        <p14:creationId xmlns:p14="http://schemas.microsoft.com/office/powerpoint/2010/main" val="325995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D54010-891B-4C59-B0EA-8CC35C63D518}" type="datetimeFigureOut">
              <a:rPr lang="en-US" smtClean="0"/>
              <a:t>10/20/2022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2E24D8-F9F0-44CC-BA9D-0F22CE1A8E25}" type="slidenum">
              <a:rPr lang="en-US" smtClean="0"/>
              <a:t>‹#›</a:t>
            </a:fld>
            <a:endParaRPr lang="en-US"/>
          </a:p>
        </p:txBody>
      </p:sp>
    </p:spTree>
    <p:extLst>
      <p:ext uri="{BB962C8B-B14F-4D97-AF65-F5344CB8AC3E}">
        <p14:creationId xmlns:p14="http://schemas.microsoft.com/office/powerpoint/2010/main" val="1855820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D54010-891B-4C59-B0EA-8CC35C63D518}" type="datetimeFigureOut">
              <a:rPr lang="en-US" smtClean="0"/>
              <a:t>10/20/2022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2E24D8-F9F0-44CC-BA9D-0F22CE1A8E25}" type="slidenum">
              <a:rPr lang="en-US" smtClean="0"/>
              <a:t>‹#›</a:t>
            </a:fld>
            <a:endParaRPr lang="en-US"/>
          </a:p>
        </p:txBody>
      </p:sp>
    </p:spTree>
    <p:extLst>
      <p:ext uri="{BB962C8B-B14F-4D97-AF65-F5344CB8AC3E}">
        <p14:creationId xmlns:p14="http://schemas.microsoft.com/office/powerpoint/2010/main" val="3926568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D54010-891B-4C59-B0EA-8CC35C63D518}" type="datetimeFigureOut">
              <a:rPr lang="en-US" smtClean="0"/>
              <a:t>10/20/2022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2E24D8-F9F0-44CC-BA9D-0F22CE1A8E25}" type="slidenum">
              <a:rPr lang="en-US" smtClean="0"/>
              <a:t>‹#›</a:t>
            </a:fld>
            <a:endParaRPr lang="en-US"/>
          </a:p>
        </p:txBody>
      </p:sp>
    </p:spTree>
    <p:extLst>
      <p:ext uri="{BB962C8B-B14F-4D97-AF65-F5344CB8AC3E}">
        <p14:creationId xmlns:p14="http://schemas.microsoft.com/office/powerpoint/2010/main" val="3320933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F3D54010-891B-4C59-B0EA-8CC35C63D518}" type="datetimeFigureOut">
              <a:rPr lang="en-US" smtClean="0"/>
              <a:t>10/20/2022</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8A2E24D8-F9F0-44CC-BA9D-0F22CE1A8E25}" type="slidenum">
              <a:rPr lang="en-US" smtClean="0"/>
              <a:t>‹#›</a:t>
            </a:fld>
            <a:endParaRPr lang="en-US"/>
          </a:p>
        </p:txBody>
      </p:sp>
    </p:spTree>
    <p:extLst>
      <p:ext uri="{BB962C8B-B14F-4D97-AF65-F5344CB8AC3E}">
        <p14:creationId xmlns:p14="http://schemas.microsoft.com/office/powerpoint/2010/main" val="3394668055"/>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M5z4I3aIn7E&amp;t=85s"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video" Target="https://www.youtube.com/embed/M5z4I3aIn7E?start=12&amp;feature=oembed"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video" Target="https://www.youtube.com/embed/P10GxdNVjMs?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youtube.com/watch?v=DHn1Egt6Xd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ideo" Target="https://www.youtube.com/embed/DHn1Egt6Xdg"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hyperlink" Target="https://www.youtube.com/watch?v=3t_Gwo3M-uc"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ideo" Target="https://www.youtube.com/embed/3t_Gwo3M-uc"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npr.org/2016/02/26/468297940/imbeciles-explores-legacy-of-eugenics-in-america" TargetMode="External"/><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4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1820" y="270456"/>
            <a:ext cx="11719774" cy="1171978"/>
          </a:xfrm>
        </p:spPr>
        <p:txBody>
          <a:bodyPr>
            <a:normAutofit/>
          </a:bodyPr>
          <a:lstStyle/>
          <a:p>
            <a:r>
              <a:rPr lang="en-US" dirty="0"/>
              <a:t>Safe for democracy</a:t>
            </a:r>
          </a:p>
        </p:txBody>
      </p:sp>
      <p:sp>
        <p:nvSpPr>
          <p:cNvPr id="3" name="Subtitle 2"/>
          <p:cNvSpPr>
            <a:spLocks noGrp="1"/>
          </p:cNvSpPr>
          <p:nvPr>
            <p:ph type="subTitle" idx="1"/>
          </p:nvPr>
        </p:nvSpPr>
        <p:spPr>
          <a:xfrm>
            <a:off x="1524000" y="1931203"/>
            <a:ext cx="9144000" cy="763900"/>
          </a:xfrm>
        </p:spPr>
        <p:txBody>
          <a:bodyPr/>
          <a:lstStyle/>
          <a:p>
            <a:r>
              <a:rPr lang="en-US" dirty="0"/>
              <a:t>HIS 106: U.S. and WWI</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985" y="2695103"/>
            <a:ext cx="5441984" cy="4011569"/>
          </a:xfrm>
          <a:prstGeom prst="rect">
            <a:avLst/>
          </a:prstGeom>
        </p:spPr>
      </p:pic>
      <p:sp>
        <p:nvSpPr>
          <p:cNvPr id="5" name="TextBox 4"/>
          <p:cNvSpPr txBox="1"/>
          <p:nvPr/>
        </p:nvSpPr>
        <p:spPr>
          <a:xfrm>
            <a:off x="6377131" y="3942383"/>
            <a:ext cx="5271172" cy="523220"/>
          </a:xfrm>
          <a:prstGeom prst="rect">
            <a:avLst/>
          </a:prstGeom>
          <a:noFill/>
        </p:spPr>
        <p:txBody>
          <a:bodyPr wrap="square" rtlCol="0">
            <a:spAutoFit/>
          </a:bodyPr>
          <a:lstStyle/>
          <a:p>
            <a:r>
              <a:rPr lang="en-US" sz="2800" i="1" dirty="0">
                <a:solidFill>
                  <a:srgbClr val="FF0000"/>
                </a:solidFill>
              </a:rPr>
              <a:t>“He Kept Us Out of War…”</a:t>
            </a:r>
            <a:endParaRPr lang="en-US" sz="2800" dirty="0">
              <a:solidFill>
                <a:srgbClr val="FF0000"/>
              </a:solidFill>
            </a:endParaRPr>
          </a:p>
        </p:txBody>
      </p:sp>
    </p:spTree>
    <p:extLst>
      <p:ext uri="{BB962C8B-B14F-4D97-AF65-F5344CB8AC3E}">
        <p14:creationId xmlns:p14="http://schemas.microsoft.com/office/powerpoint/2010/main" val="3035512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The Great War</a:t>
            </a:r>
          </a:p>
        </p:txBody>
      </p:sp>
      <p:sp>
        <p:nvSpPr>
          <p:cNvPr id="3" name="Content Placeholder 2"/>
          <p:cNvSpPr>
            <a:spLocks noGrp="1"/>
          </p:cNvSpPr>
          <p:nvPr>
            <p:ph idx="1"/>
          </p:nvPr>
        </p:nvSpPr>
        <p:spPr>
          <a:xfrm>
            <a:off x="234953" y="4655127"/>
            <a:ext cx="11735373" cy="2878427"/>
          </a:xfrm>
        </p:spPr>
        <p:txBody>
          <a:bodyPr/>
          <a:lstStyle/>
          <a:p>
            <a:r>
              <a:rPr lang="en-US" dirty="0">
                <a:solidFill>
                  <a:schemeClr val="tx1"/>
                </a:solidFill>
              </a:rPr>
              <a:t>Earlier land grabs lead to shifting alliances and the drive for some to gain military dominance in Europe (turning inward)</a:t>
            </a:r>
          </a:p>
          <a:p>
            <a:r>
              <a:rPr lang="en-US" dirty="0">
                <a:solidFill>
                  <a:schemeClr val="tx1"/>
                </a:solidFill>
              </a:rPr>
              <a:t>Serbia nationalist assassinates heir to the Austro-Hungarian empire and sparks off war between varying allied groups</a:t>
            </a:r>
          </a:p>
        </p:txBody>
      </p:sp>
      <p:pic>
        <p:nvPicPr>
          <p:cNvPr id="1026" name="Picture 2" descr="Austria-Hungary | History, Map, &amp; Facts | Britannic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94218" y="253374"/>
            <a:ext cx="6276109" cy="4342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0867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5558" y="2966094"/>
            <a:ext cx="7099685" cy="1356360"/>
          </a:xfrm>
        </p:spPr>
        <p:txBody>
          <a:bodyPr/>
          <a:lstStyle/>
          <a:p>
            <a:r>
              <a:rPr lang="en-US" dirty="0">
                <a:solidFill>
                  <a:schemeClr val="tx1"/>
                </a:solidFill>
              </a:rPr>
              <a:t>The Great War</a:t>
            </a:r>
          </a:p>
        </p:txBody>
      </p:sp>
      <p:sp>
        <p:nvSpPr>
          <p:cNvPr id="3" name="Content Placeholder 2"/>
          <p:cNvSpPr>
            <a:spLocks noGrp="1"/>
          </p:cNvSpPr>
          <p:nvPr>
            <p:ph idx="1"/>
          </p:nvPr>
        </p:nvSpPr>
        <p:spPr>
          <a:xfrm>
            <a:off x="304800" y="4098225"/>
            <a:ext cx="11582400" cy="1987557"/>
          </a:xfrm>
        </p:spPr>
        <p:txBody>
          <a:bodyPr/>
          <a:lstStyle/>
          <a:p>
            <a:r>
              <a:rPr lang="en-US" dirty="0">
                <a:solidFill>
                  <a:schemeClr val="tx1"/>
                </a:solidFill>
              </a:rPr>
              <a:t>Allies: Britain, France, Russia, and Japan</a:t>
            </a:r>
          </a:p>
          <a:p>
            <a:r>
              <a:rPr lang="en-US" dirty="0">
                <a:solidFill>
                  <a:schemeClr val="tx1"/>
                </a:solidFill>
              </a:rPr>
              <a:t>Central Powers: Germany, Austria-Hungary, and the Ottoman empire (Turkey and the Middle East)</a:t>
            </a:r>
          </a:p>
          <a:p>
            <a:r>
              <a:rPr lang="en-US" dirty="0">
                <a:solidFill>
                  <a:schemeClr val="tx1"/>
                </a:solidFill>
              </a:rPr>
              <a:t>New technologies will lead to an estimated loss of 10 million soldiers and uncounted millions of civilians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6131" y="40014"/>
            <a:ext cx="4335869" cy="2495533"/>
          </a:xfrm>
          <a:prstGeom prst="rect">
            <a:avLst/>
          </a:prstGeom>
        </p:spPr>
      </p:pic>
      <p:pic>
        <p:nvPicPr>
          <p:cNvPr id="1026" name="Picture 2" descr="World War I Map">
            <a:extLst>
              <a:ext uri="{FF2B5EF4-FFF2-40B4-BE49-F238E27FC236}">
                <a16:creationId xmlns:a16="http://schemas.microsoft.com/office/drawing/2014/main" id="{F7F38AC4-60C5-4A27-9C43-6AAE3FE38F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5981692" cy="4098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54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New Technologies</a:t>
            </a:r>
          </a:p>
        </p:txBody>
      </p:sp>
      <p:sp>
        <p:nvSpPr>
          <p:cNvPr id="3" name="Content Placeholder 2"/>
          <p:cNvSpPr>
            <a:spLocks noGrp="1"/>
          </p:cNvSpPr>
          <p:nvPr>
            <p:ph idx="1"/>
          </p:nvPr>
        </p:nvSpPr>
        <p:spPr>
          <a:xfrm>
            <a:off x="377455" y="2035919"/>
            <a:ext cx="9872871" cy="579474"/>
          </a:xfrm>
        </p:spPr>
        <p:txBody>
          <a:bodyPr>
            <a:noAutofit/>
          </a:bodyPr>
          <a:lstStyle/>
          <a:p>
            <a:r>
              <a:rPr lang="en-US" sz="3600" dirty="0">
                <a:solidFill>
                  <a:schemeClr val="tx1"/>
                </a:solidFill>
              </a:rPr>
              <a:t>Airplanes and submarines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2310" y="3987"/>
            <a:ext cx="6191250" cy="46863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29321"/>
            <a:ext cx="5722310" cy="3539307"/>
          </a:xfrm>
          <a:prstGeom prst="rect">
            <a:avLst/>
          </a:prstGeom>
        </p:spPr>
      </p:pic>
    </p:spTree>
    <p:extLst>
      <p:ext uri="{BB962C8B-B14F-4D97-AF65-F5344CB8AC3E}">
        <p14:creationId xmlns:p14="http://schemas.microsoft.com/office/powerpoint/2010/main" val="3015080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New Technologies</a:t>
            </a:r>
          </a:p>
        </p:txBody>
      </p:sp>
      <p:sp>
        <p:nvSpPr>
          <p:cNvPr id="3" name="Content Placeholder 2"/>
          <p:cNvSpPr>
            <a:spLocks noGrp="1"/>
          </p:cNvSpPr>
          <p:nvPr>
            <p:ph idx="1"/>
          </p:nvPr>
        </p:nvSpPr>
        <p:spPr>
          <a:xfrm>
            <a:off x="377455" y="3205501"/>
            <a:ext cx="9872871" cy="579474"/>
          </a:xfrm>
        </p:spPr>
        <p:txBody>
          <a:bodyPr>
            <a:noAutofit/>
          </a:bodyPr>
          <a:lstStyle/>
          <a:p>
            <a:r>
              <a:rPr lang="en-US" sz="3600" dirty="0">
                <a:solidFill>
                  <a:schemeClr val="tx1"/>
                </a:solidFill>
              </a:rPr>
              <a:t>Machine guns ad tanks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2310" y="2035919"/>
            <a:ext cx="6191250" cy="4533900"/>
          </a:xfrm>
          <a:prstGeom prst="rect">
            <a:avLst/>
          </a:prstGeom>
        </p:spPr>
      </p:pic>
    </p:spTree>
    <p:extLst>
      <p:ext uri="{BB962C8B-B14F-4D97-AF65-F5344CB8AC3E}">
        <p14:creationId xmlns:p14="http://schemas.microsoft.com/office/powerpoint/2010/main" val="4027823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New Technologies</a:t>
            </a:r>
          </a:p>
        </p:txBody>
      </p:sp>
      <p:sp>
        <p:nvSpPr>
          <p:cNvPr id="3" name="Content Placeholder 2"/>
          <p:cNvSpPr>
            <a:spLocks noGrp="1"/>
          </p:cNvSpPr>
          <p:nvPr>
            <p:ph idx="1"/>
          </p:nvPr>
        </p:nvSpPr>
        <p:spPr>
          <a:xfrm>
            <a:off x="313660" y="2016465"/>
            <a:ext cx="9872871" cy="579474"/>
          </a:xfrm>
        </p:spPr>
        <p:txBody>
          <a:bodyPr>
            <a:noAutofit/>
          </a:bodyPr>
          <a:lstStyle/>
          <a:p>
            <a:r>
              <a:rPr lang="en-US" sz="3600" dirty="0">
                <a:solidFill>
                  <a:schemeClr val="tx1"/>
                </a:solidFill>
              </a:rPr>
              <a:t>Poison gas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5675" y="269358"/>
            <a:ext cx="5625259" cy="438770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660" y="2769720"/>
            <a:ext cx="5362649" cy="3774680"/>
          </a:xfrm>
          <a:prstGeom prst="rect">
            <a:avLst/>
          </a:prstGeom>
        </p:spPr>
      </p:pic>
    </p:spTree>
    <p:extLst>
      <p:ext uri="{BB962C8B-B14F-4D97-AF65-F5344CB8AC3E}">
        <p14:creationId xmlns:p14="http://schemas.microsoft.com/office/powerpoint/2010/main" val="1010383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Political Disunity on the Homefront</a:t>
            </a:r>
          </a:p>
        </p:txBody>
      </p:sp>
      <p:sp>
        <p:nvSpPr>
          <p:cNvPr id="3" name="Content Placeholder 2"/>
          <p:cNvSpPr>
            <a:spLocks noGrp="1"/>
          </p:cNvSpPr>
          <p:nvPr>
            <p:ph idx="1"/>
          </p:nvPr>
        </p:nvSpPr>
        <p:spPr>
          <a:xfrm>
            <a:off x="404038" y="2057400"/>
            <a:ext cx="10611834" cy="4038600"/>
          </a:xfrm>
        </p:spPr>
        <p:txBody>
          <a:bodyPr>
            <a:noAutofit/>
          </a:bodyPr>
          <a:lstStyle/>
          <a:p>
            <a:r>
              <a:rPr lang="en-US" sz="3200" dirty="0">
                <a:solidFill>
                  <a:schemeClr val="tx1"/>
                </a:solidFill>
              </a:rPr>
              <a:t>British-Americans</a:t>
            </a:r>
          </a:p>
          <a:p>
            <a:r>
              <a:rPr lang="en-US" sz="3200" dirty="0">
                <a:solidFill>
                  <a:schemeClr val="tx1"/>
                </a:solidFill>
              </a:rPr>
              <a:t>German-Americans</a:t>
            </a:r>
          </a:p>
          <a:p>
            <a:r>
              <a:rPr lang="en-US" sz="3200" dirty="0">
                <a:solidFill>
                  <a:schemeClr val="tx1"/>
                </a:solidFill>
              </a:rPr>
              <a:t>Irish-Americans</a:t>
            </a:r>
          </a:p>
          <a:p>
            <a:r>
              <a:rPr lang="en-US" sz="3200" dirty="0">
                <a:solidFill>
                  <a:schemeClr val="tx1"/>
                </a:solidFill>
              </a:rPr>
              <a:t>Jewish</a:t>
            </a:r>
          </a:p>
          <a:p>
            <a:r>
              <a:rPr lang="en-US" sz="3200" dirty="0">
                <a:solidFill>
                  <a:schemeClr val="tx1"/>
                </a:solidFill>
              </a:rPr>
              <a:t>Feminist, pacifists, and social reforms</a:t>
            </a:r>
          </a:p>
          <a:p>
            <a:r>
              <a:rPr lang="en-US" sz="3200" dirty="0">
                <a:solidFill>
                  <a:schemeClr val="tx1"/>
                </a:solidFill>
              </a:rPr>
              <a:t>Wilson proclaims American neutrality (harkening back to Washington)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8969" y="1536870"/>
            <a:ext cx="4243959" cy="2806065"/>
          </a:xfrm>
          <a:prstGeom prst="rect">
            <a:avLst/>
          </a:prstGeom>
        </p:spPr>
      </p:pic>
    </p:spTree>
    <p:extLst>
      <p:ext uri="{BB962C8B-B14F-4D97-AF65-F5344CB8AC3E}">
        <p14:creationId xmlns:p14="http://schemas.microsoft.com/office/powerpoint/2010/main" val="93344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What Brings the U.S. Into War?</a:t>
            </a:r>
          </a:p>
        </p:txBody>
      </p:sp>
      <p:sp>
        <p:nvSpPr>
          <p:cNvPr id="3" name="Content Placeholder 2"/>
          <p:cNvSpPr>
            <a:spLocks noGrp="1"/>
          </p:cNvSpPr>
          <p:nvPr>
            <p:ph idx="1"/>
          </p:nvPr>
        </p:nvSpPr>
        <p:spPr/>
        <p:txBody>
          <a:bodyPr>
            <a:normAutofit/>
          </a:bodyPr>
          <a:lstStyle/>
          <a:p>
            <a:r>
              <a:rPr lang="en-US" sz="2800" dirty="0">
                <a:solidFill>
                  <a:schemeClr val="accent1">
                    <a:lumMod val="50000"/>
                  </a:schemeClr>
                </a:solidFill>
              </a:rPr>
              <a:t>Wilson warned of danger to befall Americans traveling on ships off European coast</a:t>
            </a:r>
          </a:p>
          <a:p>
            <a:r>
              <a:rPr lang="en-US" sz="2800" dirty="0">
                <a:solidFill>
                  <a:schemeClr val="accent1">
                    <a:lumMod val="50000"/>
                  </a:schemeClr>
                </a:solidFill>
              </a:rPr>
              <a:t>Wilson rejects based upon appearance of retreat of the principles of the freedom of the seas </a:t>
            </a:r>
          </a:p>
          <a:p>
            <a:r>
              <a:rPr lang="en-US" sz="2800" dirty="0">
                <a:solidFill>
                  <a:schemeClr val="accent1">
                    <a:lumMod val="50000"/>
                  </a:schemeClr>
                </a:solidFill>
              </a:rPr>
              <a:t>Attempting to stay “neutral”</a:t>
            </a:r>
          </a:p>
        </p:txBody>
      </p:sp>
    </p:spTree>
    <p:extLst>
      <p:ext uri="{BB962C8B-B14F-4D97-AF65-F5344CB8AC3E}">
        <p14:creationId xmlns:p14="http://schemas.microsoft.com/office/powerpoint/2010/main" val="3384153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Sinking of Lusitania</a:t>
            </a:r>
          </a:p>
        </p:txBody>
      </p:sp>
      <p:pic>
        <p:nvPicPr>
          <p:cNvPr id="4" name="Content Placeholder 3"/>
          <p:cNvPicPr>
            <a:picLocks noGrp="1" noChangeAspect="1"/>
          </p:cNvPicPr>
          <p:nvPr>
            <p:ph idx="1"/>
          </p:nvPr>
        </p:nvPicPr>
        <p:blipFill rotWithShape="1">
          <a:blip r:embed="rId2"/>
          <a:srcRect l="10070" t="35937" r="46116" b="12988"/>
          <a:stretch/>
        </p:blipFill>
        <p:spPr>
          <a:xfrm>
            <a:off x="1143000" y="1785838"/>
            <a:ext cx="6549656" cy="4292679"/>
          </a:xfrm>
          <a:prstGeom prst="rect">
            <a:avLst/>
          </a:prstGeom>
        </p:spPr>
      </p:pic>
      <p:sp>
        <p:nvSpPr>
          <p:cNvPr id="5" name="Rectangle 4"/>
          <p:cNvSpPr/>
          <p:nvPr/>
        </p:nvSpPr>
        <p:spPr>
          <a:xfrm>
            <a:off x="7858917" y="609600"/>
            <a:ext cx="3800467" cy="3170099"/>
          </a:xfrm>
          <a:prstGeom prst="rect">
            <a:avLst/>
          </a:prstGeom>
        </p:spPr>
        <p:txBody>
          <a:bodyPr wrap="square">
            <a:spAutoFit/>
          </a:bodyPr>
          <a:lstStyle/>
          <a:p>
            <a:r>
              <a:rPr lang="en-US" sz="4000" dirty="0">
                <a:hlinkClick r:id="rId3"/>
              </a:rPr>
              <a:t>https://www.youtube.com/watch?v=M5z4I3aIn7E&amp;t=85s</a:t>
            </a:r>
            <a:endParaRPr lang="en-US" sz="4000" dirty="0"/>
          </a:p>
          <a:p>
            <a:endParaRPr lang="en-US" sz="4000" dirty="0"/>
          </a:p>
        </p:txBody>
      </p:sp>
      <p:sp>
        <p:nvSpPr>
          <p:cNvPr id="3" name="Rectangle 2"/>
          <p:cNvSpPr/>
          <p:nvPr/>
        </p:nvSpPr>
        <p:spPr>
          <a:xfrm>
            <a:off x="7924801" y="3932177"/>
            <a:ext cx="3825144" cy="646331"/>
          </a:xfrm>
          <a:prstGeom prst="rect">
            <a:avLst/>
          </a:prstGeom>
        </p:spPr>
        <p:txBody>
          <a:bodyPr wrap="square">
            <a:spAutoFit/>
          </a:bodyPr>
          <a:lstStyle/>
          <a:p>
            <a:r>
              <a:rPr lang="en-US" dirty="0"/>
              <a:t>https://www.youtube.com/watch?v=P10GxdNVjMs</a:t>
            </a:r>
          </a:p>
        </p:txBody>
      </p:sp>
      <p:sp>
        <p:nvSpPr>
          <p:cNvPr id="6" name="Rectangle 5">
            <a:extLst>
              <a:ext uri="{FF2B5EF4-FFF2-40B4-BE49-F238E27FC236}">
                <a16:creationId xmlns:a16="http://schemas.microsoft.com/office/drawing/2014/main" id="{A10F36AB-1492-40CE-8396-5EDDDD51CDC5}"/>
              </a:ext>
            </a:extLst>
          </p:cNvPr>
          <p:cNvSpPr/>
          <p:nvPr/>
        </p:nvSpPr>
        <p:spPr>
          <a:xfrm>
            <a:off x="310436" y="6248400"/>
            <a:ext cx="5012847" cy="369332"/>
          </a:xfrm>
          <a:prstGeom prst="rect">
            <a:avLst/>
          </a:prstGeom>
        </p:spPr>
        <p:txBody>
          <a:bodyPr wrap="none">
            <a:spAutoFit/>
          </a:bodyPr>
          <a:lstStyle/>
          <a:p>
            <a:r>
              <a:rPr lang="en-US" dirty="0"/>
              <a:t>https://www.youtube.com/watch?v=PTy4TmEZI3U</a:t>
            </a:r>
          </a:p>
        </p:txBody>
      </p:sp>
      <p:sp>
        <p:nvSpPr>
          <p:cNvPr id="7" name="Rectangle 6">
            <a:extLst>
              <a:ext uri="{FF2B5EF4-FFF2-40B4-BE49-F238E27FC236}">
                <a16:creationId xmlns:a16="http://schemas.microsoft.com/office/drawing/2014/main" id="{DB955B52-BFBE-43ED-9DCB-A88D73664E01}"/>
              </a:ext>
            </a:extLst>
          </p:cNvPr>
          <p:cNvSpPr/>
          <p:nvPr/>
        </p:nvSpPr>
        <p:spPr>
          <a:xfrm>
            <a:off x="6162254" y="6230995"/>
            <a:ext cx="4856266" cy="369332"/>
          </a:xfrm>
          <a:prstGeom prst="rect">
            <a:avLst/>
          </a:prstGeom>
        </p:spPr>
        <p:txBody>
          <a:bodyPr wrap="none">
            <a:spAutoFit/>
          </a:bodyPr>
          <a:lstStyle/>
          <a:p>
            <a:r>
              <a:rPr lang="en-US" dirty="0"/>
              <a:t>https://www.youtube.com/watch?v=M5z4I3aIn7E</a:t>
            </a:r>
          </a:p>
        </p:txBody>
      </p:sp>
    </p:spTree>
    <p:extLst>
      <p:ext uri="{BB962C8B-B14F-4D97-AF65-F5344CB8AC3E}">
        <p14:creationId xmlns:p14="http://schemas.microsoft.com/office/powerpoint/2010/main" val="399204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Why the Germans Torpedoed the Lusitania">
            <a:hlinkClick r:id="" action="ppaction://media"/>
            <a:extLst>
              <a:ext uri="{FF2B5EF4-FFF2-40B4-BE49-F238E27FC236}">
                <a16:creationId xmlns:a16="http://schemas.microsoft.com/office/drawing/2014/main" id="{CBD4658B-0F72-1090-29C0-E38F442F7CD7}"/>
              </a:ext>
            </a:extLst>
          </p:cNvPr>
          <p:cNvPicPr>
            <a:picLocks noRot="1" noChangeAspect="1"/>
          </p:cNvPicPr>
          <p:nvPr>
            <a:videoFile r:link="rId1"/>
          </p:nvPr>
        </p:nvPicPr>
        <p:blipFill>
          <a:blip r:embed="rId3"/>
          <a:stretch>
            <a:fillRect/>
          </a:stretch>
        </p:blipFill>
        <p:spPr>
          <a:xfrm>
            <a:off x="0" y="-15240"/>
            <a:ext cx="12192000" cy="6888480"/>
          </a:xfrm>
          <a:prstGeom prst="rect">
            <a:avLst/>
          </a:prstGeom>
        </p:spPr>
      </p:pic>
    </p:spTree>
    <p:extLst>
      <p:ext uri="{BB962C8B-B14F-4D97-AF65-F5344CB8AC3E}">
        <p14:creationId xmlns:p14="http://schemas.microsoft.com/office/powerpoint/2010/main" val="286032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The Lusitania Sank in 18 Minutes, But its Passengers Suffered for Longer">
            <a:hlinkClick r:id="" action="ppaction://media"/>
            <a:extLst>
              <a:ext uri="{FF2B5EF4-FFF2-40B4-BE49-F238E27FC236}">
                <a16:creationId xmlns:a16="http://schemas.microsoft.com/office/drawing/2014/main" id="{0BDFCCC4-2E03-B499-BA07-6716674BF776}"/>
              </a:ext>
            </a:extLst>
          </p:cNvPr>
          <p:cNvPicPr>
            <a:picLocks noRot="1" noChangeAspect="1"/>
          </p:cNvPicPr>
          <p:nvPr>
            <a:videoFile r:link="rId1"/>
          </p:nvPr>
        </p:nvPicPr>
        <p:blipFill>
          <a:blip r:embed="rId3"/>
          <a:stretch>
            <a:fillRect/>
          </a:stretch>
        </p:blipFill>
        <p:spPr>
          <a:xfrm>
            <a:off x="0" y="-15240"/>
            <a:ext cx="12192000" cy="6888480"/>
          </a:xfrm>
          <a:prstGeom prst="rect">
            <a:avLst/>
          </a:prstGeom>
        </p:spPr>
      </p:pic>
    </p:spTree>
    <p:extLst>
      <p:ext uri="{BB962C8B-B14F-4D97-AF65-F5344CB8AC3E}">
        <p14:creationId xmlns:p14="http://schemas.microsoft.com/office/powerpoint/2010/main" val="1153908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dirty="0" err="1">
                <a:solidFill>
                  <a:schemeClr val="tx2"/>
                </a:solidFill>
              </a:rPr>
              <a:t>Foner</a:t>
            </a:r>
            <a:r>
              <a:rPr lang="en-US" sz="6000" dirty="0">
                <a:solidFill>
                  <a:schemeClr val="tx2"/>
                </a:solidFill>
              </a:rPr>
              <a:t> on U.S. as a World Power</a:t>
            </a:r>
          </a:p>
        </p:txBody>
      </p:sp>
      <p:sp>
        <p:nvSpPr>
          <p:cNvPr id="3" name="Content Placeholder 2"/>
          <p:cNvSpPr>
            <a:spLocks noGrp="1"/>
          </p:cNvSpPr>
          <p:nvPr>
            <p:ph idx="1"/>
          </p:nvPr>
        </p:nvSpPr>
        <p:spPr>
          <a:xfrm>
            <a:off x="462554" y="2595966"/>
            <a:ext cx="11236411" cy="3933622"/>
          </a:xfrm>
        </p:spPr>
        <p:txBody>
          <a:bodyPr>
            <a:normAutofit/>
          </a:bodyPr>
          <a:lstStyle/>
          <a:p>
            <a:r>
              <a:rPr lang="en-US" sz="4400" dirty="0">
                <a:solidFill>
                  <a:schemeClr val="tx2"/>
                </a:solidFill>
              </a:rPr>
              <a:t>The Spanish-American War established the U.S. as an international empire</a:t>
            </a:r>
          </a:p>
          <a:p>
            <a:r>
              <a:rPr lang="en-US" sz="4400" dirty="0">
                <a:solidFill>
                  <a:schemeClr val="tx2"/>
                </a:solidFill>
              </a:rPr>
              <a:t>Tiny (comparatively) overseas holdings</a:t>
            </a:r>
          </a:p>
        </p:txBody>
      </p:sp>
    </p:spTree>
    <p:extLst>
      <p:ext uri="{BB962C8B-B14F-4D97-AF65-F5344CB8AC3E}">
        <p14:creationId xmlns:p14="http://schemas.microsoft.com/office/powerpoint/2010/main" val="2918667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107" y="238523"/>
            <a:ext cx="3386470" cy="1356360"/>
          </a:xfrm>
        </p:spPr>
        <p:txBody>
          <a:bodyPr/>
          <a:lstStyle/>
          <a:p>
            <a:r>
              <a:rPr lang="en-US" dirty="0">
                <a:solidFill>
                  <a:schemeClr val="tx1"/>
                </a:solidFill>
              </a:rPr>
              <a:t>Final Steps…</a:t>
            </a:r>
          </a:p>
        </p:txBody>
      </p:sp>
      <p:sp>
        <p:nvSpPr>
          <p:cNvPr id="3" name="Content Placeholder 2"/>
          <p:cNvSpPr>
            <a:spLocks noGrp="1"/>
          </p:cNvSpPr>
          <p:nvPr>
            <p:ph idx="1"/>
          </p:nvPr>
        </p:nvSpPr>
        <p:spPr>
          <a:xfrm>
            <a:off x="276448" y="1360967"/>
            <a:ext cx="11483162" cy="3274828"/>
          </a:xfrm>
        </p:spPr>
        <p:txBody>
          <a:bodyPr>
            <a:noAutofit/>
          </a:bodyPr>
          <a:lstStyle/>
          <a:p>
            <a:r>
              <a:rPr lang="en-US" sz="3600" dirty="0">
                <a:solidFill>
                  <a:schemeClr val="tx1"/>
                </a:solidFill>
              </a:rPr>
              <a:t>British naval blockade of Germany stopped American merchant vessels</a:t>
            </a:r>
          </a:p>
          <a:p>
            <a:r>
              <a:rPr lang="en-US" sz="3600" dirty="0">
                <a:solidFill>
                  <a:schemeClr val="tx1"/>
                </a:solidFill>
              </a:rPr>
              <a:t>Negotiated neutrality allowed US to continue transport</a:t>
            </a:r>
          </a:p>
          <a:p>
            <a:r>
              <a:rPr lang="en-US" sz="3600" dirty="0">
                <a:solidFill>
                  <a:schemeClr val="tx1"/>
                </a:solidFill>
              </a:rPr>
              <a:t>“peace without victory” outlines vision of restraint and self-determinism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1" y="3960004"/>
            <a:ext cx="3664688" cy="2812935"/>
          </a:xfrm>
          <a:prstGeom prst="rect">
            <a:avLst/>
          </a:prstGeom>
        </p:spPr>
      </p:pic>
    </p:spTree>
    <p:extLst>
      <p:ext uri="{BB962C8B-B14F-4D97-AF65-F5344CB8AC3E}">
        <p14:creationId xmlns:p14="http://schemas.microsoft.com/office/powerpoint/2010/main" val="3580931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107" y="238523"/>
            <a:ext cx="3386470" cy="1356360"/>
          </a:xfrm>
        </p:spPr>
        <p:txBody>
          <a:bodyPr/>
          <a:lstStyle/>
          <a:p>
            <a:r>
              <a:rPr lang="en-US" dirty="0">
                <a:solidFill>
                  <a:schemeClr val="tx1"/>
                </a:solidFill>
              </a:rPr>
              <a:t>Final Steps…</a:t>
            </a:r>
          </a:p>
        </p:txBody>
      </p:sp>
      <p:sp>
        <p:nvSpPr>
          <p:cNvPr id="3" name="Content Placeholder 2"/>
          <p:cNvSpPr>
            <a:spLocks noGrp="1"/>
          </p:cNvSpPr>
          <p:nvPr>
            <p:ph idx="1"/>
          </p:nvPr>
        </p:nvSpPr>
        <p:spPr>
          <a:xfrm>
            <a:off x="318978" y="1594883"/>
            <a:ext cx="11483162" cy="2360428"/>
          </a:xfrm>
        </p:spPr>
        <p:txBody>
          <a:bodyPr>
            <a:noAutofit/>
          </a:bodyPr>
          <a:lstStyle/>
          <a:p>
            <a:r>
              <a:rPr lang="en-US" sz="3600" dirty="0">
                <a:solidFill>
                  <a:schemeClr val="tx1"/>
                </a:solidFill>
              </a:rPr>
              <a:t>Germany responds with announced intention to restart warfare against sailing ships and messages Mexico to engage in war against U.S. promising territorial recovery of lost lands in the Mexican War of 1846-48</a:t>
            </a:r>
          </a:p>
        </p:txBody>
      </p:sp>
      <p:sp>
        <p:nvSpPr>
          <p:cNvPr id="4" name="Rectangle 3"/>
          <p:cNvSpPr/>
          <p:nvPr/>
        </p:nvSpPr>
        <p:spPr>
          <a:xfrm>
            <a:off x="1673589" y="4423863"/>
            <a:ext cx="8773940" cy="1077218"/>
          </a:xfrm>
          <a:prstGeom prst="rect">
            <a:avLst/>
          </a:prstGeom>
        </p:spPr>
        <p:txBody>
          <a:bodyPr wrap="none">
            <a:spAutoFit/>
          </a:bodyPr>
          <a:lstStyle/>
          <a:p>
            <a:r>
              <a:rPr lang="en-US" sz="3200" dirty="0">
                <a:hlinkClick r:id="rId2"/>
              </a:rPr>
              <a:t>https://www.youtube.com/watch?v=DHn1Egt6Xdg</a:t>
            </a:r>
            <a:endParaRPr lang="en-US" sz="3200" dirty="0"/>
          </a:p>
          <a:p>
            <a:endParaRPr lang="en-US" sz="3200" dirty="0"/>
          </a:p>
        </p:txBody>
      </p:sp>
    </p:spTree>
    <p:extLst>
      <p:ext uri="{BB962C8B-B14F-4D97-AF65-F5344CB8AC3E}">
        <p14:creationId xmlns:p14="http://schemas.microsoft.com/office/powerpoint/2010/main" val="1683317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DHn1Egt6Xdg"/>
          <p:cNvPicPr>
            <a:picLocks noGrp="1" noRot="1" noChangeAspect="1"/>
          </p:cNvPicPr>
          <p:nvPr>
            <p:ph idx="1"/>
            <a:videoFile r:link="rId1"/>
          </p:nvPr>
        </p:nvPicPr>
        <p:blipFill>
          <a:blip r:embed="rId3"/>
          <a:stretch>
            <a:fillRect/>
          </a:stretch>
        </p:blipFill>
        <p:spPr>
          <a:xfrm>
            <a:off x="484094" y="285716"/>
            <a:ext cx="11187953" cy="6293223"/>
          </a:xfrm>
          <a:prstGeom prst="rect">
            <a:avLst/>
          </a:prstGeom>
        </p:spPr>
      </p:pic>
    </p:spTree>
    <p:extLst>
      <p:ext uri="{BB962C8B-B14F-4D97-AF65-F5344CB8AC3E}">
        <p14:creationId xmlns:p14="http://schemas.microsoft.com/office/powerpoint/2010/main" val="42139706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United States Enters the War</a:t>
            </a:r>
          </a:p>
        </p:txBody>
      </p:sp>
      <p:sp>
        <p:nvSpPr>
          <p:cNvPr id="3" name="Content Placeholder 2"/>
          <p:cNvSpPr>
            <a:spLocks noGrp="1"/>
          </p:cNvSpPr>
          <p:nvPr>
            <p:ph idx="1"/>
          </p:nvPr>
        </p:nvSpPr>
        <p:spPr>
          <a:xfrm>
            <a:off x="526312" y="1965960"/>
            <a:ext cx="10850525" cy="3158933"/>
          </a:xfrm>
        </p:spPr>
        <p:txBody>
          <a:bodyPr>
            <a:normAutofit/>
          </a:bodyPr>
          <a:lstStyle/>
          <a:p>
            <a:r>
              <a:rPr lang="en-US" sz="2800" dirty="0">
                <a:solidFill>
                  <a:schemeClr val="tx1"/>
                </a:solidFill>
              </a:rPr>
              <a:t>U.S. engages with 1.2 million soldiers and helps to turn the tide</a:t>
            </a:r>
          </a:p>
          <a:p>
            <a:r>
              <a:rPr lang="en-US" sz="2800" dirty="0">
                <a:solidFill>
                  <a:schemeClr val="tx1"/>
                </a:solidFill>
              </a:rPr>
              <a:t>Repulses German advance near Paris</a:t>
            </a:r>
          </a:p>
          <a:p>
            <a:r>
              <a:rPr lang="en-US" sz="2800" dirty="0">
                <a:solidFill>
                  <a:schemeClr val="tx1"/>
                </a:solidFill>
              </a:rPr>
              <a:t>Meuse-Argonne was main U.S. engagement in the war and one of the most significant and deadliest battles fought by U.S. soldiers in history</a:t>
            </a:r>
          </a:p>
          <a:p>
            <a:r>
              <a:rPr lang="en-US" sz="2800" dirty="0">
                <a:solidFill>
                  <a:schemeClr val="tx1"/>
                </a:solidFill>
              </a:rPr>
              <a:t>German Kaiser abdicated and the country sued for peace</a:t>
            </a:r>
          </a:p>
        </p:txBody>
      </p:sp>
    </p:spTree>
    <p:extLst>
      <p:ext uri="{BB962C8B-B14F-4D97-AF65-F5344CB8AC3E}">
        <p14:creationId xmlns:p14="http://schemas.microsoft.com/office/powerpoint/2010/main" val="42859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At Home..</a:t>
            </a:r>
          </a:p>
        </p:txBody>
      </p:sp>
      <p:sp>
        <p:nvSpPr>
          <p:cNvPr id="3" name="Content Placeholder 2"/>
          <p:cNvSpPr>
            <a:spLocks noGrp="1"/>
          </p:cNvSpPr>
          <p:nvPr>
            <p:ph idx="1"/>
          </p:nvPr>
        </p:nvSpPr>
        <p:spPr>
          <a:xfrm>
            <a:off x="574158" y="1965960"/>
            <a:ext cx="10441713" cy="4130040"/>
          </a:xfrm>
        </p:spPr>
        <p:txBody>
          <a:bodyPr/>
          <a:lstStyle/>
          <a:p>
            <a:r>
              <a:rPr lang="en-US" sz="3600" dirty="0">
                <a:solidFill>
                  <a:schemeClr val="tx1"/>
                </a:solidFill>
              </a:rPr>
              <a:t>War Industries Board: presides over all elements of war production</a:t>
            </a:r>
          </a:p>
          <a:p>
            <a:r>
              <a:rPr lang="en-US" sz="3600" dirty="0">
                <a:solidFill>
                  <a:schemeClr val="tx1"/>
                </a:solidFill>
              </a:rPr>
              <a:t>Federal agencies regulate industry, transportation, labor relations, agriculture</a:t>
            </a:r>
          </a:p>
          <a:p>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1588902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032" y="152400"/>
            <a:ext cx="9875520" cy="1356360"/>
          </a:xfrm>
        </p:spPr>
        <p:txBody>
          <a:bodyPr/>
          <a:lstStyle/>
          <a:p>
            <a:r>
              <a:rPr lang="en-US" dirty="0">
                <a:solidFill>
                  <a:schemeClr val="tx1"/>
                </a:solidFill>
              </a:rPr>
              <a:t>At Home..</a:t>
            </a:r>
          </a:p>
        </p:txBody>
      </p:sp>
      <p:sp>
        <p:nvSpPr>
          <p:cNvPr id="3" name="Content Placeholder 2"/>
          <p:cNvSpPr>
            <a:spLocks noGrp="1"/>
          </p:cNvSpPr>
          <p:nvPr>
            <p:ph idx="1"/>
          </p:nvPr>
        </p:nvSpPr>
        <p:spPr>
          <a:xfrm>
            <a:off x="270031" y="1735234"/>
            <a:ext cx="11539241" cy="4130040"/>
          </a:xfrm>
        </p:spPr>
        <p:txBody>
          <a:bodyPr/>
          <a:lstStyle/>
          <a:p>
            <a:r>
              <a:rPr lang="en-US" sz="3600" dirty="0">
                <a:solidFill>
                  <a:schemeClr val="tx1"/>
                </a:solidFill>
              </a:rPr>
              <a:t>Seen by socialists as a means of attacking the ‘immense inequality of power’</a:t>
            </a:r>
          </a:p>
          <a:p>
            <a:r>
              <a:rPr lang="en-US" sz="3600" dirty="0">
                <a:solidFill>
                  <a:schemeClr val="tx1"/>
                </a:solidFill>
              </a:rPr>
              <a:t>Selective Service Act, 1917</a:t>
            </a:r>
          </a:p>
          <a:p>
            <a:r>
              <a:rPr lang="en-US" sz="3600" dirty="0">
                <a:solidFill>
                  <a:schemeClr val="tx1"/>
                </a:solidFill>
              </a:rPr>
              <a:t>Army increased from 120,000 to 5 million</a:t>
            </a:r>
          </a:p>
          <a:p>
            <a:endParaRPr lang="en-US" dirty="0">
              <a:solidFill>
                <a:schemeClr val="tx1"/>
              </a:solidFill>
            </a:endParaRPr>
          </a:p>
          <a:p>
            <a:endParaRPr lang="en-US" dirty="0">
              <a:solidFill>
                <a:schemeClr val="tx1"/>
              </a:solidFill>
            </a:endParaRPr>
          </a:p>
        </p:txBody>
      </p:sp>
      <p:pic>
        <p:nvPicPr>
          <p:cNvPr id="12290" name="Picture 2" descr="Image result for selective service act of 19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2642" y="2414798"/>
            <a:ext cx="3565819" cy="410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5169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622" y="869138"/>
            <a:ext cx="9613861" cy="1080938"/>
          </a:xfrm>
        </p:spPr>
        <p:txBody>
          <a:bodyPr>
            <a:normAutofit fontScale="90000"/>
          </a:bodyPr>
          <a:lstStyle/>
          <a:p>
            <a:pPr algn="ctr"/>
            <a:r>
              <a:rPr lang="en-US" dirty="0"/>
              <a:t>Liberty in Wartime: What is the balance between security and freedom?</a:t>
            </a:r>
            <a:br>
              <a:rPr lang="en-US" dirty="0"/>
            </a:br>
            <a:endParaRPr lang="en-US" dirty="0"/>
          </a:p>
        </p:txBody>
      </p:sp>
      <p:sp>
        <p:nvSpPr>
          <p:cNvPr id="3" name="Content Placeholder 2"/>
          <p:cNvSpPr>
            <a:spLocks noGrp="1"/>
          </p:cNvSpPr>
          <p:nvPr>
            <p:ph idx="1"/>
          </p:nvPr>
        </p:nvSpPr>
        <p:spPr>
          <a:xfrm>
            <a:off x="331609" y="2398866"/>
            <a:ext cx="10987938" cy="3599316"/>
          </a:xfrm>
        </p:spPr>
        <p:txBody>
          <a:bodyPr>
            <a:noAutofit/>
          </a:bodyPr>
          <a:lstStyle/>
          <a:p>
            <a:r>
              <a:rPr lang="en-US" sz="2800" dirty="0">
                <a:solidFill>
                  <a:schemeClr val="tx1"/>
                </a:solidFill>
              </a:rPr>
              <a:t>Espionage Act of 1917: prohibited spying, interfering with the draft and “false statements”</a:t>
            </a:r>
          </a:p>
          <a:p>
            <a:r>
              <a:rPr lang="en-US" sz="2800" dirty="0">
                <a:solidFill>
                  <a:schemeClr val="tx1"/>
                </a:solidFill>
              </a:rPr>
              <a:t>Barred mailing newspapers and magazines that were critical of the administration</a:t>
            </a:r>
          </a:p>
          <a:p>
            <a:r>
              <a:rPr lang="en-US" sz="2800" dirty="0">
                <a:solidFill>
                  <a:schemeClr val="tx1"/>
                </a:solidFill>
              </a:rPr>
              <a:t>Sedition Act: made it a crime to speak or print statements that “cast contempt, scorn, or disrespect” on government </a:t>
            </a:r>
          </a:p>
          <a:p>
            <a:r>
              <a:rPr lang="en-US" sz="2800" dirty="0">
                <a:solidFill>
                  <a:schemeClr val="tx1"/>
                </a:solidFill>
              </a:rPr>
              <a:t>John White sentenced to 21 months for “the murder of innocent women and children by German soldiers was no worse than what the United States had done in the Philippines in the war of 1899-1903”</a:t>
            </a:r>
          </a:p>
          <a:p>
            <a:r>
              <a:rPr lang="en-US" sz="2800" dirty="0"/>
              <a:t> </a:t>
            </a:r>
          </a:p>
        </p:txBody>
      </p:sp>
    </p:spTree>
    <p:extLst>
      <p:ext uri="{BB962C8B-B14F-4D97-AF65-F5344CB8AC3E}">
        <p14:creationId xmlns:p14="http://schemas.microsoft.com/office/powerpoint/2010/main" val="8499943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Liberty in Wartime: What is the balance between security and freedom? </a:t>
            </a:r>
            <a:br>
              <a:rPr lang="en-US" dirty="0"/>
            </a:br>
            <a:endParaRPr lang="en-US" dirty="0"/>
          </a:p>
        </p:txBody>
      </p:sp>
      <p:sp>
        <p:nvSpPr>
          <p:cNvPr id="3" name="Content Placeholder 2"/>
          <p:cNvSpPr>
            <a:spLocks noGrp="1"/>
          </p:cNvSpPr>
          <p:nvPr>
            <p:ph idx="1"/>
          </p:nvPr>
        </p:nvSpPr>
        <p:spPr>
          <a:xfrm>
            <a:off x="651164" y="2057400"/>
            <a:ext cx="10364707" cy="4191000"/>
          </a:xfrm>
        </p:spPr>
        <p:txBody>
          <a:bodyPr>
            <a:normAutofit/>
          </a:bodyPr>
          <a:lstStyle/>
          <a:p>
            <a:r>
              <a:rPr lang="en-US" dirty="0">
                <a:solidFill>
                  <a:schemeClr val="tx1"/>
                </a:solidFill>
              </a:rPr>
              <a:t>Coercion Patriotism? </a:t>
            </a:r>
          </a:p>
          <a:p>
            <a:r>
              <a:rPr lang="en-US" dirty="0">
                <a:solidFill>
                  <a:schemeClr val="tx1"/>
                </a:solidFill>
              </a:rPr>
              <a:t>Those suspected of being disloyal to the “American” cause could be forced to publically kiss the flag</a:t>
            </a:r>
          </a:p>
          <a:p>
            <a:r>
              <a:rPr lang="en-US" dirty="0">
                <a:solidFill>
                  <a:schemeClr val="tx1"/>
                </a:solidFill>
              </a:rPr>
              <a:t>Could be imprisoned for being critical about the flag</a:t>
            </a:r>
          </a:p>
          <a:p>
            <a:r>
              <a:rPr lang="en-US" dirty="0">
                <a:solidFill>
                  <a:schemeClr val="tx1"/>
                </a:solidFill>
              </a:rPr>
              <a:t>American Protective League spied on neighbors and stopped men on the streets to demand to see their draft registration cards</a:t>
            </a:r>
          </a:p>
          <a:p>
            <a:r>
              <a:rPr lang="en-US" dirty="0">
                <a:solidFill>
                  <a:schemeClr val="tx1"/>
                </a:solidFill>
              </a:rPr>
              <a:t>Crushed the IWW:</a:t>
            </a:r>
          </a:p>
          <a:p>
            <a:pPr lvl="1"/>
            <a:r>
              <a:rPr lang="en-US" dirty="0">
                <a:solidFill>
                  <a:schemeClr val="tx1"/>
                </a:solidFill>
              </a:rPr>
              <a:t>Copper strikers in Arizona were herded into train cars and abandoned in the desert</a:t>
            </a:r>
          </a:p>
          <a:p>
            <a:pPr lvl="1"/>
            <a:r>
              <a:rPr lang="en-US" dirty="0">
                <a:solidFill>
                  <a:schemeClr val="tx1"/>
                </a:solidFill>
              </a:rPr>
              <a:t>Federal agents arrested hundreds of leaders and confiscated files</a:t>
            </a:r>
          </a:p>
        </p:txBody>
      </p:sp>
    </p:spTree>
    <p:extLst>
      <p:ext uri="{BB962C8B-B14F-4D97-AF65-F5344CB8AC3E}">
        <p14:creationId xmlns:p14="http://schemas.microsoft.com/office/powerpoint/2010/main" val="424690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circle(in)">
                                      <p:cBhvr>
                                        <p:cTn id="30" dur="2000"/>
                                        <p:tgtEl>
                                          <p:spTgt spid="3">
                                            <p:txEl>
                                              <p:pRg st="5" end="5"/>
                                            </p:txEl>
                                          </p:spTgt>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circle(in)">
                                      <p:cBhvr>
                                        <p:cTn id="33"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068" y="276387"/>
            <a:ext cx="9875520" cy="1356360"/>
          </a:xfrm>
        </p:spPr>
        <p:txBody>
          <a:bodyPr/>
          <a:lstStyle/>
          <a:p>
            <a:r>
              <a:rPr lang="en-US" dirty="0"/>
              <a:t>Does Patriotism Mean Support of the Government?</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9287" y="1616163"/>
            <a:ext cx="8348614" cy="4884135"/>
          </a:xfrm>
        </p:spPr>
      </p:pic>
    </p:spTree>
    <p:extLst>
      <p:ext uri="{BB962C8B-B14F-4D97-AF65-F5344CB8AC3E}">
        <p14:creationId xmlns:p14="http://schemas.microsoft.com/office/powerpoint/2010/main" val="10226590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781" y="311889"/>
            <a:ext cx="9875520" cy="1356360"/>
          </a:xfrm>
        </p:spPr>
        <p:txBody>
          <a:bodyPr/>
          <a:lstStyle/>
          <a:p>
            <a:r>
              <a:rPr lang="en-US" dirty="0">
                <a:solidFill>
                  <a:schemeClr val="tx1"/>
                </a:solidFill>
              </a:rPr>
              <a:t>14 Points</a:t>
            </a:r>
          </a:p>
        </p:txBody>
      </p:sp>
      <p:sp>
        <p:nvSpPr>
          <p:cNvPr id="3" name="Content Placeholder 2"/>
          <p:cNvSpPr>
            <a:spLocks noGrp="1"/>
          </p:cNvSpPr>
          <p:nvPr>
            <p:ph idx="1"/>
          </p:nvPr>
        </p:nvSpPr>
        <p:spPr>
          <a:xfrm>
            <a:off x="228600" y="1668249"/>
            <a:ext cx="11339623" cy="4684527"/>
          </a:xfrm>
        </p:spPr>
        <p:txBody>
          <a:bodyPr>
            <a:noAutofit/>
          </a:bodyPr>
          <a:lstStyle/>
          <a:p>
            <a:r>
              <a:rPr lang="en-US" sz="2800" dirty="0">
                <a:solidFill>
                  <a:schemeClr val="tx1"/>
                </a:solidFill>
              </a:rPr>
              <a:t>Self-determination for all nations</a:t>
            </a:r>
          </a:p>
          <a:p>
            <a:r>
              <a:rPr lang="en-US" sz="2800" dirty="0">
                <a:solidFill>
                  <a:schemeClr val="tx1"/>
                </a:solidFill>
              </a:rPr>
              <a:t>Freedom of the seas</a:t>
            </a:r>
          </a:p>
          <a:p>
            <a:r>
              <a:rPr lang="en-US" sz="2800" dirty="0">
                <a:solidFill>
                  <a:schemeClr val="tx1"/>
                </a:solidFill>
              </a:rPr>
              <a:t>Free trade</a:t>
            </a:r>
          </a:p>
          <a:p>
            <a:r>
              <a:rPr lang="en-US" sz="2800" dirty="0">
                <a:solidFill>
                  <a:schemeClr val="tx1"/>
                </a:solidFill>
              </a:rPr>
              <a:t>Open diplomacy</a:t>
            </a:r>
          </a:p>
          <a:p>
            <a:r>
              <a:rPr lang="en-US" sz="2800" dirty="0">
                <a:solidFill>
                  <a:schemeClr val="tx1"/>
                </a:solidFill>
              </a:rPr>
              <a:t>Readjustment of colonial claims with colonized people given ‘equal weight’ in deciding their futures</a:t>
            </a:r>
          </a:p>
          <a:p>
            <a:r>
              <a:rPr lang="en-US" sz="2800" dirty="0">
                <a:solidFill>
                  <a:schemeClr val="tx1"/>
                </a:solidFill>
              </a:rPr>
              <a:t>Creation of a general association of nations to preserve peace (leads to the League of Nations)</a:t>
            </a:r>
          </a:p>
          <a:p>
            <a:pPr lvl="1"/>
            <a:r>
              <a:rPr lang="en-US" sz="2800" dirty="0">
                <a:solidFill>
                  <a:schemeClr val="tx1"/>
                </a:solidFill>
              </a:rPr>
              <a:t>Personally vetoed a clause on racial equality in the Covenant of the League of Nations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5103" y="110263"/>
            <a:ext cx="3360469" cy="3837962"/>
          </a:xfrm>
          <a:prstGeom prst="rect">
            <a:avLst/>
          </a:prstGeom>
        </p:spPr>
      </p:pic>
    </p:spTree>
    <p:extLst>
      <p:ext uri="{BB962C8B-B14F-4D97-AF65-F5344CB8AC3E}">
        <p14:creationId xmlns:p14="http://schemas.microsoft.com/office/powerpoint/2010/main" val="1105794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Image result for early 20th century western world holding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58950" y="267345"/>
            <a:ext cx="6778424" cy="6303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4243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576" y="1077432"/>
            <a:ext cx="9875520" cy="1356360"/>
          </a:xfrm>
        </p:spPr>
        <p:txBody>
          <a:bodyPr>
            <a:normAutofit/>
          </a:bodyPr>
          <a:lstStyle/>
          <a:p>
            <a:r>
              <a:rPr lang="en-US" sz="6000" dirty="0">
                <a:solidFill>
                  <a:schemeClr val="tx1"/>
                </a:solidFill>
              </a:rPr>
              <a:t>Propaganda War</a:t>
            </a:r>
          </a:p>
        </p:txBody>
      </p:sp>
      <p:sp>
        <p:nvSpPr>
          <p:cNvPr id="4" name="Rectangle 3"/>
          <p:cNvSpPr/>
          <p:nvPr/>
        </p:nvSpPr>
        <p:spPr>
          <a:xfrm>
            <a:off x="547576" y="2719675"/>
            <a:ext cx="5895754" cy="1754326"/>
          </a:xfrm>
          <a:prstGeom prst="rect">
            <a:avLst/>
          </a:prstGeom>
        </p:spPr>
        <p:txBody>
          <a:bodyPr wrap="square">
            <a:spAutoFit/>
          </a:bodyPr>
          <a:lstStyle/>
          <a:p>
            <a:r>
              <a:rPr lang="en-US" sz="3600" dirty="0">
                <a:hlinkClick r:id="rId2"/>
              </a:rPr>
              <a:t>https://www.youtube.com/watch?v=3t_Gwo3M-uc</a:t>
            </a:r>
            <a:endParaRPr lang="en-US" sz="3600" dirty="0"/>
          </a:p>
          <a:p>
            <a:endParaRPr lang="en-US" sz="3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1405" y="191384"/>
            <a:ext cx="4742121" cy="6262557"/>
          </a:xfrm>
          <a:prstGeom prst="rect">
            <a:avLst/>
          </a:prstGeom>
        </p:spPr>
      </p:pic>
    </p:spTree>
    <p:extLst>
      <p:ext uri="{BB962C8B-B14F-4D97-AF65-F5344CB8AC3E}">
        <p14:creationId xmlns:p14="http://schemas.microsoft.com/office/powerpoint/2010/main" val="31475620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3t_Gwo3M-uc"/>
          <p:cNvPicPr>
            <a:picLocks noGrp="1" noRot="1" noChangeAspect="1"/>
          </p:cNvPicPr>
          <p:nvPr>
            <p:ph idx="1"/>
            <a:videoFile r:link="rId1"/>
          </p:nvPr>
        </p:nvPicPr>
        <p:blipFill>
          <a:blip r:embed="rId3"/>
          <a:stretch>
            <a:fillRect/>
          </a:stretch>
        </p:blipFill>
        <p:spPr>
          <a:xfrm>
            <a:off x="602689" y="280708"/>
            <a:ext cx="11141075" cy="6266855"/>
          </a:xfrm>
          <a:prstGeom prst="rect">
            <a:avLst/>
          </a:prstGeom>
        </p:spPr>
      </p:pic>
    </p:spTree>
    <p:extLst>
      <p:ext uri="{BB962C8B-B14F-4D97-AF65-F5344CB8AC3E}">
        <p14:creationId xmlns:p14="http://schemas.microsoft.com/office/powerpoint/2010/main" val="35098080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1064" y="1031751"/>
            <a:ext cx="4386021" cy="1356360"/>
          </a:xfrm>
        </p:spPr>
        <p:txBody>
          <a:bodyPr/>
          <a:lstStyle/>
          <a:p>
            <a:pPr algn="ctr"/>
            <a:r>
              <a:rPr lang="en-US" dirty="0"/>
              <a:t>Anti-German Crusade</a:t>
            </a:r>
          </a:p>
        </p:txBody>
      </p:sp>
      <p:pic>
        <p:nvPicPr>
          <p:cNvPr id="9220" name="Picture 4" descr="Image result for 1919 anti foreign langu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74" y="4038421"/>
            <a:ext cx="4757388" cy="2717844"/>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Image result for 1919 anti foreign langu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7528" y="265327"/>
            <a:ext cx="4467225" cy="4543426"/>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Image result for 1919 anti foreign langu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593" y="174654"/>
            <a:ext cx="2708329" cy="3683330"/>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Image result for 1919 anti foreign language"/>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4924075" y="3645169"/>
            <a:ext cx="5286375" cy="280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57542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What’s Coming…</a:t>
            </a:r>
          </a:p>
        </p:txBody>
      </p:sp>
      <p:sp>
        <p:nvSpPr>
          <p:cNvPr id="3" name="Content Placeholder 2"/>
          <p:cNvSpPr>
            <a:spLocks noGrp="1"/>
          </p:cNvSpPr>
          <p:nvPr>
            <p:ph idx="1"/>
          </p:nvPr>
        </p:nvSpPr>
        <p:spPr>
          <a:xfrm>
            <a:off x="491486" y="2071259"/>
            <a:ext cx="5462747" cy="2046767"/>
          </a:xfrm>
        </p:spPr>
        <p:txBody>
          <a:bodyPr>
            <a:noAutofit/>
          </a:bodyPr>
          <a:lstStyle/>
          <a:p>
            <a:r>
              <a:rPr lang="en-US" sz="3600" dirty="0">
                <a:solidFill>
                  <a:schemeClr val="tx1"/>
                </a:solidFill>
              </a:rPr>
              <a:t>“The enlistment of ‘democracy and freedom’ as ideological war weapons inevitably inspired demands for their expansion at home…”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5801" y="3401405"/>
            <a:ext cx="5485957" cy="331833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9442" y="0"/>
            <a:ext cx="2479158" cy="3401405"/>
          </a:xfrm>
          <a:prstGeom prst="rect">
            <a:avLst/>
          </a:prstGeom>
        </p:spPr>
      </p:pic>
    </p:spTree>
    <p:extLst>
      <p:ext uri="{BB962C8B-B14F-4D97-AF65-F5344CB8AC3E}">
        <p14:creationId xmlns:p14="http://schemas.microsoft.com/office/powerpoint/2010/main" val="11197164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Coming of Women’s Suffrage</a:t>
            </a:r>
          </a:p>
        </p:txBody>
      </p:sp>
      <p:sp>
        <p:nvSpPr>
          <p:cNvPr id="3" name="Content Placeholder 2"/>
          <p:cNvSpPr>
            <a:spLocks noGrp="1"/>
          </p:cNvSpPr>
          <p:nvPr>
            <p:ph idx="1"/>
          </p:nvPr>
        </p:nvSpPr>
        <p:spPr>
          <a:xfrm>
            <a:off x="1143000" y="2057400"/>
            <a:ext cx="9872871" cy="1770681"/>
          </a:xfrm>
        </p:spPr>
        <p:txBody>
          <a:bodyPr/>
          <a:lstStyle/>
          <a:p>
            <a:r>
              <a:rPr lang="en-US" dirty="0">
                <a:solidFill>
                  <a:schemeClr val="accent1">
                    <a:lumMod val="50000"/>
                  </a:schemeClr>
                </a:solidFill>
              </a:rPr>
              <a:t>Collective Action began to shift from political patriotic rallies to protest</a:t>
            </a:r>
          </a:p>
          <a:p>
            <a:r>
              <a:rPr lang="en-US" dirty="0">
                <a:solidFill>
                  <a:schemeClr val="accent1">
                    <a:lumMod val="50000"/>
                  </a:schemeClr>
                </a:solidFill>
              </a:rPr>
              <a:t>Inspired by the British Suffrage Movement, the movement takes on civil disobedience tactics </a:t>
            </a:r>
          </a:p>
        </p:txBody>
      </p:sp>
      <p:pic>
        <p:nvPicPr>
          <p:cNvPr id="3074" name="Picture 2" descr="Image result for alice pau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8816" y="3260913"/>
            <a:ext cx="4057650" cy="2714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82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5726" y="3236562"/>
            <a:ext cx="9875520" cy="1356360"/>
          </a:xfrm>
        </p:spPr>
        <p:txBody>
          <a:bodyPr/>
          <a:lstStyle/>
          <a:p>
            <a:endParaRPr lang="en-US" dirty="0"/>
          </a:p>
        </p:txBody>
      </p:sp>
      <p:pic>
        <p:nvPicPr>
          <p:cNvPr id="4098" name="Picture 2" descr="Image result for alice paul protes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7167" y="3292660"/>
            <a:ext cx="6107422" cy="291992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alice paul prot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4" y="603190"/>
            <a:ext cx="5691442" cy="217875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alice paul prote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8301" y="675924"/>
            <a:ext cx="4448175" cy="4076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757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1913 Suffrage Parade</a:t>
            </a:r>
          </a:p>
        </p:txBody>
      </p:sp>
      <p:sp>
        <p:nvSpPr>
          <p:cNvPr id="3" name="Content Placeholder 2"/>
          <p:cNvSpPr>
            <a:spLocks noGrp="1"/>
          </p:cNvSpPr>
          <p:nvPr>
            <p:ph idx="1"/>
          </p:nvPr>
        </p:nvSpPr>
        <p:spPr>
          <a:xfrm>
            <a:off x="337090" y="2049650"/>
            <a:ext cx="6086958" cy="4684364"/>
          </a:xfrm>
        </p:spPr>
        <p:txBody>
          <a:bodyPr>
            <a:normAutofit/>
          </a:bodyPr>
          <a:lstStyle/>
          <a:p>
            <a:r>
              <a:rPr lang="en-US" sz="2400" dirty="0">
                <a:solidFill>
                  <a:schemeClr val="accent1">
                    <a:lumMod val="50000"/>
                  </a:schemeClr>
                </a:solidFill>
              </a:rPr>
              <a:t>The 1913 suffrage parade was the first successful national political demonstration down that quintessential corridor of American power, Pennsylvania Avenue</a:t>
            </a:r>
          </a:p>
          <a:p>
            <a:r>
              <a:rPr lang="en-US" sz="2400" dirty="0">
                <a:solidFill>
                  <a:schemeClr val="accent1">
                    <a:lumMod val="50000"/>
                  </a:schemeClr>
                </a:solidFill>
              </a:rPr>
              <a:t>One hundred sixty-six pickets were jailed for obstructing traffic by the White House.</a:t>
            </a:r>
          </a:p>
          <a:p>
            <a:r>
              <a:rPr lang="en-US" sz="2400" dirty="0">
                <a:solidFill>
                  <a:schemeClr val="accent1">
                    <a:lumMod val="50000"/>
                  </a:schemeClr>
                </a:solidFill>
              </a:rPr>
              <a:t>When police proved inadequate to protect the line of march, suffragists were pushed, pulled, and roughed up by an aggressive crowd of spectators.</a:t>
            </a:r>
          </a:p>
        </p:txBody>
      </p:sp>
      <p:pic>
        <p:nvPicPr>
          <p:cNvPr id="5122" name="Picture 2" descr="Image result for alice paul prot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1870049"/>
            <a:ext cx="5867400" cy="4000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032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851" y="198895"/>
            <a:ext cx="9875520" cy="1356360"/>
          </a:xfrm>
        </p:spPr>
        <p:txBody>
          <a:bodyPr/>
          <a:lstStyle/>
          <a:p>
            <a:r>
              <a:rPr lang="en-US" dirty="0"/>
              <a:t>1917, Picketing the White House</a:t>
            </a:r>
          </a:p>
        </p:txBody>
      </p:sp>
      <p:sp>
        <p:nvSpPr>
          <p:cNvPr id="6" name="Content Placeholder 2"/>
          <p:cNvSpPr txBox="1">
            <a:spLocks/>
          </p:cNvSpPr>
          <p:nvPr/>
        </p:nvSpPr>
        <p:spPr>
          <a:xfrm>
            <a:off x="422328" y="1383224"/>
            <a:ext cx="11433875" cy="4038600"/>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r>
              <a:rPr lang="en-US" dirty="0"/>
              <a:t>One hundred sixty-six pickets were jailed for obstructing traffic by the White House.</a:t>
            </a:r>
          </a:p>
          <a:p>
            <a:r>
              <a:rPr lang="en-US" dirty="0"/>
              <a:t>Jailed, beaten, and tortured</a:t>
            </a:r>
          </a:p>
        </p:txBody>
      </p:sp>
      <p:pic>
        <p:nvPicPr>
          <p:cNvPr id="6148" name="Picture 4" descr="Image result for alice paul prot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558" y="2282838"/>
            <a:ext cx="7241584" cy="4646683"/>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Image result for alice paul protest"/>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7441609" y="3055348"/>
            <a:ext cx="4515333" cy="3550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41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343" y="222143"/>
            <a:ext cx="9875520" cy="1356360"/>
          </a:xfrm>
        </p:spPr>
        <p:txBody>
          <a:bodyPr/>
          <a:lstStyle/>
          <a:p>
            <a:r>
              <a:rPr lang="en-US" dirty="0"/>
              <a:t>Prohibition</a:t>
            </a:r>
          </a:p>
        </p:txBody>
      </p:sp>
      <p:sp>
        <p:nvSpPr>
          <p:cNvPr id="3" name="Content Placeholder 2"/>
          <p:cNvSpPr>
            <a:spLocks noGrp="1"/>
          </p:cNvSpPr>
          <p:nvPr>
            <p:ph idx="1"/>
          </p:nvPr>
        </p:nvSpPr>
        <p:spPr>
          <a:xfrm>
            <a:off x="298343" y="1654444"/>
            <a:ext cx="9872871" cy="4038600"/>
          </a:xfrm>
        </p:spPr>
        <p:txBody>
          <a:bodyPr/>
          <a:lstStyle/>
          <a:p>
            <a:r>
              <a:rPr lang="en-US" dirty="0">
                <a:solidFill>
                  <a:schemeClr val="accent1">
                    <a:lumMod val="50000"/>
                  </a:schemeClr>
                </a:solidFill>
              </a:rPr>
              <a:t>By 1830, the average American over 15 years old consumed nearly seven gallons of pure alcohol a year – three times as much as we drink today</a:t>
            </a:r>
          </a:p>
          <a:p>
            <a:r>
              <a:rPr lang="en-US" dirty="0">
                <a:solidFill>
                  <a:schemeClr val="accent1">
                    <a:lumMod val="50000"/>
                  </a:schemeClr>
                </a:solidFill>
              </a:rPr>
              <a:t>alcohol abuse (primarily by men) was wreaking havoc on the lives of many, particularly in an age when women had few legal rights and were utterly dependent on their husbands for sustenance and support.</a:t>
            </a:r>
          </a:p>
        </p:txBody>
      </p:sp>
      <p:pic>
        <p:nvPicPr>
          <p:cNvPr id="7170" name="Picture 2" descr="Temperance illustration of drunkard hitting his wif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1328" y="3560761"/>
            <a:ext cx="4203690" cy="2886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90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Temperance Movement</a:t>
            </a:r>
          </a:p>
        </p:txBody>
      </p:sp>
      <p:sp>
        <p:nvSpPr>
          <p:cNvPr id="3" name="Content Placeholder 2"/>
          <p:cNvSpPr>
            <a:spLocks noGrp="1"/>
          </p:cNvSpPr>
          <p:nvPr>
            <p:ph idx="1"/>
          </p:nvPr>
        </p:nvSpPr>
        <p:spPr>
          <a:xfrm>
            <a:off x="584234" y="1739685"/>
            <a:ext cx="9872871" cy="4038600"/>
          </a:xfrm>
        </p:spPr>
        <p:txBody>
          <a:bodyPr/>
          <a:lstStyle/>
          <a:p>
            <a:r>
              <a:rPr lang="en-US" dirty="0">
                <a:solidFill>
                  <a:schemeClr val="accent1">
                    <a:lumMod val="50000"/>
                  </a:schemeClr>
                </a:solidFill>
              </a:rPr>
              <a:t>Many abolitionists fighting to rid the country of slavery came to see drink as an equally great evil to be eradicated – if America were ever to be fully cleansed of sin. </a:t>
            </a:r>
          </a:p>
          <a:p>
            <a:r>
              <a:rPr lang="en-US" dirty="0">
                <a:solidFill>
                  <a:schemeClr val="accent1">
                    <a:lumMod val="50000"/>
                  </a:schemeClr>
                </a:solidFill>
              </a:rPr>
              <a:t>The temperance movement, rooted in America's Protestant churches, first urged moderation, then encouraged drinkers to help each other to resist temptation, and ultimately demanded that local, state, and national governments prohibit alcohol outright.</a:t>
            </a:r>
          </a:p>
        </p:txBody>
      </p:sp>
      <p:pic>
        <p:nvPicPr>
          <p:cNvPr id="8194" name="Picture 2" descr="WWI Poster &quot;Will You Back Me or Back Booz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3216" y="4054743"/>
            <a:ext cx="3509774" cy="2632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391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Related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01398" y="609600"/>
            <a:ext cx="9158723" cy="5553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1822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Anti-Saloon League</a:t>
            </a:r>
          </a:p>
        </p:txBody>
      </p:sp>
      <p:sp>
        <p:nvSpPr>
          <p:cNvPr id="3" name="Content Placeholder 2"/>
          <p:cNvSpPr>
            <a:spLocks noGrp="1"/>
          </p:cNvSpPr>
          <p:nvPr>
            <p:ph idx="1"/>
          </p:nvPr>
        </p:nvSpPr>
        <p:spPr>
          <a:xfrm>
            <a:off x="631556" y="1662193"/>
            <a:ext cx="9872871" cy="4038600"/>
          </a:xfrm>
        </p:spPr>
        <p:txBody>
          <a:bodyPr/>
          <a:lstStyle/>
          <a:p>
            <a:r>
              <a:rPr lang="en-US" dirty="0">
                <a:solidFill>
                  <a:schemeClr val="accent1">
                    <a:lumMod val="50000"/>
                  </a:schemeClr>
                </a:solidFill>
              </a:rPr>
              <a:t>Pushes for a constitutional amendment that would ban the manufacture, sale and transportation of alcohol. </a:t>
            </a:r>
          </a:p>
          <a:p>
            <a:r>
              <a:rPr lang="en-US" dirty="0">
                <a:solidFill>
                  <a:schemeClr val="accent1">
                    <a:lumMod val="50000"/>
                  </a:schemeClr>
                </a:solidFill>
              </a:rPr>
              <a:t>They united with Democrats and Republicans, Progressives, Populists, and suffragists, the Ku Klux Klan and the NAACP, the International Workers of the World, and many of America's most powerful industrialists including Henry Ford, John D. Rockefeller, Jr., and Andrew Carnegie – all of whom lent support to the ASL's increasingly effective campaign.</a:t>
            </a:r>
          </a:p>
        </p:txBody>
      </p:sp>
      <p:pic>
        <p:nvPicPr>
          <p:cNvPr id="13314" name="Picture 2" descr="Image result for anti-saloon leag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2734" y="3758635"/>
            <a:ext cx="4129706" cy="3099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726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descr="Image result for buck v. bel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00570" y="206643"/>
            <a:ext cx="7671111" cy="575333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792278" y="5841285"/>
            <a:ext cx="6096000" cy="923330"/>
          </a:xfrm>
          <a:prstGeom prst="rect">
            <a:avLst/>
          </a:prstGeom>
        </p:spPr>
        <p:txBody>
          <a:bodyPr>
            <a:spAutoFit/>
          </a:bodyPr>
          <a:lstStyle/>
          <a:p>
            <a:r>
              <a:rPr lang="en-US" dirty="0">
                <a:hlinkClick r:id="rId3"/>
              </a:rPr>
              <a:t>https://www.npr.org/2016/02/26/468297940/imbeciles-explores-legacy-of-eugenics-in-america</a:t>
            </a:r>
            <a:endParaRPr lang="en-US" dirty="0"/>
          </a:p>
          <a:p>
            <a:endParaRPr lang="en-US" dirty="0"/>
          </a:p>
        </p:txBody>
      </p:sp>
    </p:spTree>
    <p:extLst>
      <p:ext uri="{BB962C8B-B14F-4D97-AF65-F5344CB8AC3E}">
        <p14:creationId xmlns:p14="http://schemas.microsoft.com/office/powerpoint/2010/main" val="25328507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759" y="321317"/>
            <a:ext cx="10515600" cy="2128189"/>
          </a:xfrm>
        </p:spPr>
        <p:txBody>
          <a:bodyPr>
            <a:normAutofit/>
          </a:bodyPr>
          <a:lstStyle/>
          <a:p>
            <a:r>
              <a:rPr lang="en-US" sz="3600" dirty="0">
                <a:solidFill>
                  <a:schemeClr val="tx2"/>
                </a:solidFill>
              </a:rPr>
              <a:t>https://www.youtube.com/watch?v=nvG0K5AdKiM</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598" r="3590" b="4183"/>
          <a:stretch/>
        </p:blipFill>
        <p:spPr>
          <a:xfrm>
            <a:off x="6216168" y="1019841"/>
            <a:ext cx="5494864" cy="374155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848" y="1019841"/>
            <a:ext cx="4886011" cy="3084294"/>
          </a:xfrm>
          <a:prstGeom prst="rect">
            <a:avLst/>
          </a:prstGeom>
        </p:spPr>
      </p:pic>
      <p:pic>
        <p:nvPicPr>
          <p:cNvPr id="2050" name="Picture 2" descr="See the source image">
            <a:extLst>
              <a:ext uri="{FF2B5EF4-FFF2-40B4-BE49-F238E27FC236}">
                <a16:creationId xmlns:a16="http://schemas.microsoft.com/office/drawing/2014/main" id="{0D8B7DAF-6D45-4812-8972-EAC4CBD497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9807" y="674683"/>
            <a:ext cx="9072385" cy="5752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257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1)">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6C079-52E1-460F-A57F-996909C635C9}"/>
              </a:ext>
            </a:extLst>
          </p:cNvPr>
          <p:cNvSpPr>
            <a:spLocks noGrp="1"/>
          </p:cNvSpPr>
          <p:nvPr>
            <p:ph type="title"/>
          </p:nvPr>
        </p:nvSpPr>
        <p:spPr/>
        <p:txBody>
          <a:bodyPr/>
          <a:lstStyle/>
          <a:p>
            <a:endParaRPr lang="en-US"/>
          </a:p>
        </p:txBody>
      </p:sp>
      <p:pic>
        <p:nvPicPr>
          <p:cNvPr id="1026" name="Picture 2" descr="See the source image">
            <a:extLst>
              <a:ext uri="{FF2B5EF4-FFF2-40B4-BE49-F238E27FC236}">
                <a16:creationId xmlns:a16="http://schemas.microsoft.com/office/drawing/2014/main" id="{D14AF784-FAE7-4E78-A1EE-F05F90BE3C8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036654" y="4079094"/>
            <a:ext cx="3267028" cy="21693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a:extLst>
              <a:ext uri="{FF2B5EF4-FFF2-40B4-BE49-F238E27FC236}">
                <a16:creationId xmlns:a16="http://schemas.microsoft.com/office/drawing/2014/main" id="{01F38F42-E0BD-4CB3-95FA-A32FE81FD1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618" y="259314"/>
            <a:ext cx="5842058" cy="336473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ee the source image">
            <a:extLst>
              <a:ext uri="{FF2B5EF4-FFF2-40B4-BE49-F238E27FC236}">
                <a16:creationId xmlns:a16="http://schemas.microsoft.com/office/drawing/2014/main" id="{2D4AC183-9346-43F3-808A-CD9DFBDE2C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6699" y="259314"/>
            <a:ext cx="4647684" cy="346833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ee the source image">
            <a:extLst>
              <a:ext uri="{FF2B5EF4-FFF2-40B4-BE49-F238E27FC236}">
                <a16:creationId xmlns:a16="http://schemas.microsoft.com/office/drawing/2014/main" id="{1C1AD73C-5D28-4374-995F-40CA9CE548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879" y="3429000"/>
            <a:ext cx="5290251" cy="3169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4464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barn(inVertical)">
                                      <p:cBhvr>
                                        <p:cTn id="12" dur="500"/>
                                        <p:tgtEl>
                                          <p:spTgt spid="103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randombar(horizontal)">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032"/>
                                        </p:tgtEl>
                                        <p:attrNameLst>
                                          <p:attrName>style.visibility</p:attrName>
                                        </p:attrNameLst>
                                      </p:cBhvr>
                                      <p:to>
                                        <p:strVal val="visible"/>
                                      </p:to>
                                    </p:set>
                                    <p:anim calcmode="lin" valueType="num">
                                      <p:cBhvr>
                                        <p:cTn id="22" dur="500" fill="hold"/>
                                        <p:tgtEl>
                                          <p:spTgt spid="1032"/>
                                        </p:tgtEl>
                                        <p:attrNameLst>
                                          <p:attrName>ppt_w</p:attrName>
                                        </p:attrNameLst>
                                      </p:cBhvr>
                                      <p:tavLst>
                                        <p:tav tm="0">
                                          <p:val>
                                            <p:fltVal val="0"/>
                                          </p:val>
                                        </p:tav>
                                        <p:tav tm="100000">
                                          <p:val>
                                            <p:strVal val="#ppt_w"/>
                                          </p:val>
                                        </p:tav>
                                      </p:tavLst>
                                    </p:anim>
                                    <p:anim calcmode="lin" valueType="num">
                                      <p:cBhvr>
                                        <p:cTn id="23" dur="500" fill="hold"/>
                                        <p:tgtEl>
                                          <p:spTgt spid="1032"/>
                                        </p:tgtEl>
                                        <p:attrNameLst>
                                          <p:attrName>ppt_h</p:attrName>
                                        </p:attrNameLst>
                                      </p:cBhvr>
                                      <p:tavLst>
                                        <p:tav tm="0">
                                          <p:val>
                                            <p:fltVal val="0"/>
                                          </p:val>
                                        </p:tav>
                                        <p:tav tm="100000">
                                          <p:val>
                                            <p:strVal val="#ppt_h"/>
                                          </p:val>
                                        </p:tav>
                                      </p:tavLst>
                                    </p:anim>
                                    <p:animEffect transition="in" filter="fade">
                                      <p:cBhvr>
                                        <p:cTn id="24"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Power</a:t>
            </a:r>
          </a:p>
        </p:txBody>
      </p:sp>
      <p:sp>
        <p:nvSpPr>
          <p:cNvPr id="3" name="Content Placeholder 2"/>
          <p:cNvSpPr>
            <a:spLocks noGrp="1"/>
          </p:cNvSpPr>
          <p:nvPr>
            <p:ph idx="1"/>
          </p:nvPr>
        </p:nvSpPr>
        <p:spPr/>
        <p:txBody>
          <a:bodyPr/>
          <a:lstStyle/>
          <a:p>
            <a:r>
              <a:rPr lang="en-US" sz="3200" dirty="0">
                <a:solidFill>
                  <a:schemeClr val="tx2"/>
                </a:solidFill>
              </a:rPr>
              <a:t>U.S. empire differed from other world powers- “it was economic, cultural, and intellectual, rather than territorial” </a:t>
            </a:r>
          </a:p>
          <a:p>
            <a:r>
              <a:rPr lang="en-US" sz="3200" dirty="0">
                <a:solidFill>
                  <a:schemeClr val="tx2"/>
                </a:solidFill>
              </a:rPr>
              <a:t>1914: U.S. produced 1/3 of world’s manufactured goods</a:t>
            </a:r>
          </a:p>
          <a:p>
            <a:r>
              <a:rPr lang="en-US" sz="3200" dirty="0">
                <a:solidFill>
                  <a:schemeClr val="tx2"/>
                </a:solidFill>
              </a:rPr>
              <a:t>2011: 16.5%</a:t>
            </a:r>
          </a:p>
          <a:p>
            <a:endParaRPr lang="en-US" dirty="0"/>
          </a:p>
        </p:txBody>
      </p:sp>
    </p:spTree>
    <p:extLst>
      <p:ext uri="{BB962C8B-B14F-4D97-AF65-F5344CB8AC3E}">
        <p14:creationId xmlns:p14="http://schemas.microsoft.com/office/powerpoint/2010/main" val="214120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131" y="30834"/>
            <a:ext cx="9875520" cy="1356360"/>
          </a:xfrm>
        </p:spPr>
        <p:txBody>
          <a:bodyPr/>
          <a:lstStyle/>
          <a:p>
            <a:r>
              <a:rPr lang="en-US" dirty="0">
                <a:solidFill>
                  <a:schemeClr val="tx1"/>
                </a:solidFill>
              </a:rPr>
              <a:t>Mass Production</a:t>
            </a:r>
          </a:p>
        </p:txBody>
      </p:sp>
      <p:sp>
        <p:nvSpPr>
          <p:cNvPr id="3" name="Content Placeholder 2"/>
          <p:cNvSpPr>
            <a:spLocks noGrp="1"/>
          </p:cNvSpPr>
          <p:nvPr>
            <p:ph idx="1"/>
          </p:nvPr>
        </p:nvSpPr>
        <p:spPr>
          <a:xfrm>
            <a:off x="271131" y="1387194"/>
            <a:ext cx="9872871" cy="4038600"/>
          </a:xfrm>
        </p:spPr>
        <p:txBody>
          <a:bodyPr/>
          <a:lstStyle/>
          <a:p>
            <a:pPr marL="45720" indent="0">
              <a:buNone/>
            </a:pPr>
            <a:r>
              <a:rPr lang="en-US" sz="3600" dirty="0">
                <a:solidFill>
                  <a:schemeClr val="tx1"/>
                </a:solidFill>
              </a:rPr>
              <a:t>“what are the chief new features of London life? On British writer asked in 1901. “The are the telephone, the portable camera, and phonograph, the electric street car, the automobile, the typewriter… In every one of these the American maker is supreme.”</a:t>
            </a:r>
          </a:p>
          <a:p>
            <a:pPr marL="4572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00260" y="3909185"/>
            <a:ext cx="4543561" cy="2730140"/>
          </a:xfrm>
          <a:prstGeom prst="rect">
            <a:avLst/>
          </a:prstGeom>
        </p:spPr>
      </p:pic>
    </p:spTree>
    <p:extLst>
      <p:ext uri="{BB962C8B-B14F-4D97-AF65-F5344CB8AC3E}">
        <p14:creationId xmlns:p14="http://schemas.microsoft.com/office/powerpoint/2010/main" val="2943522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396" y="101009"/>
            <a:ext cx="9875520" cy="1356360"/>
          </a:xfrm>
        </p:spPr>
        <p:txBody>
          <a:bodyPr/>
          <a:lstStyle/>
          <a:p>
            <a:r>
              <a:rPr lang="en-US" dirty="0">
                <a:solidFill>
                  <a:schemeClr val="tx1"/>
                </a:solidFill>
              </a:rPr>
              <a:t>Liberal Internationalism</a:t>
            </a:r>
          </a:p>
        </p:txBody>
      </p:sp>
      <p:sp>
        <p:nvSpPr>
          <p:cNvPr id="3" name="Content Placeholder 2"/>
          <p:cNvSpPr>
            <a:spLocks noGrp="1"/>
          </p:cNvSpPr>
          <p:nvPr>
            <p:ph idx="1"/>
          </p:nvPr>
        </p:nvSpPr>
        <p:spPr>
          <a:xfrm>
            <a:off x="547577" y="1457369"/>
            <a:ext cx="9872871" cy="2578395"/>
          </a:xfrm>
        </p:spPr>
        <p:txBody>
          <a:bodyPr>
            <a:normAutofit/>
          </a:bodyPr>
          <a:lstStyle/>
          <a:p>
            <a:r>
              <a:rPr lang="en-US" sz="3200" b="1" dirty="0">
                <a:solidFill>
                  <a:schemeClr val="tx2"/>
                </a:solidFill>
              </a:rPr>
              <a:t>Economic and political progress went hand in hand </a:t>
            </a:r>
          </a:p>
          <a:p>
            <a:r>
              <a:rPr lang="en-US" sz="3200" b="1" dirty="0">
                <a:solidFill>
                  <a:schemeClr val="tx2"/>
                </a:solidFill>
              </a:rPr>
              <a:t>“represents a shift from the nineteenth-century tradition of promoting freedom primarily by example, to active intervention to remake the world in the American image”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17219" y="3554488"/>
            <a:ext cx="4674781" cy="3303512"/>
          </a:xfrm>
          <a:prstGeom prst="rect">
            <a:avLst/>
          </a:prstGeom>
        </p:spPr>
      </p:pic>
    </p:spTree>
    <p:extLst>
      <p:ext uri="{BB962C8B-B14F-4D97-AF65-F5344CB8AC3E}">
        <p14:creationId xmlns:p14="http://schemas.microsoft.com/office/powerpoint/2010/main" val="5863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395" y="0"/>
            <a:ext cx="9875520" cy="1356360"/>
          </a:xfrm>
        </p:spPr>
        <p:txBody>
          <a:bodyPr/>
          <a:lstStyle/>
          <a:p>
            <a:r>
              <a:rPr lang="en-US" dirty="0">
                <a:solidFill>
                  <a:schemeClr val="tx1"/>
                </a:solidFill>
              </a:rPr>
              <a:t>Era of Intervention </a:t>
            </a:r>
          </a:p>
        </p:txBody>
      </p:sp>
      <p:sp>
        <p:nvSpPr>
          <p:cNvPr id="3" name="Content Placeholder 2"/>
          <p:cNvSpPr>
            <a:spLocks noGrp="1"/>
          </p:cNvSpPr>
          <p:nvPr>
            <p:ph idx="1"/>
          </p:nvPr>
        </p:nvSpPr>
        <p:spPr>
          <a:xfrm>
            <a:off x="292396" y="1356360"/>
            <a:ext cx="7185836" cy="5278356"/>
          </a:xfrm>
        </p:spPr>
        <p:txBody>
          <a:bodyPr>
            <a:normAutofit/>
          </a:bodyPr>
          <a:lstStyle/>
          <a:p>
            <a:r>
              <a:rPr lang="en-US" sz="2800" dirty="0">
                <a:solidFill>
                  <a:schemeClr val="tx1"/>
                </a:solidFill>
              </a:rPr>
              <a:t>Panama Canal: Roosevelt helps to overturn Columbian leadership in order to gain access to the ten mile strip</a:t>
            </a:r>
          </a:p>
          <a:p>
            <a:r>
              <a:rPr lang="en-US" sz="2800" dirty="0">
                <a:solidFill>
                  <a:schemeClr val="tx1"/>
                </a:solidFill>
              </a:rPr>
              <a:t>Roosevelt Corollary: U.S. now goes beyond Monroe Doctrine to declare right to exercise “an international police power”</a:t>
            </a:r>
          </a:p>
          <a:p>
            <a:r>
              <a:rPr lang="en-US" sz="2800" dirty="0">
                <a:solidFill>
                  <a:schemeClr val="tx1"/>
                </a:solidFill>
              </a:rPr>
              <a:t>Three year intervention in Cuba to “oversee” disputed election</a:t>
            </a:r>
          </a:p>
          <a:p>
            <a:r>
              <a:rPr lang="en-US" sz="2800" dirty="0">
                <a:solidFill>
                  <a:schemeClr val="tx1"/>
                </a:solidFill>
              </a:rPr>
              <a:t>Protection in Nicaragua to protect U.S. economic interests</a:t>
            </a:r>
          </a:p>
          <a:p>
            <a:r>
              <a:rPr lang="en-US" sz="2800" dirty="0">
                <a:solidFill>
                  <a:schemeClr val="tx1"/>
                </a:solidFill>
              </a:rPr>
              <a:t>President Wilson intervenes further</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8232" y="0"/>
            <a:ext cx="4430233" cy="6858000"/>
          </a:xfrm>
          <a:prstGeom prst="rect">
            <a:avLst/>
          </a:prstGeom>
        </p:spPr>
      </p:pic>
    </p:spTree>
    <p:extLst>
      <p:ext uri="{BB962C8B-B14F-4D97-AF65-F5344CB8AC3E}">
        <p14:creationId xmlns:p14="http://schemas.microsoft.com/office/powerpoint/2010/main" val="3232439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398" y="-121339"/>
            <a:ext cx="9875520" cy="1356360"/>
          </a:xfrm>
        </p:spPr>
        <p:txBody>
          <a:bodyPr/>
          <a:lstStyle/>
          <a:p>
            <a:r>
              <a:rPr lang="en-US" dirty="0">
                <a:solidFill>
                  <a:schemeClr val="tx1"/>
                </a:solidFill>
              </a:rPr>
              <a:t>Wilson’s Moral Imperialism</a:t>
            </a:r>
          </a:p>
        </p:txBody>
      </p:sp>
      <p:sp>
        <p:nvSpPr>
          <p:cNvPr id="3" name="Content Placeholder 2"/>
          <p:cNvSpPr>
            <a:spLocks noGrp="1"/>
          </p:cNvSpPr>
          <p:nvPr>
            <p:ph idx="1"/>
          </p:nvPr>
        </p:nvSpPr>
        <p:spPr>
          <a:xfrm>
            <a:off x="202054" y="1235021"/>
            <a:ext cx="8860829" cy="4038600"/>
          </a:xfrm>
        </p:spPr>
        <p:txBody>
          <a:bodyPr>
            <a:noAutofit/>
          </a:bodyPr>
          <a:lstStyle/>
          <a:p>
            <a:r>
              <a:rPr lang="en-US" sz="2800" dirty="0">
                <a:solidFill>
                  <a:schemeClr val="tx1"/>
                </a:solidFill>
              </a:rPr>
              <a:t>“Under Wilson, the United States intervenes in Latin America more often than at any other time in our history.</a:t>
            </a:r>
          </a:p>
          <a:p>
            <a:r>
              <a:rPr lang="en-US" sz="2800" dirty="0">
                <a:solidFill>
                  <a:schemeClr val="tx1"/>
                </a:solidFill>
              </a:rPr>
              <a:t>Mexico in 1914, </a:t>
            </a:r>
          </a:p>
          <a:p>
            <a:r>
              <a:rPr lang="en-US" sz="2800" dirty="0">
                <a:solidFill>
                  <a:schemeClr val="tx1"/>
                </a:solidFill>
              </a:rPr>
              <a:t>Haiti in 1915</a:t>
            </a:r>
          </a:p>
          <a:p>
            <a:r>
              <a:rPr lang="en-US" sz="2800" dirty="0">
                <a:solidFill>
                  <a:schemeClr val="tx1"/>
                </a:solidFill>
              </a:rPr>
              <a:t>Dominican Republic in 1916</a:t>
            </a:r>
          </a:p>
          <a:p>
            <a:r>
              <a:rPr lang="en-US" sz="2800" dirty="0">
                <a:solidFill>
                  <a:schemeClr val="tx1"/>
                </a:solidFill>
              </a:rPr>
              <a:t>Mexico again in 1916 (and nine more times before the end of Wilson’s presidency)</a:t>
            </a:r>
          </a:p>
          <a:p>
            <a:r>
              <a:rPr lang="en-US" sz="2800" dirty="0">
                <a:solidFill>
                  <a:schemeClr val="tx1"/>
                </a:solidFill>
              </a:rPr>
              <a:t>Cuba in 1917</a:t>
            </a:r>
          </a:p>
          <a:p>
            <a:r>
              <a:rPr lang="en-US" sz="2800" dirty="0">
                <a:solidFill>
                  <a:schemeClr val="tx1"/>
                </a:solidFill>
              </a:rPr>
              <a:t>Panama in 1918. </a:t>
            </a:r>
          </a:p>
          <a:p>
            <a:r>
              <a:rPr lang="en-US" sz="2800" dirty="0">
                <a:solidFill>
                  <a:schemeClr val="tx1"/>
                </a:solidFill>
              </a:rPr>
              <a:t>Building infrastructure but limiting democracy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4877" y="3637259"/>
            <a:ext cx="2857500" cy="2857500"/>
          </a:xfrm>
          <a:prstGeom prst="rect">
            <a:avLst/>
          </a:prstGeom>
        </p:spPr>
      </p:pic>
      <p:sp>
        <p:nvSpPr>
          <p:cNvPr id="5" name="Rounded Rectangular Callout 4"/>
          <p:cNvSpPr/>
          <p:nvPr/>
        </p:nvSpPr>
        <p:spPr>
          <a:xfrm>
            <a:off x="9062883" y="596684"/>
            <a:ext cx="2820692" cy="2308924"/>
          </a:xfrm>
          <a:prstGeom prst="wedgeRoundRectCallout">
            <a:avLst>
              <a:gd name="adj1" fmla="val -20833"/>
              <a:gd name="adj2" fmla="val 8092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 must go out and sell goods…that will make the world more comfortable and happy, and covert them to the principles of America</a:t>
            </a:r>
          </a:p>
        </p:txBody>
      </p:sp>
    </p:spTree>
    <p:extLst>
      <p:ext uri="{BB962C8B-B14F-4D97-AF65-F5344CB8AC3E}">
        <p14:creationId xmlns:p14="http://schemas.microsoft.com/office/powerpoint/2010/main" val="3747840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1000"/>
                                        <p:tgtEl>
                                          <p:spTgt spid="5"/>
                                        </p:tgtEl>
                                      </p:cBhvr>
                                    </p:animEffect>
                                    <p:anim calcmode="lin" valueType="num">
                                      <p:cBhvr>
                                        <p:cTn id="48" dur="1000" fill="hold"/>
                                        <p:tgtEl>
                                          <p:spTgt spid="5"/>
                                        </p:tgtEl>
                                        <p:attrNameLst>
                                          <p:attrName>ppt_x</p:attrName>
                                        </p:attrNameLst>
                                      </p:cBhvr>
                                      <p:tavLst>
                                        <p:tav tm="0">
                                          <p:val>
                                            <p:strVal val="#ppt_x"/>
                                          </p:val>
                                        </p:tav>
                                        <p:tav tm="100000">
                                          <p:val>
                                            <p:strVal val="#ppt_x"/>
                                          </p:val>
                                        </p:tav>
                                      </p:tavLst>
                                    </p:anim>
                                    <p:anim calcmode="lin" valueType="num">
                                      <p:cBhvr>
                                        <p:cTn id="4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theme/theme1.xml><?xml version="1.0" encoding="utf-8"?>
<a:theme xmlns:a="http://schemas.openxmlformats.org/drawingml/2006/main" name="Basis">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docProps/app.xml><?xml version="1.0" encoding="utf-8"?>
<Properties xmlns="http://schemas.openxmlformats.org/officeDocument/2006/extended-properties" xmlns:vt="http://schemas.openxmlformats.org/officeDocument/2006/docPropsVTypes">
  <Template>TM03457444[[fn=Basis]]</Template>
  <TotalTime>1075</TotalTime>
  <Words>1459</Words>
  <Application>Microsoft Office PowerPoint</Application>
  <PresentationFormat>Widescreen</PresentationFormat>
  <Paragraphs>128</Paragraphs>
  <Slides>43</Slides>
  <Notes>0</Notes>
  <HiddenSlides>0</HiddenSlides>
  <MMClips>4</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43</vt:i4>
      </vt:variant>
    </vt:vector>
  </HeadingPairs>
  <TitlesOfParts>
    <vt:vector size="46" baseType="lpstr">
      <vt:lpstr>Arial</vt:lpstr>
      <vt:lpstr>Corbel</vt:lpstr>
      <vt:lpstr>Basis</vt:lpstr>
      <vt:lpstr>Safe for democracy</vt:lpstr>
      <vt:lpstr>Foner on U.S. as a World Power</vt:lpstr>
      <vt:lpstr>PowerPoint Presentation</vt:lpstr>
      <vt:lpstr>PowerPoint Presentation</vt:lpstr>
      <vt:lpstr>U.S. Power</vt:lpstr>
      <vt:lpstr>Mass Production</vt:lpstr>
      <vt:lpstr>Liberal Internationalism</vt:lpstr>
      <vt:lpstr>Era of Intervention </vt:lpstr>
      <vt:lpstr>Wilson’s Moral Imperialism</vt:lpstr>
      <vt:lpstr>The Great War</vt:lpstr>
      <vt:lpstr>The Great War</vt:lpstr>
      <vt:lpstr>New Technologies</vt:lpstr>
      <vt:lpstr>New Technologies</vt:lpstr>
      <vt:lpstr>New Technologies</vt:lpstr>
      <vt:lpstr>Political Disunity on the Homefront</vt:lpstr>
      <vt:lpstr>What Brings the U.S. Into War?</vt:lpstr>
      <vt:lpstr>Sinking of Lusitania</vt:lpstr>
      <vt:lpstr>PowerPoint Presentation</vt:lpstr>
      <vt:lpstr>PowerPoint Presentation</vt:lpstr>
      <vt:lpstr>Final Steps…</vt:lpstr>
      <vt:lpstr>Final Steps…</vt:lpstr>
      <vt:lpstr>PowerPoint Presentation</vt:lpstr>
      <vt:lpstr>United States Enters the War</vt:lpstr>
      <vt:lpstr>At Home..</vt:lpstr>
      <vt:lpstr>At Home..</vt:lpstr>
      <vt:lpstr>Liberty in Wartime: What is the balance between security and freedom? </vt:lpstr>
      <vt:lpstr>Liberty in Wartime: What is the balance between security and freedom?  </vt:lpstr>
      <vt:lpstr>Does Patriotism Mean Support of the Government?</vt:lpstr>
      <vt:lpstr>14 Points</vt:lpstr>
      <vt:lpstr>Propaganda War</vt:lpstr>
      <vt:lpstr>PowerPoint Presentation</vt:lpstr>
      <vt:lpstr>Anti-German Crusade</vt:lpstr>
      <vt:lpstr>What’s Coming…</vt:lpstr>
      <vt:lpstr>Coming of Women’s Suffrage</vt:lpstr>
      <vt:lpstr>PowerPoint Presentation</vt:lpstr>
      <vt:lpstr>1913 Suffrage Parade</vt:lpstr>
      <vt:lpstr>1917, Picketing the White House</vt:lpstr>
      <vt:lpstr>Prohibition</vt:lpstr>
      <vt:lpstr>Temperance Movement</vt:lpstr>
      <vt:lpstr>Anti-Saloon League</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Considering a Fuller History</dc:title>
  <dc:creator>Alyssa Arnell</dc:creator>
  <cp:lastModifiedBy>Alyssa Arnell</cp:lastModifiedBy>
  <cp:revision>47</cp:revision>
  <dcterms:created xsi:type="dcterms:W3CDTF">2017-09-11T11:33:35Z</dcterms:created>
  <dcterms:modified xsi:type="dcterms:W3CDTF">2022-10-20T14:47:32Z</dcterms:modified>
</cp:coreProperties>
</file>