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sldIdLst>
    <p:sldId id="257" r:id="rId2"/>
    <p:sldId id="258" r:id="rId3"/>
    <p:sldId id="260" r:id="rId4"/>
    <p:sldId id="259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87" autoAdjust="0"/>
  </p:normalViewPr>
  <p:slideViewPr>
    <p:cSldViewPr snapToGrid="0">
      <p:cViewPr varScale="1">
        <p:scale>
          <a:sx n="108" d="100"/>
          <a:sy n="108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B532-AB05-4566-8795-EF1EC0CB04F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B464D-7D32-4ECC-855B-1A2F92068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B464D-7D32-4ECC-855B-1A2F92068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od-infobase-com.ezgc.ez.cwmars.org:3843/p_ViewVideo.aspx?xtid=93445&amp;loid=369416&amp;tScript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Temperance &amp; Prohibition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Interwoven history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Temperance Movement and Prohibition Timeline">
            <a:extLst>
              <a:ext uri="{FF2B5EF4-FFF2-40B4-BE49-F238E27FC236}">
                <a16:creationId xmlns:a16="http://schemas.microsoft.com/office/drawing/2014/main" id="{8F274980-26EA-40AE-A411-F801E880B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-1280" r="26840" b="1"/>
          <a:stretch/>
        </p:blipFill>
        <p:spPr bwMode="auto">
          <a:xfrm>
            <a:off x="111627" y="307115"/>
            <a:ext cx="5066499" cy="6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D5AA-73CF-470E-B946-1C2F4278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F355F4-36DB-455F-BD61-F5F8136FE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936" t="23335" r="14357" b="27881"/>
          <a:stretch/>
        </p:blipFill>
        <p:spPr>
          <a:xfrm>
            <a:off x="1097280" y="131089"/>
            <a:ext cx="9719733" cy="644030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C7524F-40C1-46F8-A6A6-D35F95C56AAA}"/>
              </a:ext>
            </a:extLst>
          </p:cNvPr>
          <p:cNvSpPr/>
          <p:nvPr/>
        </p:nvSpPr>
        <p:spPr>
          <a:xfrm>
            <a:off x="5588000" y="2463800"/>
            <a:ext cx="4030133" cy="33104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D5421-DAD5-413E-AC00-413FBF184C96}"/>
              </a:ext>
            </a:extLst>
          </p:cNvPr>
          <p:cNvSpPr txBox="1"/>
          <p:nvPr/>
        </p:nvSpPr>
        <p:spPr>
          <a:xfrm>
            <a:off x="6375400" y="58035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erlin Sans FB Demi" panose="020E0802020502020306" pitchFamily="34" charset="0"/>
              </a:rPr>
              <a:t>Why does the South go dry?</a:t>
            </a:r>
          </a:p>
        </p:txBody>
      </p:sp>
    </p:spTree>
    <p:extLst>
      <p:ext uri="{BB962C8B-B14F-4D97-AF65-F5344CB8AC3E}">
        <p14:creationId xmlns:p14="http://schemas.microsoft.com/office/powerpoint/2010/main" val="3900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EB18-D533-458E-A7F0-F54610F6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" y="305693"/>
            <a:ext cx="10058400" cy="572996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Progressivism?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E0DF-C0CA-4C4A-B0CA-2384A982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40" y="2237510"/>
            <a:ext cx="100584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Drug and Food laws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Regulation on women’s and children’s labor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Factory safety laws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Consumer protection laws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Governmental control to further the general welfare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Reliance on science leads to discoveries of the depressant nature of alcohol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Positively correlated with crime, prostitution, and poverty</a:t>
            </a:r>
          </a:p>
        </p:txBody>
      </p:sp>
    </p:spTree>
    <p:extLst>
      <p:ext uri="{BB962C8B-B14F-4D97-AF65-F5344CB8AC3E}">
        <p14:creationId xmlns:p14="http://schemas.microsoft.com/office/powerpoint/2010/main" val="11053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0F08-1DEA-4710-972C-97BB84A0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0325-9BE7-48E3-8BAB-FA97EB28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" y="2344851"/>
            <a:ext cx="10058400" cy="37003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Also widely popular among factory owners…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Believed it would increase worker productivity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WWI: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Fostered the belief that drink impeded industrial productivity and soldierly fighting 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Discredited the principal opponents of Prohibition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brewers and the German-American Alliance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Enabled the Anti-Saloon League to successfully link liquor to disloyalty and beer-drinking with sympathy to the kaiser and his Huns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E50D031-DE04-4A84-BD80-FA3FE412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6477000" cy="35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406E-236C-493A-82C7-50EC95E6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63275-F765-468E-A24F-DBB957A9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Amendment forbade the “manufacture, sale, or transportation of intoxicating liquors within … the United States and all territories subject to its jurisdiction thereof for beverage purposes.”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What is an “intoxicating liquor”?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Was </a:t>
            </a:r>
            <a:r>
              <a:rPr lang="en-US" dirty="0" err="1"/>
              <a:t>was</a:t>
            </a:r>
            <a:r>
              <a:rPr lang="en-US" dirty="0"/>
              <a:t> forbade in this amendment?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Did not forbid use or possession…</a:t>
            </a:r>
          </a:p>
        </p:txBody>
      </p:sp>
      <p:pic>
        <p:nvPicPr>
          <p:cNvPr id="12290" name="Picture 2" descr="3 Lessons from Prohibition, Which Started Today in 1919">
            <a:extLst>
              <a:ext uri="{FF2B5EF4-FFF2-40B4-BE49-F238E27FC236}">
                <a16:creationId xmlns:a16="http://schemas.microsoft.com/office/drawing/2014/main" id="{F6FE1BD6-DFAC-4FE6-BB84-EF24525F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83" y="3065430"/>
            <a:ext cx="6050844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F289-F250-4C8F-9EA3-166FE511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Volstead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69B7-56DE-4CDB-A550-1ED4C667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Defined an “intoxicating beverage” as one containing 0.5% alcohol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Forbade the manufacture, sale, transport, importation, delivery, or possession of any intoxicating liquor except – Medicinal alcohol prescribed by a doctor – Sacramental wine – Flavoring extracts and syrups containing alcohol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Placed the Prohibition Bureau under the Treasury Department and exempted its agents from civil service requirements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Allowed the possession and consumption of alcoholic beverages that the possessor owned and stored prior to January 1920</a:t>
            </a:r>
          </a:p>
        </p:txBody>
      </p:sp>
    </p:spTree>
    <p:extLst>
      <p:ext uri="{BB962C8B-B14F-4D97-AF65-F5344CB8AC3E}">
        <p14:creationId xmlns:p14="http://schemas.microsoft.com/office/powerpoint/2010/main" val="15946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16CE-E6D2-471E-8E13-77AEF829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A2E7-D317-4934-A7E4-97946F69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8" y="2117438"/>
            <a:ext cx="100584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Not enough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18,700 miles of unguarded land and sea borders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Speakeasies and illegal stills and breweries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High demand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Loopholes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90D2126-1CB9-434D-B424-BFAC1B03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73" y="2416155"/>
            <a:ext cx="6525527" cy="36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B7D8-D4D0-4004-90C2-75F7D9EC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Loopholes and George Remus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B841-5686-4B59-809D-7C16F320C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Drugstore owner turned pharmacist turned mob lawyer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Bought up “whiskey certificates” &amp; got permission to sell whiskey to drug companies licensed to sell medicinal whiskey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Used the drug companies (many of them Remus fronts) to sell most of it to bootleggers, nightclub owners, and middlemen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Before Prohibition, Chicago gangs involved in gambling, ‘protection’ racketeering, and prostitution had established links with local politicians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Many of the politicians and gangsters operated saloons and cafés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0E412908-44ED-48CA-B0E9-E31B4C1EB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 r="50709"/>
          <a:stretch/>
        </p:blipFill>
        <p:spPr bwMode="auto">
          <a:xfrm>
            <a:off x="10340063" y="286603"/>
            <a:ext cx="1631233" cy="21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8909-2354-44CE-8B4D-3A7ED2E7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Prohibition and Immigrants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E5FA-DB1F-44BE-90AA-4307E719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34" y="2452191"/>
            <a:ext cx="8933411" cy="376089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Provided upward social and economic mobility to members of ethnic minorities excluded from legitimate enterprises by their ethnic background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Growing nativism after WWI increased exclusion for immigrants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First Red Scare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Italian immigrants particularly targeted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Luigi </a:t>
            </a:r>
            <a:r>
              <a:rPr lang="en-US" dirty="0" err="1"/>
              <a:t>Galleani</a:t>
            </a:r>
            <a:r>
              <a:rPr lang="en-US" dirty="0"/>
              <a:t> acts on anarchists philosophy seeing violence and the massacre of the elite as the only way to ensure equal opportunity moving forward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Bombs Wall Street 1920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Becoming Americans - Video - Films On Demand (cwmars.org)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(start film at Section 12, </a:t>
            </a:r>
            <a:r>
              <a:rPr lang="en-US"/>
              <a:t>run through 17.)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36F47C-1081-4FD8-BA1A-C830AAFA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36" y="0"/>
            <a:ext cx="1717964" cy="22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A1CBA98-6E14-44A1-B568-411B7454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1741836"/>
            <a:ext cx="24860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6442-2072-4C54-9841-18E5888B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9307-67D1-446D-A0B8-427073BD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Made drinking fashionable among young people of college 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Made it respectable for women to drink in 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Changed patterns of public entertainment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Notably decreased the amount of drinking overall in America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Destroyed the old-time saloons and created a new culture of drinking in public</a:t>
            </a:r>
          </a:p>
        </p:txBody>
      </p:sp>
    </p:spTree>
    <p:extLst>
      <p:ext uri="{BB962C8B-B14F-4D97-AF65-F5344CB8AC3E}">
        <p14:creationId xmlns:p14="http://schemas.microsoft.com/office/powerpoint/2010/main" val="33357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33" y="75461"/>
            <a:ext cx="11556539" cy="2058139"/>
          </a:xfrm>
        </p:spPr>
        <p:txBody>
          <a:bodyPr anchor="ctr">
            <a:normAutofit/>
          </a:bodyPr>
          <a:lstStyle/>
          <a:p>
            <a:pPr lvl="0"/>
            <a:r>
              <a:rPr lang="en-US" sz="40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“The country wanted booze and I organized it. Why should I be called a public enemy?” 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Al Capone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2F5D89FB-69E0-4E7B-A32C-857F2509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2" y="2133600"/>
            <a:ext cx="6834122" cy="45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A504-56B6-4C5E-8DBA-9026F09E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59A047-3833-4C15-BEBA-F68DA7C7A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6654"/>
            <a:ext cx="9668933" cy="68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5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8408-4F47-4898-9168-1697AAE8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Temperance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80CE-16E9-4587-B504-44991399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865745"/>
            <a:ext cx="10804698" cy="449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Traditional distinction between distilled &amp; fermented beverage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Distilled (hard) liquor was targeted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Fermented (beer, wine, cider) was not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Antebellum Campaigns worked well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13 states by 1855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“Maine laws”: prohibited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171717"/>
                </a:solidFill>
                <a:effectLst/>
                <a:latin typeface="capitolium-2"/>
              </a:rPr>
              <a:t>‘</a:t>
            </a:r>
            <a:r>
              <a:rPr lang="en-US" sz="1800" b="0" i="0" dirty="0">
                <a:solidFill>
                  <a:srgbClr val="171717"/>
                </a:solidFill>
                <a:effectLst/>
                <a:latin typeface="capitolium-2"/>
              </a:rPr>
              <a:t>An Act for the Suppression of Drinking Houses and Tippling-Shops.’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800" b="0" i="0" dirty="0">
                <a:solidFill>
                  <a:srgbClr val="171717"/>
                </a:solidFill>
                <a:effectLst/>
                <a:latin typeface="capitolium-2"/>
              </a:rPr>
              <a:t>It prohibited both the production and sale of alcoholic beverages.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800" b="0" i="0" dirty="0">
                <a:solidFill>
                  <a:srgbClr val="171717"/>
                </a:solidFill>
                <a:effectLst/>
                <a:latin typeface="capitolium-2"/>
              </a:rPr>
              <a:t>The law made exceptions for industrial and medicinal alcohol.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171717"/>
                </a:solidFill>
                <a:latin typeface="capitolium-2"/>
              </a:rPr>
              <a:t>Laws did not prohibit importation of alcohol…. Why?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171717"/>
                </a:solidFill>
                <a:latin typeface="capitolium-2"/>
              </a:rPr>
              <a:t>Annual per capita dropped from ten gallons in 1830 to 2.1 gallons in 1850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146" name="Picture 2" descr="Welcome to Fishermen's Voice">
            <a:extLst>
              <a:ext uri="{FF2B5EF4-FFF2-40B4-BE49-F238E27FC236}">
                <a16:creationId xmlns:a16="http://schemas.microsoft.com/office/drawing/2014/main" id="{D25165BB-3545-4B41-92A0-1BB5FCAC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56" y="2039361"/>
            <a:ext cx="4704744" cy="34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F5AC-BFA4-407D-93D9-C5B9F623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Industrialization of Brewing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4EDC-E183-4D1A-BE35-0546179A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2108201"/>
            <a:ext cx="10776989" cy="44631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Total annual beer consumption rose dramatically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1850: 36 million gallons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1870: 204 million gallons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1880: 414 million gallons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1890: 855 million gallons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Population increases 300% from 23 to 63 million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Prohibition Movement provoked the first of the culture clashes that have marked American politics in the 20th century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Middle class native Protestants vs Working class ethnic Catholics and Lutherans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saloon and ‘biergarten’ were important elements of immigrant culture</a:t>
            </a:r>
          </a:p>
        </p:txBody>
      </p:sp>
      <p:pic>
        <p:nvPicPr>
          <p:cNvPr id="7172" name="Picture 4" descr="Prohibition, | Craft Beer &amp; Brewing">
            <a:extLst>
              <a:ext uri="{FF2B5EF4-FFF2-40B4-BE49-F238E27FC236}">
                <a16:creationId xmlns:a16="http://schemas.microsoft.com/office/drawing/2014/main" id="{5D20859E-7E15-4714-8AC5-4E698383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8" y="2190029"/>
            <a:ext cx="37719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5638-E265-4989-94E6-8F5F6A1F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 West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8F7D-8FCC-49A1-9A60-8683C914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62" y="2126674"/>
            <a:ext cx="5395884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Prohibition had its origins in the West – an area where crime rates were high and drinking was common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 one historian noted, “A mixture of alcohol and kids with guns always causes problems”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Much of the Wild West violence and drunkenness was connected to the saloon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194" name="Picture 2" descr="Wild West saloons revealed in 19th century photos | Daily Mail Online">
            <a:extLst>
              <a:ext uri="{FF2B5EF4-FFF2-40B4-BE49-F238E27FC236}">
                <a16:creationId xmlns:a16="http://schemas.microsoft.com/office/drawing/2014/main" id="{BD740965-16A8-4948-B442-27951136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37" y="1954366"/>
            <a:ext cx="5495780" cy="43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5638-E265-4989-94E6-8F5F6A1F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72582" cy="1450757"/>
          </a:xfrm>
        </p:spPr>
        <p:txBody>
          <a:bodyPr/>
          <a:lstStyle/>
          <a:p>
            <a:r>
              <a:rPr lang="en-US" dirty="0"/>
              <a:t>Wild West Origins: Saloons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8F7D-8FCC-49A1-9A60-8683C914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2292929"/>
            <a:ext cx="5691448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Saloons integrated into urban political machine politics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Polling stations and political gathering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Anti-Saloon League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Wide constituency comes together: NAAPC and KKK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Supported ‘dry’ politicians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Prototype of the modern lobby group that uses its political power to influence public policy </a:t>
            </a:r>
          </a:p>
        </p:txBody>
      </p:sp>
      <p:pic>
        <p:nvPicPr>
          <p:cNvPr id="9218" name="Picture 2" descr="The Impact Of Prohibition: How Did It Affect America?">
            <a:extLst>
              <a:ext uri="{FF2B5EF4-FFF2-40B4-BE49-F238E27FC236}">
                <a16:creationId xmlns:a16="http://schemas.microsoft.com/office/drawing/2014/main" id="{70CC1D2E-5626-45B3-9642-98A4FE7E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53" y="249094"/>
            <a:ext cx="4048512" cy="61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FF2F-0ED6-404D-8ED6-C5B53B58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45"/>
            <a:ext cx="7407707" cy="1450757"/>
          </a:xfrm>
        </p:spPr>
        <p:txBody>
          <a:bodyPr/>
          <a:lstStyle/>
          <a:p>
            <a:r>
              <a:rPr lang="en-US" dirty="0"/>
              <a:t>New Temperance Crusade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20C6-3FAE-4763-909F-BFB5976B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1" y="2763983"/>
            <a:ext cx="5996247" cy="20573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Women’s Christian Temperance Union “Home Protection”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Frances Willard, president 1879-1898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Linked achievements to goals of women’s suffrage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10 out of 12 states where women voted prior to the 19</a:t>
            </a:r>
            <a:r>
              <a:rPr lang="en-US" baseline="30000" dirty="0"/>
              <a:t>th</a:t>
            </a:r>
            <a:r>
              <a:rPr lang="en-US" dirty="0"/>
              <a:t> were states that had passed Prohibition</a:t>
            </a:r>
          </a:p>
        </p:txBody>
      </p:sp>
      <p:pic>
        <p:nvPicPr>
          <p:cNvPr id="10242" name="Picture 2" descr="Frances E. Willard, 1839-1898 | Northern Illinois University Digital Library">
            <a:extLst>
              <a:ext uri="{FF2B5EF4-FFF2-40B4-BE49-F238E27FC236}">
                <a16:creationId xmlns:a16="http://schemas.microsoft.com/office/drawing/2014/main" id="{B34DEE98-A21C-4B76-B13D-DDBAE140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90" y="0"/>
            <a:ext cx="507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3BD3-0F71-4C74-9969-8C0CB032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9D87B-FEC9-4AAC-8023-A654743AC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427" t="11363" r="14609" b="43512"/>
          <a:stretch/>
        </p:blipFill>
        <p:spPr>
          <a:xfrm>
            <a:off x="787400" y="137303"/>
            <a:ext cx="9719732" cy="6178830"/>
          </a:xfrm>
        </p:spPr>
      </p:pic>
    </p:spTree>
    <p:extLst>
      <p:ext uri="{BB962C8B-B14F-4D97-AF65-F5344CB8AC3E}">
        <p14:creationId xmlns:p14="http://schemas.microsoft.com/office/powerpoint/2010/main" val="385991313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{CC30E9B0-12AC-4A25-868C-8B9419E2CB0F}tf56160789_win32</Template>
  <TotalTime>939</TotalTime>
  <Words>846</Words>
  <Application>Microsoft Office PowerPoint</Application>
  <PresentationFormat>Widescreen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Berlin Sans FB Demi</vt:lpstr>
      <vt:lpstr>Bookman Old Style</vt:lpstr>
      <vt:lpstr>Calibri</vt:lpstr>
      <vt:lpstr>capitolium-2</vt:lpstr>
      <vt:lpstr>Franklin Gothic Book</vt:lpstr>
      <vt:lpstr>montserrat</vt:lpstr>
      <vt:lpstr>Wingdings</vt:lpstr>
      <vt:lpstr>1_RetrospectVTI</vt:lpstr>
      <vt:lpstr>Temperance &amp; Prohibition</vt:lpstr>
      <vt:lpstr>“The country wanted booze and I organized it. Why should I be called a public enemy?” </vt:lpstr>
      <vt:lpstr>PowerPoint Presentation</vt:lpstr>
      <vt:lpstr>Temperance Movement</vt:lpstr>
      <vt:lpstr>Industrialization of Brewing</vt:lpstr>
      <vt:lpstr>Wild West Origins</vt:lpstr>
      <vt:lpstr>Wild West Origins: Saloons</vt:lpstr>
      <vt:lpstr>New Temperance Crusade</vt:lpstr>
      <vt:lpstr>PowerPoint Presentation</vt:lpstr>
      <vt:lpstr>PowerPoint Presentation</vt:lpstr>
      <vt:lpstr>Impact of Progressivism?</vt:lpstr>
      <vt:lpstr>Prohibition</vt:lpstr>
      <vt:lpstr>18th Amendment</vt:lpstr>
      <vt:lpstr>Volstead Act</vt:lpstr>
      <vt:lpstr>Problems with Enforcement</vt:lpstr>
      <vt:lpstr>Loopholes and George Remus</vt:lpstr>
      <vt:lpstr>Prohibition and Immigrants</vt:lpstr>
      <vt:lpstr>Prohibition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Temperance</dc:title>
  <dc:creator>aarne001@gmail.com</dc:creator>
  <cp:lastModifiedBy>Alyssa Arnell</cp:lastModifiedBy>
  <cp:revision>3</cp:revision>
  <dcterms:created xsi:type="dcterms:W3CDTF">2022-03-28T22:09:24Z</dcterms:created>
  <dcterms:modified xsi:type="dcterms:W3CDTF">2022-10-20T14:33:32Z</dcterms:modified>
</cp:coreProperties>
</file>