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328" r:id="rId2"/>
    <p:sldId id="329" r:id="rId3"/>
    <p:sldId id="331" r:id="rId4"/>
    <p:sldId id="332" r:id="rId5"/>
    <p:sldId id="333" r:id="rId6"/>
    <p:sldId id="330" r:id="rId7"/>
    <p:sldId id="334" r:id="rId8"/>
    <p:sldId id="287" r:id="rId9"/>
    <p:sldId id="265" r:id="rId10"/>
    <p:sldId id="266" r:id="rId11"/>
    <p:sldId id="267" r:id="rId12"/>
    <p:sldId id="268" r:id="rId13"/>
    <p:sldId id="269" r:id="rId14"/>
    <p:sldId id="274" r:id="rId15"/>
    <p:sldId id="275" r:id="rId16"/>
    <p:sldId id="315" r:id="rId17"/>
    <p:sldId id="286" r:id="rId18"/>
    <p:sldId id="276" r:id="rId19"/>
    <p:sldId id="291" r:id="rId20"/>
    <p:sldId id="292" r:id="rId21"/>
    <p:sldId id="293" r:id="rId22"/>
    <p:sldId id="304" r:id="rId23"/>
    <p:sldId id="297" r:id="rId24"/>
    <p:sldId id="298" r:id="rId25"/>
    <p:sldId id="299" r:id="rId26"/>
    <p:sldId id="300" r:id="rId27"/>
    <p:sldId id="306" r:id="rId28"/>
    <p:sldId id="307" r:id="rId29"/>
    <p:sldId id="308" r:id="rId30"/>
    <p:sldId id="305" r:id="rId31"/>
    <p:sldId id="303" r:id="rId32"/>
    <p:sldId id="296" r:id="rId33"/>
    <p:sldId id="310" r:id="rId34"/>
    <p:sldId id="311" r:id="rId35"/>
    <p:sldId id="312" r:id="rId36"/>
    <p:sldId id="313" r:id="rId37"/>
    <p:sldId id="314" r:id="rId38"/>
    <p:sldId id="316" r:id="rId39"/>
    <p:sldId id="317" r:id="rId40"/>
    <p:sldId id="318" r:id="rId41"/>
    <p:sldId id="319" r:id="rId42"/>
    <p:sldId id="327" r:id="rId43"/>
    <p:sldId id="323" r:id="rId44"/>
    <p:sldId id="324" r:id="rId45"/>
    <p:sldId id="325" r:id="rId46"/>
    <p:sldId id="326" r:id="rId47"/>
    <p:sldId id="320" r:id="rId48"/>
    <p:sldId id="337" r:id="rId49"/>
    <p:sldId id="335" r:id="rId50"/>
    <p:sldId id="321" r:id="rId51"/>
    <p:sldId id="322" r:id="rId52"/>
    <p:sldId id="336" r:id="rId53"/>
    <p:sldId id="33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sorterViewPr>
    <p:cViewPr varScale="1">
      <p:scale>
        <a:sx n="1" d="1"/>
        <a:sy n="1" d="1"/>
      </p:scale>
      <p:origin x="0" y="-1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D4C414-60BD-45A9-80B8-356F9A7F5C93}"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163443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266122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878065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061570E-06D7-455A-A47E-2BA899CBACFF}"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89724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785915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8D4C414-60BD-45A9-80B8-356F9A7F5C93}"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287760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8D4C414-60BD-45A9-80B8-356F9A7F5C93}"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1097519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D4C414-60BD-45A9-80B8-356F9A7F5C93}"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2587205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8D4C414-60BD-45A9-80B8-356F9A7F5C93}" type="datetimeFigureOut">
              <a:rPr lang="en-US" smtClean="0"/>
              <a:t>4/6/2023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061570E-06D7-455A-A47E-2BA899CBACFF}" type="slidenum">
              <a:rPr lang="en-US" smtClean="0"/>
              <a:t>‹#›</a:t>
            </a:fld>
            <a:endParaRPr lang="en-US"/>
          </a:p>
        </p:txBody>
      </p:sp>
    </p:spTree>
    <p:extLst>
      <p:ext uri="{BB962C8B-B14F-4D97-AF65-F5344CB8AC3E}">
        <p14:creationId xmlns:p14="http://schemas.microsoft.com/office/powerpoint/2010/main" val="2767043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700470D1-B72D-4F87-8A0C-707AD47FCA0C}" type="slidenum">
              <a:rPr lang="en-US" altLang="en-US"/>
              <a:pPr/>
              <a:t>‹#›</a:t>
            </a:fld>
            <a:endParaRPr lang="en-US" altLang="en-US"/>
          </a:p>
        </p:txBody>
      </p:sp>
    </p:spTree>
    <p:extLst>
      <p:ext uri="{BB962C8B-B14F-4D97-AF65-F5344CB8AC3E}">
        <p14:creationId xmlns:p14="http://schemas.microsoft.com/office/powerpoint/2010/main" val="225547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D4C414-60BD-45A9-80B8-356F9A7F5C93}"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367764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D4C414-60BD-45A9-80B8-356F9A7F5C93}"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393858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127674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D4C414-60BD-45A9-80B8-356F9A7F5C93}"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1125481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D4C414-60BD-45A9-80B8-356F9A7F5C93}"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75517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8D4C414-60BD-45A9-80B8-356F9A7F5C93}"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3406088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344853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4C414-60BD-45A9-80B8-356F9A7F5C93}"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1570E-06D7-455A-A47E-2BA899CBACFF}" type="slidenum">
              <a:rPr lang="en-US" smtClean="0"/>
              <a:t>‹#›</a:t>
            </a:fld>
            <a:endParaRPr lang="en-US"/>
          </a:p>
        </p:txBody>
      </p:sp>
    </p:spTree>
    <p:extLst>
      <p:ext uri="{BB962C8B-B14F-4D97-AF65-F5344CB8AC3E}">
        <p14:creationId xmlns:p14="http://schemas.microsoft.com/office/powerpoint/2010/main" val="110073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8D4C414-60BD-45A9-80B8-356F9A7F5C93}" type="datetimeFigureOut">
              <a:rPr lang="en-US" smtClean="0"/>
              <a:t>4/6/2023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061570E-06D7-455A-A47E-2BA899CBACFF}" type="slidenum">
              <a:rPr lang="en-US" smtClean="0"/>
              <a:t>‹#›</a:t>
            </a:fld>
            <a:endParaRPr lang="en-US"/>
          </a:p>
        </p:txBody>
      </p:sp>
    </p:spTree>
    <p:extLst>
      <p:ext uri="{BB962C8B-B14F-4D97-AF65-F5344CB8AC3E}">
        <p14:creationId xmlns:p14="http://schemas.microsoft.com/office/powerpoint/2010/main" val="221430655"/>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om/url?sa=i&amp;rct=j&amp;q=&amp;esrc=s&amp;source=images&amp;cd=&amp;cad=rja&amp;uact=8&amp;ved=0ahUKEwiwrfvU_7HXAhUTmoMKHcTfB40QjRwIBw&amp;url=https://www.tes.com/lessons/iGkgeLzBM8g_0Q/racism-in-the-1920s&amp;psig=AOvVaw2Ailk9dAsQTxZpuDp5wWgh&amp;ust=151033422543707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_IKKrhSxJ1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P9IO4dj_BqQ"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oets.org/poem/let-america-be-america-again"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www.youtube.com/watch?v=dnlTHvJBeP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ideo" Target="https://www.youtube.com/embed/dnlTHvJBeP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05B1-2355-4605-80D0-EFC5877F60CF}"/>
              </a:ext>
            </a:extLst>
          </p:cNvPr>
          <p:cNvSpPr>
            <a:spLocks noGrp="1"/>
          </p:cNvSpPr>
          <p:nvPr>
            <p:ph type="ctrTitle"/>
          </p:nvPr>
        </p:nvSpPr>
        <p:spPr/>
        <p:txBody>
          <a:bodyPr/>
          <a:lstStyle/>
          <a:p>
            <a:r>
              <a:rPr lang="en-US" dirty="0"/>
              <a:t>Towards the 1920s</a:t>
            </a:r>
          </a:p>
        </p:txBody>
      </p:sp>
      <p:sp>
        <p:nvSpPr>
          <p:cNvPr id="3" name="Subtitle 2">
            <a:extLst>
              <a:ext uri="{FF2B5EF4-FFF2-40B4-BE49-F238E27FC236}">
                <a16:creationId xmlns:a16="http://schemas.microsoft.com/office/drawing/2014/main" id="{325C256D-8B5F-4663-903F-EB719971B39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13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of Decadence</a:t>
            </a:r>
          </a:p>
        </p:txBody>
      </p:sp>
      <p:sp>
        <p:nvSpPr>
          <p:cNvPr id="3" name="Content Placeholder 2"/>
          <p:cNvSpPr>
            <a:spLocks noGrp="1"/>
          </p:cNvSpPr>
          <p:nvPr>
            <p:ph idx="1"/>
          </p:nvPr>
        </p:nvSpPr>
        <p:spPr/>
        <p:txBody>
          <a:bodyPr>
            <a:noAutofit/>
          </a:bodyPr>
          <a:lstStyle/>
          <a:p>
            <a:r>
              <a:rPr lang="en-US" sz="3200" dirty="0"/>
              <a:t>Revolt against 19</a:t>
            </a:r>
            <a:r>
              <a:rPr lang="en-US" sz="3200" baseline="30000" dirty="0"/>
              <a:t>th</a:t>
            </a:r>
            <a:r>
              <a:rPr lang="en-US" sz="3200" dirty="0"/>
              <a:t> Century Victorian morays</a:t>
            </a:r>
          </a:p>
          <a:p>
            <a:r>
              <a:rPr lang="en-US" sz="3200" dirty="0"/>
              <a:t>Production of standardized goods</a:t>
            </a:r>
          </a:p>
          <a:p>
            <a:r>
              <a:rPr lang="en-US" sz="3200" dirty="0"/>
              <a:t>Rise of national advertising campaigns</a:t>
            </a:r>
          </a:p>
          <a:p>
            <a:r>
              <a:rPr lang="en-US" sz="3200" dirty="0"/>
              <a:t>Intermixing of blacks and whites with the age of Jazz</a:t>
            </a:r>
          </a:p>
          <a:p>
            <a:r>
              <a:rPr lang="en-US" sz="3200" dirty="0"/>
              <a:t>Radio and movies expands national celebrity and also starts to create national cultural awareness</a:t>
            </a:r>
          </a:p>
        </p:txBody>
      </p:sp>
    </p:spTree>
    <p:extLst>
      <p:ext uri="{BB962C8B-B14F-4D97-AF65-F5344CB8AC3E}">
        <p14:creationId xmlns:p14="http://schemas.microsoft.com/office/powerpoint/2010/main" val="2187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Decade of Prosperity</a:t>
            </a:r>
          </a:p>
        </p:txBody>
      </p:sp>
      <p:sp>
        <p:nvSpPr>
          <p:cNvPr id="3" name="Content Placeholder 2"/>
          <p:cNvSpPr>
            <a:spLocks noGrp="1"/>
          </p:cNvSpPr>
          <p:nvPr>
            <p:ph idx="1"/>
          </p:nvPr>
        </p:nvSpPr>
        <p:spPr>
          <a:xfrm>
            <a:off x="114633" y="2104397"/>
            <a:ext cx="8099469" cy="4474633"/>
          </a:xfrm>
        </p:spPr>
        <p:txBody>
          <a:bodyPr/>
          <a:lstStyle/>
          <a:p>
            <a:r>
              <a:rPr lang="en-US" sz="2800" dirty="0"/>
              <a:t>Dollar replaces the British pound as most important currency in international trade</a:t>
            </a:r>
          </a:p>
          <a:p>
            <a:r>
              <a:rPr lang="en-US" sz="2800" dirty="0"/>
              <a:t>Fordism</a:t>
            </a:r>
          </a:p>
          <a:p>
            <a:pPr lvl="1"/>
            <a:r>
              <a:rPr lang="en-US" sz="2400" dirty="0"/>
              <a:t>Attempted to create </a:t>
            </a:r>
            <a:r>
              <a:rPr lang="en-US" sz="2400" dirty="0" err="1"/>
              <a:t>Fordlandia</a:t>
            </a:r>
            <a:r>
              <a:rPr lang="en-US" sz="2400" dirty="0"/>
              <a:t> in the heart of the Brazilian rain forest</a:t>
            </a:r>
          </a:p>
          <a:p>
            <a:pPr lvl="1"/>
            <a:r>
              <a:rPr lang="en-US" sz="2400" dirty="0"/>
              <a:t>Dictated immigrant workers to take on American diet, dress, but also restricted their access to alcohol and tobacco</a:t>
            </a:r>
          </a:p>
          <a:p>
            <a:pPr lvl="1"/>
            <a:r>
              <a:rPr lang="en-US" sz="2400" dirty="0"/>
              <a:t>“proper standard of life”</a:t>
            </a:r>
          </a:p>
          <a:p>
            <a:r>
              <a:rPr lang="en-US" sz="2800" dirty="0"/>
              <a:t>Credit creates new standards of installment system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1458"/>
          <a:stretch/>
        </p:blipFill>
        <p:spPr>
          <a:xfrm>
            <a:off x="8382000" y="2369303"/>
            <a:ext cx="3810000" cy="4488697"/>
          </a:xfrm>
          <a:prstGeom prst="rect">
            <a:avLst/>
          </a:prstGeom>
        </p:spPr>
      </p:pic>
    </p:spTree>
    <p:extLst>
      <p:ext uri="{BB962C8B-B14F-4D97-AF65-F5344CB8AC3E}">
        <p14:creationId xmlns:p14="http://schemas.microsoft.com/office/powerpoint/2010/main" val="1151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899" y="0"/>
            <a:ext cx="3917843" cy="31180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61" y="3138834"/>
            <a:ext cx="3619500" cy="3154680"/>
          </a:xfrm>
          <a:prstGeom prst="rect">
            <a:avLst/>
          </a:prstGeom>
        </p:spPr>
      </p:pic>
      <p:sp>
        <p:nvSpPr>
          <p:cNvPr id="2" name="Title 1"/>
          <p:cNvSpPr>
            <a:spLocks noGrp="1"/>
          </p:cNvSpPr>
          <p:nvPr>
            <p:ph type="title"/>
          </p:nvPr>
        </p:nvSpPr>
        <p:spPr/>
        <p:txBody>
          <a:bodyPr/>
          <a:lstStyle/>
          <a:p>
            <a:r>
              <a:rPr lang="en-US" dirty="0"/>
              <a:t>Coca Cola Society</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53"/>
            <a:ext cx="3308131" cy="37152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3525" y="0"/>
            <a:ext cx="3038475" cy="48768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4800" y="4533270"/>
            <a:ext cx="2971820" cy="23247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705" y="-10653"/>
            <a:ext cx="2239556" cy="2894456"/>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0298" y="1910390"/>
            <a:ext cx="3408346" cy="501227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0359" y="5095333"/>
            <a:ext cx="3024441" cy="1951252"/>
          </a:xfrm>
          <a:prstGeom prst="rect">
            <a:avLst/>
          </a:prstGeom>
        </p:spPr>
      </p:pic>
      <p:pic>
        <p:nvPicPr>
          <p:cNvPr id="12" name="Content Placeholder 3"/>
          <p:cNvPicPr>
            <a:picLocks noChangeAspect="1"/>
          </p:cNvPicPr>
          <p:nvPr/>
        </p:nvPicPr>
        <p:blipFill rotWithShape="1">
          <a:blip r:embed="rId10">
            <a:extLst>
              <a:ext uri="{28A0092B-C50C-407E-A947-70E740481C1C}">
                <a14:useLocalDpi xmlns:a14="http://schemas.microsoft.com/office/drawing/2010/main" val="0"/>
              </a:ext>
            </a:extLst>
          </a:blip>
          <a:srcRect l="8772"/>
          <a:stretch/>
        </p:blipFill>
        <p:spPr>
          <a:xfrm>
            <a:off x="-50786" y="5217798"/>
            <a:ext cx="3488307" cy="1640202"/>
          </a:xfrm>
          <a:prstGeom prst="rect">
            <a:avLst/>
          </a:prstGeom>
        </p:spPr>
      </p:pic>
      <p:pic>
        <p:nvPicPr>
          <p:cNvPr id="4" name="Content Placeholder 3"/>
          <p:cNvPicPr>
            <a:picLocks noGrp="1" noChangeAspect="1"/>
          </p:cNvPicPr>
          <p:nvPr>
            <p:ph idx="1"/>
          </p:nvPr>
        </p:nvPicPr>
        <p:blipFill rotWithShape="1">
          <a:blip r:embed="rId11">
            <a:extLst>
              <a:ext uri="{28A0092B-C50C-407E-A947-70E740481C1C}">
                <a14:useLocalDpi xmlns:a14="http://schemas.microsoft.com/office/drawing/2010/main" val="0"/>
              </a:ext>
            </a:extLst>
          </a:blip>
          <a:srcRect l="16165" r="14510"/>
          <a:stretch/>
        </p:blipFill>
        <p:spPr>
          <a:xfrm>
            <a:off x="6191573" y="3025034"/>
            <a:ext cx="3262393" cy="2670601"/>
          </a:xfrm>
        </p:spPr>
      </p:pic>
    </p:spTree>
    <p:extLst>
      <p:ext uri="{BB962C8B-B14F-4D97-AF65-F5344CB8AC3E}">
        <p14:creationId xmlns:p14="http://schemas.microsoft.com/office/powerpoint/2010/main" val="338047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Other Side</a:t>
            </a:r>
          </a:p>
        </p:txBody>
      </p:sp>
      <p:sp>
        <p:nvSpPr>
          <p:cNvPr id="5" name="Content Placeholder 4"/>
          <p:cNvSpPr>
            <a:spLocks noGrp="1"/>
          </p:cNvSpPr>
          <p:nvPr>
            <p:ph idx="1"/>
          </p:nvPr>
        </p:nvSpPr>
        <p:spPr>
          <a:xfrm>
            <a:off x="435244" y="4018635"/>
            <a:ext cx="10515600" cy="2129687"/>
          </a:xfrm>
        </p:spPr>
        <p:txBody>
          <a:bodyPr>
            <a:noAutofit/>
          </a:bodyPr>
          <a:lstStyle/>
          <a:p>
            <a:r>
              <a:rPr lang="en-US" sz="3600" dirty="0"/>
              <a:t>First time in nation’s history that the number farms and farmers begin to decline</a:t>
            </a:r>
          </a:p>
          <a:p>
            <a:r>
              <a:rPr lang="en-US" sz="3600" dirty="0"/>
              <a:t>Mechanization and use of large numbers of migrant laborers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477" y="0"/>
            <a:ext cx="5433330" cy="3897824"/>
          </a:xfrm>
          <a:prstGeom prst="rect">
            <a:avLst/>
          </a:prstGeom>
        </p:spPr>
      </p:pic>
    </p:spTree>
    <p:extLst>
      <p:ext uri="{BB962C8B-B14F-4D97-AF65-F5344CB8AC3E}">
        <p14:creationId xmlns:p14="http://schemas.microsoft.com/office/powerpoint/2010/main" val="11387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Other Side</a:t>
            </a:r>
          </a:p>
        </p:txBody>
      </p:sp>
      <p:sp>
        <p:nvSpPr>
          <p:cNvPr id="3" name="Content Placeholder 2"/>
          <p:cNvSpPr>
            <a:spLocks noGrp="1"/>
          </p:cNvSpPr>
          <p:nvPr>
            <p:ph idx="1"/>
          </p:nvPr>
        </p:nvSpPr>
        <p:spPr>
          <a:xfrm>
            <a:off x="137880" y="2019158"/>
            <a:ext cx="9613861" cy="3599316"/>
          </a:xfrm>
        </p:spPr>
        <p:txBody>
          <a:bodyPr>
            <a:normAutofit/>
          </a:bodyPr>
          <a:lstStyle/>
          <a:p>
            <a:r>
              <a:rPr lang="en-US" sz="4000" dirty="0"/>
              <a:t>Racism on the rise</a:t>
            </a:r>
          </a:p>
          <a:p>
            <a:r>
              <a:rPr lang="en-US" sz="4000" dirty="0"/>
              <a:t>Immigrant culture is threatened </a:t>
            </a:r>
          </a:p>
        </p:txBody>
      </p:sp>
      <p:pic>
        <p:nvPicPr>
          <p:cNvPr id="2050" name="Picture 2" descr="Image result for racism 1920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523" y="3371849"/>
            <a:ext cx="619125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8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Nativism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3830" y="365125"/>
            <a:ext cx="7237121" cy="4351338"/>
          </a:xfrm>
        </p:spPr>
      </p:pic>
      <p:sp>
        <p:nvSpPr>
          <p:cNvPr id="5" name="Rectangle 4"/>
          <p:cNvSpPr/>
          <p:nvPr/>
        </p:nvSpPr>
        <p:spPr>
          <a:xfrm>
            <a:off x="1878052" y="5349580"/>
            <a:ext cx="4778296" cy="369332"/>
          </a:xfrm>
          <a:prstGeom prst="rect">
            <a:avLst/>
          </a:prstGeom>
        </p:spPr>
        <p:txBody>
          <a:bodyPr wrap="none">
            <a:spAutoFit/>
          </a:bodyPr>
          <a:lstStyle/>
          <a:p>
            <a:r>
              <a:rPr lang="en-US" dirty="0"/>
              <a:t>https://www.youtube.com/watch?v=_IKKrhSxJ1g</a:t>
            </a:r>
          </a:p>
        </p:txBody>
      </p:sp>
    </p:spTree>
    <p:extLst>
      <p:ext uri="{BB962C8B-B14F-4D97-AF65-F5344CB8AC3E}">
        <p14:creationId xmlns:p14="http://schemas.microsoft.com/office/powerpoint/2010/main" val="900799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_IKKrhSxJ1g"/>
          <p:cNvPicPr>
            <a:picLocks noGrp="1" noRot="1" noChangeAspect="1"/>
          </p:cNvPicPr>
          <p:nvPr>
            <p:ph idx="1"/>
            <a:videoFile r:link="rId1"/>
          </p:nvPr>
        </p:nvPicPr>
        <p:blipFill>
          <a:blip r:embed="rId3"/>
          <a:stretch>
            <a:fillRect/>
          </a:stretch>
        </p:blipFill>
        <p:spPr>
          <a:xfrm>
            <a:off x="0" y="7822"/>
            <a:ext cx="12178094" cy="6850178"/>
          </a:xfrm>
          <a:prstGeom prst="rect">
            <a:avLst/>
          </a:prstGeom>
        </p:spPr>
      </p:pic>
    </p:spTree>
    <p:extLst>
      <p:ext uri="{BB962C8B-B14F-4D97-AF65-F5344CB8AC3E}">
        <p14:creationId xmlns:p14="http://schemas.microsoft.com/office/powerpoint/2010/main" val="827175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1924 Immigration Act </a:t>
            </a:r>
          </a:p>
        </p:txBody>
      </p:sp>
      <p:sp>
        <p:nvSpPr>
          <p:cNvPr id="3" name="Content Placeholder 2"/>
          <p:cNvSpPr>
            <a:spLocks noGrp="1"/>
          </p:cNvSpPr>
          <p:nvPr>
            <p:ph idx="1"/>
          </p:nvPr>
        </p:nvSpPr>
        <p:spPr>
          <a:xfrm>
            <a:off x="183932" y="2042750"/>
            <a:ext cx="9613861" cy="3599316"/>
          </a:xfrm>
        </p:spPr>
        <p:txBody>
          <a:bodyPr/>
          <a:lstStyle/>
          <a:p>
            <a:r>
              <a:rPr lang="en-US" dirty="0"/>
              <a:t>limited the number of immigrants allowed entry into the United States through a national origins quota. </a:t>
            </a:r>
          </a:p>
          <a:p>
            <a:r>
              <a:rPr lang="en-US" dirty="0"/>
              <a:t>provided immigration visas to two percent of the total number of people of each nationality in the United States as of the 1890 national census. </a:t>
            </a:r>
          </a:p>
          <a:p>
            <a:r>
              <a:rPr lang="en-US" dirty="0"/>
              <a:t>completely excluded immigrants from Asia.</a:t>
            </a:r>
          </a:p>
        </p:txBody>
      </p:sp>
      <p:pic>
        <p:nvPicPr>
          <p:cNvPr id="1026" name="Picture 2" descr="Classroom Resource: The 1924 Immigration Act - Re-imagining Mig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854" y="3778108"/>
            <a:ext cx="3796145" cy="3079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924: a stroke of Coolidge's pen changes the face of America - Museum at  Eldridg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644" y="20135"/>
            <a:ext cx="5213871" cy="683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Fundamentalists Movement</a:t>
            </a:r>
          </a:p>
        </p:txBody>
      </p:sp>
      <p:sp>
        <p:nvSpPr>
          <p:cNvPr id="3" name="Content Placeholder 2"/>
          <p:cNvSpPr>
            <a:spLocks noGrp="1"/>
          </p:cNvSpPr>
          <p:nvPr>
            <p:ph idx="1"/>
          </p:nvPr>
        </p:nvSpPr>
        <p:spPr>
          <a:xfrm>
            <a:off x="260059" y="2298583"/>
            <a:ext cx="11115413" cy="3637606"/>
          </a:xfrm>
        </p:spPr>
        <p:txBody>
          <a:bodyPr>
            <a:normAutofit/>
          </a:bodyPr>
          <a:lstStyle/>
          <a:p>
            <a:r>
              <a:rPr lang="en-US" sz="3200" dirty="0"/>
              <a:t>Reaction of progressive movement</a:t>
            </a:r>
          </a:p>
          <a:p>
            <a:r>
              <a:rPr lang="en-US" sz="3200" dirty="0"/>
              <a:t>New immigrants seem to threaten Protestant influence</a:t>
            </a:r>
          </a:p>
          <a:p>
            <a:r>
              <a:rPr lang="en-US" sz="3200" dirty="0"/>
              <a:t>Believed literal truth of the Bible was fundamental to Christian belief</a:t>
            </a:r>
          </a:p>
          <a:p>
            <a:r>
              <a:rPr lang="en-US" sz="3200" dirty="0"/>
              <a:t>Enter the Scopes Trial..</a:t>
            </a:r>
          </a:p>
          <a:p>
            <a:r>
              <a:rPr lang="en-US" sz="3200" dirty="0">
                <a:hlinkClick r:id="rId2"/>
              </a:rPr>
              <a:t>https://www.youtube.com/watch?v=P9IO4dj_BqQ</a:t>
            </a:r>
            <a:endParaRPr lang="en-US" sz="3200" dirty="0"/>
          </a:p>
          <a:p>
            <a:endParaRPr lang="en-US" dirty="0"/>
          </a:p>
        </p:txBody>
      </p:sp>
    </p:spTree>
    <p:extLst>
      <p:ext uri="{BB962C8B-B14F-4D97-AF65-F5344CB8AC3E}">
        <p14:creationId xmlns:p14="http://schemas.microsoft.com/office/powerpoint/2010/main" val="368142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7435" t="28502" r="53835" b="20626"/>
          <a:stretch/>
        </p:blipFill>
        <p:spPr>
          <a:xfrm>
            <a:off x="2130940" y="0"/>
            <a:ext cx="6860659" cy="6813214"/>
          </a:xfrm>
          <a:prstGeom prst="rect">
            <a:avLst/>
          </a:prstGeom>
        </p:spPr>
      </p:pic>
    </p:spTree>
    <p:extLst>
      <p:ext uri="{BB962C8B-B14F-4D97-AF65-F5344CB8AC3E}">
        <p14:creationId xmlns:p14="http://schemas.microsoft.com/office/powerpoint/2010/main" val="373742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89F5-E892-4BD9-9E7D-EB86ACB0F855}"/>
              </a:ext>
            </a:extLst>
          </p:cNvPr>
          <p:cNvSpPr>
            <a:spLocks noGrp="1"/>
          </p:cNvSpPr>
          <p:nvPr>
            <p:ph type="title"/>
          </p:nvPr>
        </p:nvSpPr>
        <p:spPr/>
        <p:txBody>
          <a:bodyPr/>
          <a:lstStyle/>
          <a:p>
            <a:endParaRPr lang="en-US"/>
          </a:p>
        </p:txBody>
      </p:sp>
      <p:pic>
        <p:nvPicPr>
          <p:cNvPr id="1026" name="Picture 2" descr="“Election Day” is an image published in 1909 by E.W. Gustin that portrays a woman leaving the house to vote on election day while her distraught husband is left behind to tend to the children and the house for himself.">
            <a:extLst>
              <a:ext uri="{FF2B5EF4-FFF2-40B4-BE49-F238E27FC236}">
                <a16:creationId xmlns:a16="http://schemas.microsoft.com/office/drawing/2014/main" id="{A722EB7E-971C-49C1-B30A-C07DD0F40E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3600" y="34734"/>
            <a:ext cx="5049847" cy="6781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132046-7146-455E-83CA-C4EE47CFDEC0}"/>
              </a:ext>
            </a:extLst>
          </p:cNvPr>
          <p:cNvSpPr txBox="1"/>
          <p:nvPr/>
        </p:nvSpPr>
        <p:spPr>
          <a:xfrm>
            <a:off x="341654" y="2854642"/>
            <a:ext cx="6129866" cy="2308324"/>
          </a:xfrm>
          <a:prstGeom prst="rect">
            <a:avLst/>
          </a:prstGeom>
          <a:noFill/>
        </p:spPr>
        <p:txBody>
          <a:bodyPr wrap="square">
            <a:spAutoFit/>
          </a:bodyPr>
          <a:lstStyle/>
          <a:p>
            <a:r>
              <a:rPr lang="en-US" b="0" i="0" dirty="0">
                <a:effectLst/>
                <a:latin typeface="Open Sans" panose="020B0606030504020204" pitchFamily="34" charset="0"/>
              </a:rPr>
              <a:t>“Election Day” is an image published in 1909 by E.W. </a:t>
            </a:r>
            <a:r>
              <a:rPr lang="en-US" b="0" i="0" dirty="0" err="1">
                <a:effectLst/>
                <a:latin typeface="Open Sans" panose="020B0606030504020204" pitchFamily="34" charset="0"/>
              </a:rPr>
              <a:t>Gustin</a:t>
            </a:r>
            <a:r>
              <a:rPr lang="en-US" b="0" i="0" dirty="0">
                <a:effectLst/>
                <a:latin typeface="Open Sans" panose="020B0606030504020204" pitchFamily="34" charset="0"/>
              </a:rPr>
              <a:t>. </a:t>
            </a:r>
          </a:p>
          <a:p>
            <a:pPr marL="285750" indent="-285750">
              <a:buFont typeface="Arial" panose="020B0604020202020204" pitchFamily="34" charset="0"/>
              <a:buChar char="•"/>
            </a:pPr>
            <a:r>
              <a:rPr lang="en-US" b="0" i="0" dirty="0">
                <a:effectLst/>
                <a:latin typeface="Open Sans" panose="020B0606030504020204" pitchFamily="34" charset="0"/>
              </a:rPr>
              <a:t>The cartoon portrays a woman leaving the house to vote on election day while her distraught husband is left behind to tend to the children and house by himself. </a:t>
            </a:r>
          </a:p>
          <a:p>
            <a:pPr marL="285750" indent="-285750">
              <a:buFont typeface="Arial" panose="020B0604020202020204" pitchFamily="34" charset="0"/>
              <a:buChar char="•"/>
            </a:pPr>
            <a:r>
              <a:rPr lang="en-US" b="0" i="0" dirty="0">
                <a:effectLst/>
                <a:latin typeface="Open Sans" panose="020B0606030504020204" pitchFamily="34" charset="0"/>
              </a:rPr>
              <a:t>A plate has been broken, both children are crying and even the cat is in a panic.</a:t>
            </a:r>
            <a:endParaRPr lang="en-US" dirty="0"/>
          </a:p>
        </p:txBody>
      </p:sp>
    </p:spTree>
    <p:extLst>
      <p:ext uri="{BB962C8B-B14F-4D97-AF65-F5344CB8AC3E}">
        <p14:creationId xmlns:p14="http://schemas.microsoft.com/office/powerpoint/2010/main" val="178099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From a Kansas Senator's 1923 pro-Eugenics op-ed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0893" y="116116"/>
            <a:ext cx="8899108" cy="655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32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1493"/>
            <a:ext cx="3948545" cy="1080938"/>
          </a:xfrm>
        </p:spPr>
        <p:txBody>
          <a:bodyPr/>
          <a:lstStyle/>
          <a:p>
            <a:pPr algn="ctr"/>
            <a:r>
              <a:rPr lang="en-US" dirty="0"/>
              <a:t>Negative eugenics laws</a:t>
            </a:r>
          </a:p>
        </p:txBody>
      </p:sp>
      <p:sp>
        <p:nvSpPr>
          <p:cNvPr id="3" name="TextBox 2"/>
          <p:cNvSpPr txBox="1"/>
          <p:nvPr/>
        </p:nvSpPr>
        <p:spPr>
          <a:xfrm>
            <a:off x="41563" y="5519172"/>
            <a:ext cx="9693563" cy="1338828"/>
          </a:xfrm>
          <a:prstGeom prst="rect">
            <a:avLst/>
          </a:prstGeom>
          <a:noFill/>
        </p:spPr>
        <p:txBody>
          <a:bodyPr wrap="square" rtlCol="0">
            <a:spAutoFit/>
          </a:bodyPr>
          <a:lstStyle/>
          <a:p>
            <a:pPr marL="214313" indent="-214313">
              <a:buFont typeface="Arial" panose="020B0604020202020204" pitchFamily="34" charset="0"/>
              <a:buChar char="•"/>
            </a:pPr>
            <a:r>
              <a:rPr lang="en-US" sz="2700" dirty="0"/>
              <a:t>Marriage restrictions between the races</a:t>
            </a:r>
          </a:p>
          <a:p>
            <a:pPr marL="214313" indent="-214313">
              <a:buFont typeface="Arial" panose="020B0604020202020204" pitchFamily="34" charset="0"/>
              <a:buChar char="•"/>
            </a:pPr>
            <a:r>
              <a:rPr lang="en-US" sz="2700" dirty="0"/>
              <a:t>Compulsory sterilization of “degenerates”</a:t>
            </a:r>
          </a:p>
          <a:p>
            <a:pPr marL="214313" indent="-214313">
              <a:buFont typeface="Arial" panose="020B0604020202020204" pitchFamily="34" charset="0"/>
              <a:buChar char="•"/>
            </a:pPr>
            <a:r>
              <a:rPr lang="en-US" sz="2700" dirty="0"/>
              <a:t>Immigration Restrictions</a:t>
            </a:r>
          </a:p>
        </p:txBody>
      </p:sp>
      <p:pic>
        <p:nvPicPr>
          <p:cNvPr id="11266" name="Picture 2" descr="https://triad-city-beat.com/wp-content/uploads/2016/09/anti-miscegenation-laws.jpg"/>
          <p:cNvPicPr>
            <a:picLocks noChangeAspect="1" noChangeArrowheads="1"/>
          </p:cNvPicPr>
          <p:nvPr/>
        </p:nvPicPr>
        <p:blipFill rotWithShape="1">
          <a:blip r:embed="rId2">
            <a:extLst>
              <a:ext uri="{28A0092B-C50C-407E-A947-70E740481C1C}">
                <a14:useLocalDpi xmlns:a14="http://schemas.microsoft.com/office/drawing/2010/main" val="0"/>
              </a:ext>
            </a:extLst>
          </a:blip>
          <a:srcRect l="2485" t="6612" r="5590" b="7439"/>
          <a:stretch/>
        </p:blipFill>
        <p:spPr bwMode="auto">
          <a:xfrm>
            <a:off x="4312444" y="46394"/>
            <a:ext cx="7879556" cy="55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81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1924 </a:t>
            </a:r>
            <a:r>
              <a:rPr lang="en-US" dirty="0" err="1"/>
              <a:t>Eugenical</a:t>
            </a:r>
            <a:r>
              <a:rPr lang="en-US" dirty="0"/>
              <a:t> sterilization</a:t>
            </a:r>
          </a:p>
        </p:txBody>
      </p:sp>
      <p:sp>
        <p:nvSpPr>
          <p:cNvPr id="3" name="TextBox 2"/>
          <p:cNvSpPr txBox="1"/>
          <p:nvPr/>
        </p:nvSpPr>
        <p:spPr>
          <a:xfrm>
            <a:off x="4663" y="2285999"/>
            <a:ext cx="7597152" cy="738664"/>
          </a:xfrm>
          <a:prstGeom prst="rect">
            <a:avLst/>
          </a:prstGeom>
          <a:noFill/>
        </p:spPr>
        <p:txBody>
          <a:bodyPr wrap="square" rtlCol="0">
            <a:spAutoFit/>
          </a:bodyPr>
          <a:lstStyle/>
          <a:p>
            <a:pPr marL="214313" indent="-214313">
              <a:buFont typeface="Arial" panose="020B0604020202020204" pitchFamily="34" charset="0"/>
              <a:buChar char="•"/>
            </a:pPr>
            <a:r>
              <a:rPr lang="en-US" sz="2100" dirty="0"/>
              <a:t>1924, Virginia passes Act based on “model </a:t>
            </a:r>
            <a:r>
              <a:rPr lang="en-US" sz="2100" dirty="0" err="1"/>
              <a:t>eugenical</a:t>
            </a:r>
            <a:r>
              <a:rPr lang="en-US" sz="2100" dirty="0"/>
              <a:t> sterilization law”</a:t>
            </a:r>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36" y="1980203"/>
            <a:ext cx="4775743" cy="477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03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Buck v. bell</a:t>
            </a:r>
          </a:p>
        </p:txBody>
      </p:sp>
      <p:sp>
        <p:nvSpPr>
          <p:cNvPr id="3" name="Content Placeholder 2"/>
          <p:cNvSpPr>
            <a:spLocks noGrp="1"/>
          </p:cNvSpPr>
          <p:nvPr>
            <p:ph idx="1"/>
          </p:nvPr>
        </p:nvSpPr>
        <p:spPr>
          <a:xfrm>
            <a:off x="680321" y="2220580"/>
            <a:ext cx="4369989" cy="3280172"/>
          </a:xfrm>
        </p:spPr>
        <p:txBody>
          <a:bodyPr/>
          <a:lstStyle/>
          <a:p>
            <a:r>
              <a:rPr lang="en-US" dirty="0"/>
              <a:t>Doctors looked for good case study to determine the authority of the law</a:t>
            </a:r>
          </a:p>
          <a:p>
            <a:r>
              <a:rPr lang="en-US" dirty="0"/>
              <a:t>Enter Carrie Buck…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1" y="114618"/>
            <a:ext cx="4196574" cy="6604837"/>
          </a:xfrm>
          <a:prstGeom prst="rect">
            <a:avLst/>
          </a:prstGeom>
        </p:spPr>
      </p:pic>
    </p:spTree>
    <p:extLst>
      <p:ext uri="{BB962C8B-B14F-4D97-AF65-F5344CB8AC3E}">
        <p14:creationId xmlns:p14="http://schemas.microsoft.com/office/powerpoint/2010/main" val="16267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Carrie Buck</a:t>
            </a:r>
          </a:p>
        </p:txBody>
      </p:sp>
      <p:sp>
        <p:nvSpPr>
          <p:cNvPr id="3" name="Content Placeholder 2"/>
          <p:cNvSpPr>
            <a:spLocks noGrp="1"/>
          </p:cNvSpPr>
          <p:nvPr>
            <p:ph idx="1"/>
          </p:nvPr>
        </p:nvSpPr>
        <p:spPr>
          <a:xfrm>
            <a:off x="1866900" y="2247186"/>
            <a:ext cx="2971800" cy="3371850"/>
          </a:xfrm>
        </p:spPr>
        <p:txBody>
          <a:bodyPr>
            <a:normAutofit lnSpcReduction="10000"/>
          </a:bodyPr>
          <a:lstStyle/>
          <a:p>
            <a:r>
              <a:rPr lang="en-US" dirty="0"/>
              <a:t>Was raped by family member of foster family</a:t>
            </a:r>
          </a:p>
          <a:p>
            <a:r>
              <a:rPr lang="en-US" dirty="0"/>
              <a:t>In order to “hide” this terrible crime, the family accused Carrie of being both epileptic and an “imbecile”</a:t>
            </a:r>
          </a:p>
          <a:p>
            <a:pPr marL="85725" indent="0">
              <a:buNone/>
            </a:pPr>
            <a:endParaRPr lang="en-US" dirty="0"/>
          </a:p>
        </p:txBody>
      </p:sp>
      <p:pic>
        <p:nvPicPr>
          <p:cNvPr id="18434" name="Picture 2" descr="Image result for carrie b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152843"/>
            <a:ext cx="2571750"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8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Carrie Buck</a:t>
            </a:r>
          </a:p>
        </p:txBody>
      </p:sp>
      <p:sp>
        <p:nvSpPr>
          <p:cNvPr id="3" name="Content Placeholder 2"/>
          <p:cNvSpPr>
            <a:spLocks noGrp="1"/>
          </p:cNvSpPr>
          <p:nvPr>
            <p:ph idx="1"/>
          </p:nvPr>
        </p:nvSpPr>
        <p:spPr>
          <a:xfrm>
            <a:off x="190312" y="5957049"/>
            <a:ext cx="11489070" cy="1600200"/>
          </a:xfrm>
        </p:spPr>
        <p:txBody>
          <a:bodyPr/>
          <a:lstStyle/>
          <a:p>
            <a:r>
              <a:rPr lang="en-US" dirty="0"/>
              <a:t>Her mother was already determined to be feebleminded…if Carrie’s child was also, then the doctors would strong support for their eugenics agenda</a:t>
            </a:r>
          </a:p>
          <a:p>
            <a:pPr marL="85725" indent="0">
              <a:buNone/>
            </a:pPr>
            <a:endParaRPr lang="en-US" dirty="0"/>
          </a:p>
        </p:txBody>
      </p:sp>
      <p:pic>
        <p:nvPicPr>
          <p:cNvPr id="20482" name="Picture 2" descr="Image result for carrie b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291" y="159299"/>
            <a:ext cx="8409709" cy="579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13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Generation…</a:t>
            </a:r>
          </a:p>
        </p:txBody>
      </p:sp>
      <p:sp>
        <p:nvSpPr>
          <p:cNvPr id="3" name="Text Placeholder 2"/>
          <p:cNvSpPr>
            <a:spLocks noGrp="1"/>
          </p:cNvSpPr>
          <p:nvPr>
            <p:ph type="body" sz="half" idx="1"/>
          </p:nvPr>
        </p:nvSpPr>
        <p:spPr/>
        <p:txBody>
          <a:bodyPr>
            <a:normAutofit/>
          </a:bodyPr>
          <a:lstStyle/>
          <a:p>
            <a:r>
              <a:rPr lang="en-US" dirty="0"/>
              <a:t>Sociologist Arthur </a:t>
            </a:r>
            <a:r>
              <a:rPr lang="en-US" dirty="0" err="1"/>
              <a:t>Estabrook</a:t>
            </a:r>
            <a:r>
              <a:rPr lang="en-US" dirty="0"/>
              <a:t>, of the Eugenics Record Office, traveled to Virginia to testify against Carrie. </a:t>
            </a:r>
          </a:p>
          <a:p>
            <a:r>
              <a:rPr lang="en-US" dirty="0"/>
              <a:t>He and a Red Cross nurse examined Carrie’s baby Vivian and concluded that she was "below average" and "not quite normal." </a:t>
            </a:r>
          </a:p>
          <a:p>
            <a:r>
              <a:rPr lang="en-US" dirty="0"/>
              <a:t>Relying on these comments, the judge concluded that Carrie should be sterilized to prevent the birth of other "defective" children.</a:t>
            </a:r>
          </a:p>
        </p:txBody>
      </p:sp>
      <p:pic>
        <p:nvPicPr>
          <p:cNvPr id="1026" name="Picture 2" descr="Related im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15200" y="0"/>
            <a:ext cx="4738445" cy="675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665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Buck v. bell</a:t>
            </a:r>
          </a:p>
        </p:txBody>
      </p:sp>
      <p:sp>
        <p:nvSpPr>
          <p:cNvPr id="3" name="Content Placeholder 2"/>
          <p:cNvSpPr>
            <a:spLocks noGrp="1"/>
          </p:cNvSpPr>
          <p:nvPr>
            <p:ph idx="1"/>
          </p:nvPr>
        </p:nvSpPr>
        <p:spPr>
          <a:xfrm>
            <a:off x="210159" y="2207510"/>
            <a:ext cx="5082277" cy="4212061"/>
          </a:xfrm>
        </p:spPr>
        <p:txBody>
          <a:bodyPr>
            <a:normAutofit/>
          </a:bodyPr>
          <a:lstStyle/>
          <a:p>
            <a:pPr marL="214313" indent="-214313"/>
            <a:r>
              <a:rPr lang="en-US" dirty="0"/>
              <a:t>Holmes wrote, “Three generations of imbeciles are enough.”</a:t>
            </a:r>
          </a:p>
          <a:p>
            <a:pPr marL="214313" indent="-214313"/>
            <a:r>
              <a:rPr lang="en-US" dirty="0"/>
              <a:t>Buck was released after being sterilized because she was no longer deemed to be a threat</a:t>
            </a:r>
          </a:p>
          <a:p>
            <a:pPr marL="214313" indent="-214313"/>
            <a:r>
              <a:rPr lang="en-US" dirty="0"/>
              <a:t>Later reporting showed that Buck appeared to cognitively normal</a:t>
            </a:r>
          </a:p>
        </p:txBody>
      </p:sp>
      <p:pic>
        <p:nvPicPr>
          <p:cNvPr id="20482" name="Picture 2" descr="Image result for carrie bu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7127" y="2101177"/>
            <a:ext cx="6418118" cy="4424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43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Vivian</a:t>
            </a:r>
          </a:p>
        </p:txBody>
      </p:sp>
      <p:sp>
        <p:nvSpPr>
          <p:cNvPr id="3" name="Text Placeholder 2"/>
          <p:cNvSpPr>
            <a:spLocks noGrp="1"/>
          </p:cNvSpPr>
          <p:nvPr>
            <p:ph type="body" sz="half" idx="1"/>
          </p:nvPr>
        </p:nvSpPr>
        <p:spPr/>
        <p:txBody>
          <a:bodyPr>
            <a:normAutofit/>
          </a:bodyPr>
          <a:lstStyle/>
          <a:p>
            <a:r>
              <a:rPr lang="en-US" dirty="0"/>
              <a:t>Vivian Buck was adopted by the Dobbs family, </a:t>
            </a:r>
          </a:p>
          <a:p>
            <a:r>
              <a:rPr lang="en-US" dirty="0"/>
              <a:t>attended the Venable Public Elementary School of Charlottesville from September 1930 until May 1932, a month before her death. </a:t>
            </a:r>
          </a:p>
          <a:p>
            <a:r>
              <a:rPr lang="en-US" dirty="0"/>
              <a:t>Vivian Dobbs received A’s and B’s for deportment and C’s for all academic subjects but mathematics she was on the honor roll in April 1931.</a:t>
            </a:r>
          </a:p>
        </p:txBody>
      </p:sp>
      <p:pic>
        <p:nvPicPr>
          <p:cNvPr id="4098" name="Picture 2" descr="Image result for vivian dobb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06942" y="2030321"/>
            <a:ext cx="2624805" cy="262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0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Doris Buck</a:t>
            </a:r>
          </a:p>
        </p:txBody>
      </p:sp>
      <p:sp>
        <p:nvSpPr>
          <p:cNvPr id="3" name="Text Placeholder 2"/>
          <p:cNvSpPr>
            <a:spLocks noGrp="1"/>
          </p:cNvSpPr>
          <p:nvPr>
            <p:ph type="body" sz="half" idx="1"/>
          </p:nvPr>
        </p:nvSpPr>
        <p:spPr>
          <a:xfrm>
            <a:off x="332510" y="1918855"/>
            <a:ext cx="5384800" cy="4495800"/>
          </a:xfrm>
        </p:spPr>
        <p:txBody>
          <a:bodyPr/>
          <a:lstStyle/>
          <a:p>
            <a:r>
              <a:rPr lang="en-US" dirty="0"/>
              <a:t>Covertly sterilized under the same law (she was told that her operation was for appendicitis)</a:t>
            </a:r>
          </a:p>
          <a:p>
            <a:r>
              <a:rPr lang="en-US" dirty="0"/>
              <a:t>she had wanted a child more than anything else in her life and had finally, in her old age, learned why she had never conceived.</a:t>
            </a:r>
          </a:p>
        </p:txBody>
      </p:sp>
      <p:pic>
        <p:nvPicPr>
          <p:cNvPr id="2050" name="Picture 2" descr="Image result for doris buck"/>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827886" y="1781659"/>
            <a:ext cx="2924937" cy="336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1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1A14-E30A-4214-8940-DE5D5EF1CA77}"/>
              </a:ext>
            </a:extLst>
          </p:cNvPr>
          <p:cNvSpPr>
            <a:spLocks noGrp="1"/>
          </p:cNvSpPr>
          <p:nvPr>
            <p:ph type="title"/>
          </p:nvPr>
        </p:nvSpPr>
        <p:spPr/>
        <p:txBody>
          <a:bodyPr/>
          <a:lstStyle/>
          <a:p>
            <a:r>
              <a:rPr lang="en-US" dirty="0"/>
              <a:t>Alice Paul</a:t>
            </a:r>
          </a:p>
        </p:txBody>
      </p:sp>
      <p:sp>
        <p:nvSpPr>
          <p:cNvPr id="3" name="Content Placeholder 2">
            <a:extLst>
              <a:ext uri="{FF2B5EF4-FFF2-40B4-BE49-F238E27FC236}">
                <a16:creationId xmlns:a16="http://schemas.microsoft.com/office/drawing/2014/main" id="{3BBCD5ED-213A-4A01-83DF-F8A9E2F5ED1F}"/>
              </a:ext>
            </a:extLst>
          </p:cNvPr>
          <p:cNvSpPr>
            <a:spLocks noGrp="1"/>
          </p:cNvSpPr>
          <p:nvPr>
            <p:ph idx="1"/>
          </p:nvPr>
        </p:nvSpPr>
        <p:spPr>
          <a:xfrm>
            <a:off x="142105" y="4404945"/>
            <a:ext cx="9613861" cy="1699827"/>
          </a:xfrm>
        </p:spPr>
        <p:txBody>
          <a:bodyPr>
            <a:normAutofit lnSpcReduction="10000"/>
          </a:bodyPr>
          <a:lstStyle/>
          <a:p>
            <a:r>
              <a:rPr lang="en-US" dirty="0"/>
              <a:t>PhD University of Pennsylvania 1910</a:t>
            </a:r>
          </a:p>
          <a:p>
            <a:r>
              <a:rPr lang="en-US" dirty="0"/>
              <a:t>20</a:t>
            </a:r>
            <a:r>
              <a:rPr lang="en-US" baseline="30000" dirty="0"/>
              <a:t>th</a:t>
            </a:r>
            <a:r>
              <a:rPr lang="en-US" dirty="0"/>
              <a:t> Century leader</a:t>
            </a:r>
          </a:p>
          <a:p>
            <a:r>
              <a:rPr lang="en-US" dirty="0"/>
              <a:t>Lead civil disobedient (militant) protests </a:t>
            </a:r>
          </a:p>
          <a:p>
            <a:r>
              <a:rPr lang="en-US" dirty="0"/>
              <a:t>joined the National American Woman Suffrage Association (NAWSA)</a:t>
            </a:r>
          </a:p>
          <a:p>
            <a:endParaRPr lang="en-US" dirty="0"/>
          </a:p>
        </p:txBody>
      </p:sp>
      <p:pic>
        <p:nvPicPr>
          <p:cNvPr id="3074" name="Picture 2">
            <a:extLst>
              <a:ext uri="{FF2B5EF4-FFF2-40B4-BE49-F238E27FC236}">
                <a16:creationId xmlns:a16="http://schemas.microsoft.com/office/drawing/2014/main" id="{E47389D7-A023-4E18-943A-65FB6BFFC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138" y="-58724"/>
            <a:ext cx="5486749" cy="548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8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Evidence of Deficiencies</a:t>
            </a:r>
          </a:p>
        </p:txBody>
      </p:sp>
      <p:sp>
        <p:nvSpPr>
          <p:cNvPr id="3" name="Text Placeholder 2"/>
          <p:cNvSpPr>
            <a:spLocks noGrp="1"/>
          </p:cNvSpPr>
          <p:nvPr>
            <p:ph type="body" sz="half" idx="1"/>
          </p:nvPr>
        </p:nvSpPr>
        <p:spPr/>
        <p:txBody>
          <a:bodyPr>
            <a:normAutofit lnSpcReduction="10000"/>
          </a:bodyPr>
          <a:lstStyle/>
          <a:p>
            <a:r>
              <a:rPr lang="en-US" dirty="0"/>
              <a:t>Paul A. Lombardo of the School of Law at the University of Virginia</a:t>
            </a:r>
          </a:p>
          <a:p>
            <a:r>
              <a:rPr lang="en-US" dirty="0"/>
              <a:t>“As for Carrie, when I met her she was reading newspapers daily and joining a more literate friend to assist at regular bouts with the crossword puzzles. She was not a sophisticated woman, and lacked social graces, but mental health professionals who examined her in later life confirmed my impressions that she was neither mentally ill nor retarded.”</a:t>
            </a:r>
          </a:p>
        </p:txBody>
      </p:sp>
      <p:pic>
        <p:nvPicPr>
          <p:cNvPr id="3074" name="Picture 2" descr="Image result for carrie buck ol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24348" y="2001794"/>
            <a:ext cx="2430869"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Forced sterilization</a:t>
            </a:r>
          </a:p>
        </p:txBody>
      </p:sp>
      <p:sp>
        <p:nvSpPr>
          <p:cNvPr id="3" name="Content Placeholder 2"/>
          <p:cNvSpPr>
            <a:spLocks noGrp="1"/>
          </p:cNvSpPr>
          <p:nvPr>
            <p:ph idx="1"/>
          </p:nvPr>
        </p:nvSpPr>
        <p:spPr>
          <a:xfrm>
            <a:off x="1385455" y="2369128"/>
            <a:ext cx="7011653" cy="3107798"/>
          </a:xfrm>
        </p:spPr>
        <p:txBody>
          <a:bodyPr>
            <a:normAutofit/>
          </a:bodyPr>
          <a:lstStyle/>
          <a:p>
            <a:r>
              <a:rPr lang="en-US" b="1" dirty="0"/>
              <a:t>Used as a means of controlling “undesirable” populations – </a:t>
            </a:r>
          </a:p>
          <a:p>
            <a:r>
              <a:rPr lang="en-US" b="1" dirty="0"/>
              <a:t>immigrants </a:t>
            </a:r>
          </a:p>
          <a:p>
            <a:r>
              <a:rPr lang="en-US" b="1" dirty="0"/>
              <a:t>people of color</a:t>
            </a:r>
          </a:p>
          <a:p>
            <a:r>
              <a:rPr lang="en-US" b="1" dirty="0"/>
              <a:t>poor people</a:t>
            </a:r>
          </a:p>
          <a:p>
            <a:r>
              <a:rPr lang="en-US" b="1" dirty="0"/>
              <a:t>unmarried mothers</a:t>
            </a:r>
          </a:p>
          <a:p>
            <a:r>
              <a:rPr lang="en-US" b="1" dirty="0"/>
              <a:t>People with disabilities</a:t>
            </a:r>
          </a:p>
        </p:txBody>
      </p:sp>
    </p:spTree>
    <p:extLst>
      <p:ext uri="{BB962C8B-B14F-4D97-AF65-F5344CB8AC3E}">
        <p14:creationId xmlns:p14="http://schemas.microsoft.com/office/powerpoint/2010/main" val="2050555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 Sterilization, 1924-1979</a:t>
            </a:r>
          </a:p>
        </p:txBody>
      </p:sp>
      <p:sp>
        <p:nvSpPr>
          <p:cNvPr id="3" name="Text Placeholder 2"/>
          <p:cNvSpPr>
            <a:spLocks noGrp="1"/>
          </p:cNvSpPr>
          <p:nvPr>
            <p:ph type="body" sz="half" idx="1"/>
          </p:nvPr>
        </p:nvSpPr>
        <p:spPr>
          <a:xfrm>
            <a:off x="124692" y="2362200"/>
            <a:ext cx="5384800" cy="4495800"/>
          </a:xfrm>
        </p:spPr>
        <p:txBody>
          <a:bodyPr/>
          <a:lstStyle/>
          <a:p>
            <a:r>
              <a:rPr lang="en-US" dirty="0"/>
              <a:t>7325 individuals were sterilized under VA law. </a:t>
            </a:r>
          </a:p>
          <a:p>
            <a:r>
              <a:rPr lang="en-US" dirty="0"/>
              <a:t>Half were deemed “mentally ill” </a:t>
            </a:r>
          </a:p>
          <a:p>
            <a:r>
              <a:rPr lang="en-US" dirty="0"/>
              <a:t>Half deemed “mentally deficient.” </a:t>
            </a:r>
          </a:p>
          <a:p>
            <a:r>
              <a:rPr lang="en-US" dirty="0"/>
              <a:t>Approximately 62% of total individuals sterilized were female. </a:t>
            </a:r>
          </a:p>
          <a:p>
            <a:r>
              <a:rPr lang="en-US" dirty="0"/>
              <a:t>Some estimates as high as 8,300 individuals</a:t>
            </a:r>
          </a:p>
        </p:txBody>
      </p:sp>
      <p:pic>
        <p:nvPicPr>
          <p:cNvPr id="5" name="Content Placeholder 4"/>
          <p:cNvPicPr>
            <a:picLocks noGrp="1" noChangeAspect="1"/>
          </p:cNvPicPr>
          <p:nvPr>
            <p:ph sz="half" idx="2"/>
          </p:nvPr>
        </p:nvPicPr>
        <p:blipFill rotWithShape="1">
          <a:blip r:embed="rId2"/>
          <a:srcRect l="45232" t="19505" r="23865" b="43778"/>
          <a:stretch/>
        </p:blipFill>
        <p:spPr>
          <a:xfrm>
            <a:off x="5745849" y="2369127"/>
            <a:ext cx="6186524" cy="4134566"/>
          </a:xfrm>
          <a:prstGeom prst="rect">
            <a:avLst/>
          </a:prstGeom>
        </p:spPr>
      </p:pic>
    </p:spTree>
    <p:extLst>
      <p:ext uri="{BB962C8B-B14F-4D97-AF65-F5344CB8AC3E}">
        <p14:creationId xmlns:p14="http://schemas.microsoft.com/office/powerpoint/2010/main" val="641535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Mississippi appendectomy</a:t>
            </a:r>
          </a:p>
        </p:txBody>
      </p:sp>
      <p:sp>
        <p:nvSpPr>
          <p:cNvPr id="3" name="Content Placeholder 2"/>
          <p:cNvSpPr>
            <a:spLocks noGrp="1"/>
          </p:cNvSpPr>
          <p:nvPr>
            <p:ph idx="1"/>
          </p:nvPr>
        </p:nvSpPr>
        <p:spPr>
          <a:xfrm>
            <a:off x="3009900" y="2171701"/>
            <a:ext cx="6172200" cy="1885950"/>
          </a:xfrm>
        </p:spPr>
        <p:txBody>
          <a:bodyPr>
            <a:normAutofit fontScale="92500" lnSpcReduction="10000"/>
          </a:bodyPr>
          <a:lstStyle/>
          <a:p>
            <a:r>
              <a:rPr lang="en-US" dirty="0"/>
              <a:t>unnecessary hysterectomies performed at teaching hospitals in the South on women of color as practice for medical students. </a:t>
            </a:r>
          </a:p>
          <a:p>
            <a:r>
              <a:rPr lang="en-US" dirty="0"/>
              <a:t>North Carolina’s eugenics program, including stories from victims of forced sterilization like Elaine Riddick. </a:t>
            </a:r>
          </a:p>
        </p:txBody>
      </p:sp>
      <p:pic>
        <p:nvPicPr>
          <p:cNvPr id="10242" name="Picture 2" descr="Image result for elaine ridd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925" y="4432197"/>
            <a:ext cx="3486150" cy="196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930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Mississippi appendectomy</a:t>
            </a:r>
          </a:p>
        </p:txBody>
      </p:sp>
      <p:sp>
        <p:nvSpPr>
          <p:cNvPr id="3" name="Content Placeholder 2"/>
          <p:cNvSpPr>
            <a:spLocks noGrp="1"/>
          </p:cNvSpPr>
          <p:nvPr>
            <p:ph idx="1"/>
          </p:nvPr>
        </p:nvSpPr>
        <p:spPr/>
        <p:txBody>
          <a:bodyPr/>
          <a:lstStyle/>
          <a:p>
            <a:r>
              <a:rPr lang="en-US" dirty="0"/>
              <a:t>A third of the sterilizations were done on girls under 18, even as young as 9. The state also targeted individuals seen as “delinquent” or “unwholesome.”</a:t>
            </a:r>
          </a:p>
        </p:txBody>
      </p:sp>
      <p:pic>
        <p:nvPicPr>
          <p:cNvPr id="4" name="Picture 2" descr="Image result for mississippi appendec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4267200"/>
            <a:ext cx="3565663"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4275909"/>
            <a:ext cx="2880237" cy="1981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58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Relf</a:t>
            </a:r>
            <a:r>
              <a:rPr lang="en-US" dirty="0"/>
              <a:t> v. Weinberger, 1974</a:t>
            </a:r>
          </a:p>
        </p:txBody>
      </p:sp>
      <p:sp>
        <p:nvSpPr>
          <p:cNvPr id="3" name="Content Placeholder 2"/>
          <p:cNvSpPr>
            <a:spLocks noGrp="1"/>
          </p:cNvSpPr>
          <p:nvPr>
            <p:ph idx="1"/>
          </p:nvPr>
        </p:nvSpPr>
        <p:spPr>
          <a:xfrm>
            <a:off x="401782" y="2114551"/>
            <a:ext cx="10972800" cy="3280172"/>
          </a:xfrm>
        </p:spPr>
        <p:txBody>
          <a:bodyPr/>
          <a:lstStyle/>
          <a:p>
            <a:r>
              <a:rPr lang="en-US" dirty="0"/>
              <a:t>Mary Alice and Minnie </a:t>
            </a:r>
            <a:r>
              <a:rPr lang="en-US" dirty="0" err="1"/>
              <a:t>Relf</a:t>
            </a:r>
            <a:r>
              <a:rPr lang="en-US" dirty="0"/>
              <a:t>, poor African American sisters from Alabama, were sterilized at the ages of 14 and 12. </a:t>
            </a:r>
          </a:p>
          <a:p>
            <a:r>
              <a:rPr lang="en-US" dirty="0"/>
              <a:t>Their mother, who was illiterate, had signed an “X” on a piece of paper she believed gave permission for her daughters, who were both mentally disabled, to receive birth control shots. </a:t>
            </a:r>
          </a:p>
        </p:txBody>
      </p:sp>
      <p:pic>
        <p:nvPicPr>
          <p:cNvPr id="23554" name="Picture 2" descr="Image result for relf v weinber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3162" y="5181601"/>
            <a:ext cx="3979069" cy="14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67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Relf</a:t>
            </a:r>
            <a:r>
              <a:rPr lang="en-US" dirty="0"/>
              <a:t> v. Weinberger, 1974</a:t>
            </a:r>
          </a:p>
        </p:txBody>
      </p:sp>
      <p:sp>
        <p:nvSpPr>
          <p:cNvPr id="3" name="Content Placeholder 2"/>
          <p:cNvSpPr>
            <a:spLocks noGrp="1"/>
          </p:cNvSpPr>
          <p:nvPr>
            <p:ph idx="1"/>
          </p:nvPr>
        </p:nvSpPr>
        <p:spPr>
          <a:xfrm>
            <a:off x="3009900" y="2171701"/>
            <a:ext cx="6172200" cy="1371600"/>
          </a:xfrm>
        </p:spPr>
        <p:txBody>
          <a:bodyPr>
            <a:normAutofit fontScale="92500" lnSpcReduction="20000"/>
          </a:bodyPr>
          <a:lstStyle/>
          <a:p>
            <a:r>
              <a:rPr lang="en-US" dirty="0"/>
              <a:t>In 1974, the Southern Poverty Law Center filed a lawsuit on behalf of the </a:t>
            </a:r>
            <a:r>
              <a:rPr lang="en-US" dirty="0" err="1"/>
              <a:t>Relf</a:t>
            </a:r>
            <a:r>
              <a:rPr lang="en-US" dirty="0"/>
              <a:t> sisters, revealing that 100,000 to 150,000 poor people were being sterilized each year under federally-funded programs.</a:t>
            </a:r>
          </a:p>
        </p:txBody>
      </p:sp>
      <p:pic>
        <p:nvPicPr>
          <p:cNvPr id="24578" name="Picture 2" descr="Image result for relf v weinber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1"/>
            <a:ext cx="3257550" cy="24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10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 trends in sterilization</a:t>
            </a:r>
          </a:p>
        </p:txBody>
      </p:sp>
      <p:sp>
        <p:nvSpPr>
          <p:cNvPr id="3" name="Content Placeholder 2"/>
          <p:cNvSpPr>
            <a:spLocks noGrp="1"/>
          </p:cNvSpPr>
          <p:nvPr>
            <p:ph idx="1"/>
          </p:nvPr>
        </p:nvSpPr>
        <p:spPr>
          <a:xfrm>
            <a:off x="680321" y="2171700"/>
            <a:ext cx="8501779" cy="2400299"/>
          </a:xfrm>
        </p:spPr>
        <p:txBody>
          <a:bodyPr>
            <a:normAutofit/>
          </a:bodyPr>
          <a:lstStyle/>
          <a:p>
            <a:r>
              <a:rPr lang="en-US" dirty="0"/>
              <a:t>More recently, California prisons are said to have authorized sterilizations of nearly 150 female inmates between 2006 and 2010. </a:t>
            </a:r>
          </a:p>
          <a:p>
            <a:r>
              <a:rPr lang="en-US" dirty="0"/>
              <a:t>The Center for Investigative reporting reveals how the state paid doctors $147,460 to perform tubal ligations that former inmates say were done under coercion.</a:t>
            </a:r>
          </a:p>
        </p:txBody>
      </p:sp>
      <p:pic>
        <p:nvPicPr>
          <p:cNvPr id="21506" name="Picture 2" descr="https://cdn.talkpoverty.org/content/uploads/2017/08/22172555/sterilization-938x6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1" y="4572000"/>
            <a:ext cx="3236119" cy="215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890" y="452718"/>
            <a:ext cx="9404723" cy="1400530"/>
          </a:xfrm>
        </p:spPr>
        <p:txBody>
          <a:bodyPr/>
          <a:lstStyle/>
          <a:p>
            <a:r>
              <a:rPr lang="en-US" dirty="0"/>
              <a:t>Woodrow Wilson</a:t>
            </a:r>
          </a:p>
        </p:txBody>
      </p:sp>
      <p:sp>
        <p:nvSpPr>
          <p:cNvPr id="3" name="Content Placeholder 2"/>
          <p:cNvSpPr>
            <a:spLocks noGrp="1"/>
          </p:cNvSpPr>
          <p:nvPr>
            <p:ph idx="1"/>
          </p:nvPr>
        </p:nvSpPr>
        <p:spPr>
          <a:xfrm>
            <a:off x="123010" y="2176486"/>
            <a:ext cx="7963198" cy="4195481"/>
          </a:xfrm>
        </p:spPr>
        <p:txBody>
          <a:bodyPr/>
          <a:lstStyle/>
          <a:p>
            <a:r>
              <a:rPr lang="en-US" dirty="0"/>
              <a:t>House passed a law making racial intermarriage a felony in the District of Columbia.</a:t>
            </a:r>
          </a:p>
          <a:p>
            <a:r>
              <a:rPr lang="en-US" dirty="0"/>
              <a:t>Postmaster General also ordered that his Washington offices be segregated, with the Treasury and Navy soon doing the same. </a:t>
            </a:r>
          </a:p>
          <a:p>
            <a:r>
              <a:rPr lang="en-US" dirty="0"/>
              <a:t>Photographs were required of all applicants for federal jobs. </a:t>
            </a:r>
          </a:p>
          <a:p>
            <a:r>
              <a:rPr lang="en-US" dirty="0"/>
              <a:t>"The purpose of these measures was to reduce the friction. It is as far as possible from being a movement against the Negroes. I sincerely believe it to be in their interest."</a:t>
            </a:r>
          </a:p>
        </p:txBody>
      </p:sp>
      <p:pic>
        <p:nvPicPr>
          <p:cNvPr id="3074" name="Picture 2" descr="Wilson-Race-Colored-Troops-1917-1918-NARA-165-WW-127A-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207" y="0"/>
            <a:ext cx="4105793" cy="32209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ot;The white men were roused by a mere instinct of self-preservation ... until at last there had sprung into existence a great Ku Klux Klan, a veritable empire of the South, to protect the Southern countr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794" y="3956124"/>
            <a:ext cx="4108620" cy="27390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woodrow wilson african americ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10" y="249279"/>
            <a:ext cx="1310374" cy="131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5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great migr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0"/>
            <a:ext cx="10343165" cy="689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4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980-8F84-441F-8A00-C5FE5D6F7302}"/>
              </a:ext>
            </a:extLst>
          </p:cNvPr>
          <p:cNvSpPr>
            <a:spLocks noGrp="1"/>
          </p:cNvSpPr>
          <p:nvPr>
            <p:ph type="title"/>
          </p:nvPr>
        </p:nvSpPr>
        <p:spPr>
          <a:xfrm>
            <a:off x="4182533" y="753228"/>
            <a:ext cx="6111649" cy="1080938"/>
          </a:xfrm>
        </p:spPr>
        <p:txBody>
          <a:bodyPr/>
          <a:lstStyle/>
          <a:p>
            <a:r>
              <a:rPr lang="en-US" dirty="0"/>
              <a:t>Alice Paul </a:t>
            </a:r>
          </a:p>
        </p:txBody>
      </p:sp>
      <p:sp>
        <p:nvSpPr>
          <p:cNvPr id="3" name="Content Placeholder 2">
            <a:extLst>
              <a:ext uri="{FF2B5EF4-FFF2-40B4-BE49-F238E27FC236}">
                <a16:creationId xmlns:a16="http://schemas.microsoft.com/office/drawing/2014/main" id="{506F3DA2-579A-4E2A-BBE8-749FA997CED8}"/>
              </a:ext>
            </a:extLst>
          </p:cNvPr>
          <p:cNvSpPr>
            <a:spLocks noGrp="1"/>
          </p:cNvSpPr>
          <p:nvPr>
            <p:ph idx="1"/>
          </p:nvPr>
        </p:nvSpPr>
        <p:spPr>
          <a:xfrm>
            <a:off x="0" y="2383884"/>
            <a:ext cx="10033233" cy="4859794"/>
          </a:xfrm>
        </p:spPr>
        <p:txBody>
          <a:bodyPr>
            <a:normAutofit/>
          </a:bodyPr>
          <a:lstStyle/>
          <a:p>
            <a:r>
              <a:rPr lang="en-US" b="0" i="0" dirty="0">
                <a:effectLst/>
                <a:latin typeface="Degular Text"/>
              </a:rPr>
              <a:t>In January 1917, Paul and over 1,000 “Silent Sentinels” began eighteen months of picketing the White House, standing at the gates with such signs as, “Mr. President, how long must women wait for liberty?” </a:t>
            </a:r>
          </a:p>
          <a:p>
            <a:r>
              <a:rPr lang="en-US" b="0" i="0" dirty="0">
                <a:effectLst/>
                <a:latin typeface="Degular Text"/>
              </a:rPr>
              <a:t>They endured verbal and physical attacks from spectators, which increased after the US entered World War I. </a:t>
            </a:r>
          </a:p>
          <a:p>
            <a:r>
              <a:rPr lang="en-US" b="0" i="0" dirty="0">
                <a:effectLst/>
                <a:latin typeface="Degular Text"/>
              </a:rPr>
              <a:t>Police arrested them on the flimsy charge of obstructing traffic. </a:t>
            </a:r>
          </a:p>
          <a:p>
            <a:r>
              <a:rPr lang="en-US" b="0" i="0" dirty="0">
                <a:effectLst/>
                <a:latin typeface="Degular Text"/>
              </a:rPr>
              <a:t>Paul was sentenced to jail for seven months, where she organized a hunger strike in protest. </a:t>
            </a:r>
          </a:p>
          <a:p>
            <a:r>
              <a:rPr lang="en-US" b="0" i="0" dirty="0">
                <a:effectLst/>
                <a:latin typeface="Degular Text"/>
              </a:rPr>
              <a:t>Doctors threatened to send Paul to an insane asylum and force-fed her</a:t>
            </a:r>
          </a:p>
          <a:p>
            <a:r>
              <a:rPr lang="en-US" b="0" i="0" dirty="0">
                <a:effectLst/>
                <a:latin typeface="Degular Text"/>
              </a:rPr>
              <a:t>while newspaper accounts of her treatment garnered public sympathy and support for suffrage. </a:t>
            </a:r>
            <a:endParaRPr lang="en-US" dirty="0"/>
          </a:p>
        </p:txBody>
      </p:sp>
      <p:pic>
        <p:nvPicPr>
          <p:cNvPr id="2050" name="Picture 2" descr="The Story of the &quot;Jailed for Freedom&quot; Pin (U.S. National Park Service)">
            <a:extLst>
              <a:ext uri="{FF2B5EF4-FFF2-40B4-BE49-F238E27FC236}">
                <a16:creationId xmlns:a16="http://schemas.microsoft.com/office/drawing/2014/main" id="{1FBEFADF-075E-4C85-B2B5-768D75D790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48" b="9486"/>
          <a:stretch/>
        </p:blipFill>
        <p:spPr bwMode="auto">
          <a:xfrm>
            <a:off x="9826139" y="0"/>
            <a:ext cx="2365860" cy="342899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suffragists holding signs demanding political prisoner treatment for Alice Paul">
            <a:extLst>
              <a:ext uri="{FF2B5EF4-FFF2-40B4-BE49-F238E27FC236}">
                <a16:creationId xmlns:a16="http://schemas.microsoft.com/office/drawing/2014/main" id="{444E3860-9596-45BF-A5C4-872BDB3F5C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suffragists holding signs demanding political prisoner treatment for Alice Paul">
            <a:extLst>
              <a:ext uri="{FF2B5EF4-FFF2-40B4-BE49-F238E27FC236}">
                <a16:creationId xmlns:a16="http://schemas.microsoft.com/office/drawing/2014/main" id="{59A39254-6A02-44A8-8681-29EED224032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35B22E8-2AF3-488F-A635-A088135463D8}"/>
              </a:ext>
            </a:extLst>
          </p:cNvPr>
          <p:cNvPicPr>
            <a:picLocks noChangeAspect="1"/>
          </p:cNvPicPr>
          <p:nvPr/>
        </p:nvPicPr>
        <p:blipFill rotWithShape="1">
          <a:blip r:embed="rId3"/>
          <a:srcRect l="10755" t="29540" r="69710" b="34854"/>
          <a:stretch/>
        </p:blipFill>
        <p:spPr>
          <a:xfrm>
            <a:off x="0" y="-11945"/>
            <a:ext cx="3987800" cy="2044219"/>
          </a:xfrm>
          <a:prstGeom prst="rect">
            <a:avLst/>
          </a:prstGeom>
        </p:spPr>
      </p:pic>
    </p:spTree>
    <p:extLst>
      <p:ext uri="{BB962C8B-B14F-4D97-AF65-F5344CB8AC3E}">
        <p14:creationId xmlns:p14="http://schemas.microsoft.com/office/powerpoint/2010/main" val="109336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Harlem</a:t>
            </a:r>
          </a:p>
        </p:txBody>
      </p:sp>
      <p:sp>
        <p:nvSpPr>
          <p:cNvPr id="3" name="Content Placeholder 2"/>
          <p:cNvSpPr>
            <a:spLocks noGrp="1"/>
          </p:cNvSpPr>
          <p:nvPr>
            <p:ph idx="1"/>
          </p:nvPr>
        </p:nvSpPr>
        <p:spPr>
          <a:xfrm>
            <a:off x="155045" y="2286354"/>
            <a:ext cx="4745655" cy="4195481"/>
          </a:xfrm>
        </p:spPr>
        <p:txBody>
          <a:bodyPr>
            <a:noAutofit/>
          </a:bodyPr>
          <a:lstStyle/>
          <a:p>
            <a:r>
              <a:rPr lang="en-US" sz="2800" dirty="0"/>
              <a:t>Overdevelopment led to available housing </a:t>
            </a:r>
          </a:p>
          <a:p>
            <a:r>
              <a:rPr lang="en-US" sz="2800" dirty="0"/>
              <a:t>White resistance led to white flight</a:t>
            </a:r>
          </a:p>
          <a:p>
            <a:r>
              <a:rPr lang="en-US" sz="2800" dirty="0"/>
              <a:t>African American migration led to population boom</a:t>
            </a:r>
          </a:p>
          <a:p>
            <a:r>
              <a:rPr lang="en-US" sz="2800" dirty="0"/>
              <a:t>Dubois, Hughes, Ellington, Zora Neal Hurston all called Harlem home</a:t>
            </a:r>
          </a:p>
        </p:txBody>
      </p:sp>
      <p:pic>
        <p:nvPicPr>
          <p:cNvPr id="2050" name="Picture 2" descr="Image result for harlem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700" y="2286354"/>
            <a:ext cx="7291300" cy="457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How did it impact history?</a:t>
            </a:r>
          </a:p>
        </p:txBody>
      </p:sp>
      <p:sp>
        <p:nvSpPr>
          <p:cNvPr id="4099" name="Rectangle 3"/>
          <p:cNvSpPr>
            <a:spLocks noGrp="1" noChangeArrowheads="1"/>
          </p:cNvSpPr>
          <p:nvPr>
            <p:ph type="body" idx="1"/>
          </p:nvPr>
        </p:nvSpPr>
        <p:spPr>
          <a:xfrm>
            <a:off x="680320" y="2563091"/>
            <a:ext cx="9433497" cy="4114800"/>
          </a:xfrm>
        </p:spPr>
        <p:txBody>
          <a:bodyPr/>
          <a:lstStyle/>
          <a:p>
            <a:r>
              <a:rPr lang="en-US" altLang="en-US" sz="2800" dirty="0"/>
              <a:t>The Harlem Renaissance helped to redefine how Americans and the world understood African American culture. </a:t>
            </a:r>
          </a:p>
          <a:p>
            <a:r>
              <a:rPr lang="en-US" altLang="en-US" sz="2800" dirty="0"/>
              <a:t>It integrated black and white cultures, and marked the beginning of a black urban society. </a:t>
            </a:r>
          </a:p>
          <a:p>
            <a:r>
              <a:rPr lang="en-US" altLang="en-US" sz="2800" dirty="0"/>
              <a:t>The Harlem Renaissance set the stage for the Civil Rights Movement of the 1950s and 60s.</a:t>
            </a:r>
          </a:p>
          <a:p>
            <a:endParaRPr lang="en-US" altLang="en-US" sz="2800" dirty="0"/>
          </a:p>
        </p:txBody>
      </p:sp>
    </p:spTree>
    <p:extLst>
      <p:ext uri="{BB962C8B-B14F-4D97-AF65-F5344CB8AC3E}">
        <p14:creationId xmlns:p14="http://schemas.microsoft.com/office/powerpoint/2010/main" val="2322259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753228"/>
            <a:ext cx="10003237" cy="1080938"/>
          </a:xfrm>
        </p:spPr>
        <p:txBody>
          <a:bodyPr/>
          <a:lstStyle/>
          <a:p>
            <a:r>
              <a:rPr lang="en-US" dirty="0"/>
              <a:t>Blumstein’s Department Store, 1934 (est. 1898)</a:t>
            </a:r>
          </a:p>
        </p:txBody>
      </p:sp>
      <p:pic>
        <p:nvPicPr>
          <p:cNvPr id="2050" name="Picture 2" descr="Pi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4371" y="2061147"/>
            <a:ext cx="8256210" cy="465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05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9866" y="-58116"/>
            <a:ext cx="8602134" cy="69161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otton 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8116"/>
            <a:ext cx="5537200" cy="4222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4584" t="9383" r="74027" b="74074"/>
          <a:stretch/>
        </p:blipFill>
        <p:spPr>
          <a:xfrm>
            <a:off x="35189" y="3809603"/>
            <a:ext cx="3690144" cy="3015120"/>
          </a:xfrm>
          <a:prstGeom prst="rect">
            <a:avLst/>
          </a:prstGeom>
        </p:spPr>
      </p:pic>
    </p:spTree>
    <p:extLst>
      <p:ext uri="{BB962C8B-B14F-4D97-AF65-F5344CB8AC3E}">
        <p14:creationId xmlns:p14="http://schemas.microsoft.com/office/powerpoint/2010/main" val="2800585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upload.wikimedia.org/wikipedia/commons/thumb/1/14/Students-Harlem-Community-Art-Center-1938.jpg/300px-Students-Harlem-Community-Art-Center-193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5333" y="0"/>
            <a:ext cx="8636000" cy="688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25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Robeson</a:t>
            </a:r>
          </a:p>
        </p:txBody>
      </p:sp>
      <p:pic>
        <p:nvPicPr>
          <p:cNvPr id="6146" name="Picture 2" descr="Paul Robes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653" y="1853248"/>
            <a:ext cx="4987819" cy="49878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paul robe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708" y="18226"/>
            <a:ext cx="6482292" cy="683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4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Image result for zora neale hurst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34132" y="57149"/>
            <a:ext cx="6614583" cy="661458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nella lar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40" y="57149"/>
            <a:ext cx="5042959" cy="646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434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Langston Hughes</a:t>
            </a:r>
          </a:p>
        </p:txBody>
      </p:sp>
      <p:pic>
        <p:nvPicPr>
          <p:cNvPr id="6" name="Content Placeholder 5"/>
          <p:cNvPicPr>
            <a:picLocks noGrp="1" noChangeAspect="1"/>
          </p:cNvPicPr>
          <p:nvPr>
            <p:ph idx="1"/>
          </p:nvPr>
        </p:nvPicPr>
        <p:blipFill rotWithShape="1">
          <a:blip r:embed="rId2"/>
          <a:srcRect l="26086" t="27759" r="25561" b="13318"/>
          <a:stretch/>
        </p:blipFill>
        <p:spPr>
          <a:xfrm>
            <a:off x="4961466" y="1620981"/>
            <a:ext cx="6874934" cy="4712397"/>
          </a:xfrm>
          <a:prstGeom prst="rect">
            <a:avLst/>
          </a:prstGeom>
        </p:spPr>
      </p:pic>
      <p:sp>
        <p:nvSpPr>
          <p:cNvPr id="3" name="Rectangle 2"/>
          <p:cNvSpPr/>
          <p:nvPr/>
        </p:nvSpPr>
        <p:spPr>
          <a:xfrm>
            <a:off x="138546" y="3276650"/>
            <a:ext cx="4641272" cy="646331"/>
          </a:xfrm>
          <a:prstGeom prst="rect">
            <a:avLst/>
          </a:prstGeom>
        </p:spPr>
        <p:txBody>
          <a:bodyPr wrap="square">
            <a:spAutoFit/>
          </a:bodyPr>
          <a:lstStyle/>
          <a:p>
            <a:r>
              <a:rPr lang="en-US" dirty="0">
                <a:hlinkClick r:id="rId3"/>
              </a:rPr>
              <a:t>https://poets.org/poem/let-america-be-america-again</a:t>
            </a:r>
            <a:endParaRPr lang="en-US" dirty="0"/>
          </a:p>
        </p:txBody>
      </p:sp>
    </p:spTree>
    <p:extLst>
      <p:ext uri="{BB962C8B-B14F-4D97-AF65-F5344CB8AC3E}">
        <p14:creationId xmlns:p14="http://schemas.microsoft.com/office/powerpoint/2010/main" val="579864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22C1-D345-43D4-AC89-84DEDD2782B5}"/>
              </a:ext>
            </a:extLst>
          </p:cNvPr>
          <p:cNvSpPr>
            <a:spLocks noGrp="1"/>
          </p:cNvSpPr>
          <p:nvPr>
            <p:ph type="title"/>
          </p:nvPr>
        </p:nvSpPr>
        <p:spPr/>
        <p:txBody>
          <a:bodyPr/>
          <a:lstStyle/>
          <a:p>
            <a:r>
              <a:rPr lang="en-US" dirty="0"/>
              <a:t>Harry </a:t>
            </a:r>
            <a:r>
              <a:rPr lang="en-US" dirty="0" err="1"/>
              <a:t>Anslinger</a:t>
            </a:r>
            <a:endParaRPr lang="en-US" dirty="0"/>
          </a:p>
        </p:txBody>
      </p:sp>
      <p:sp>
        <p:nvSpPr>
          <p:cNvPr id="3" name="Content Placeholder 2">
            <a:extLst>
              <a:ext uri="{FF2B5EF4-FFF2-40B4-BE49-F238E27FC236}">
                <a16:creationId xmlns:a16="http://schemas.microsoft.com/office/drawing/2014/main" id="{1CCFB556-AD9A-47BF-95B3-9E02DA9C70F5}"/>
              </a:ext>
            </a:extLst>
          </p:cNvPr>
          <p:cNvSpPr>
            <a:spLocks noGrp="1"/>
          </p:cNvSpPr>
          <p:nvPr>
            <p:ph idx="1"/>
          </p:nvPr>
        </p:nvSpPr>
        <p:spPr>
          <a:xfrm>
            <a:off x="129988" y="3606873"/>
            <a:ext cx="9613861" cy="3599316"/>
          </a:xfrm>
        </p:spPr>
        <p:txBody>
          <a:bodyPr/>
          <a:lstStyle/>
          <a:p>
            <a:r>
              <a:rPr lang="en-US" dirty="0"/>
              <a:t>Early in career, he sees the end of Prohibition as threat to his power and job</a:t>
            </a:r>
          </a:p>
          <a:p>
            <a:r>
              <a:rPr lang="en-US" dirty="0"/>
              <a:t>Little concerned with cannabis prior to this period</a:t>
            </a:r>
          </a:p>
          <a:p>
            <a:r>
              <a:rPr lang="en-US" dirty="0"/>
              <a:t>Manufactured drug war</a:t>
            </a:r>
          </a:p>
          <a:p>
            <a:r>
              <a:rPr lang="en-US" dirty="0"/>
              <a:t>Started with cocaine and heroin</a:t>
            </a:r>
          </a:p>
          <a:p>
            <a:r>
              <a:rPr lang="en-US" dirty="0"/>
              <a:t>Expands to cannabis to increase criminalization</a:t>
            </a:r>
          </a:p>
          <a:p>
            <a:r>
              <a:rPr lang="en-US" dirty="0"/>
              <a:t>“You smoke a joint and you’re likely to kill your brother,” </a:t>
            </a:r>
          </a:p>
        </p:txBody>
      </p:sp>
      <p:pic>
        <p:nvPicPr>
          <p:cNvPr id="2050" name="Picture 2" descr="See the source image">
            <a:extLst>
              <a:ext uri="{FF2B5EF4-FFF2-40B4-BE49-F238E27FC236}">
                <a16:creationId xmlns:a16="http://schemas.microsoft.com/office/drawing/2014/main" id="{21830513-CBA6-473B-8522-4ADCBF59A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467" y="129646"/>
            <a:ext cx="5197474" cy="313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7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01B0-0751-4E3C-AA52-7F7B9388E100}"/>
              </a:ext>
            </a:extLst>
          </p:cNvPr>
          <p:cNvSpPr>
            <a:spLocks noGrp="1"/>
          </p:cNvSpPr>
          <p:nvPr>
            <p:ph type="title"/>
          </p:nvPr>
        </p:nvSpPr>
        <p:spPr/>
        <p:txBody>
          <a:bodyPr/>
          <a:lstStyle/>
          <a:p>
            <a:r>
              <a:rPr lang="en-US" dirty="0"/>
              <a:t>Harry </a:t>
            </a:r>
            <a:r>
              <a:rPr lang="en-US" dirty="0" err="1"/>
              <a:t>Anslinger</a:t>
            </a:r>
            <a:r>
              <a:rPr lang="en-US" dirty="0"/>
              <a:t> Federal Narcotics Bureau (DEA)</a:t>
            </a:r>
          </a:p>
        </p:txBody>
      </p:sp>
      <p:sp>
        <p:nvSpPr>
          <p:cNvPr id="3" name="Content Placeholder 2">
            <a:extLst>
              <a:ext uri="{FF2B5EF4-FFF2-40B4-BE49-F238E27FC236}">
                <a16:creationId xmlns:a16="http://schemas.microsoft.com/office/drawing/2014/main" id="{AC3EC990-302D-440E-89D6-781B59137225}"/>
              </a:ext>
            </a:extLst>
          </p:cNvPr>
          <p:cNvSpPr>
            <a:spLocks noGrp="1"/>
          </p:cNvSpPr>
          <p:nvPr>
            <p:ph idx="1"/>
          </p:nvPr>
        </p:nvSpPr>
        <p:spPr>
          <a:xfrm>
            <a:off x="226503" y="2357305"/>
            <a:ext cx="11643919" cy="3578883"/>
          </a:xfrm>
        </p:spPr>
        <p:txBody>
          <a:bodyPr>
            <a:normAutofit/>
          </a:bodyPr>
          <a:lstStyle/>
          <a:p>
            <a:r>
              <a:rPr lang="en-US" dirty="0"/>
              <a:t>Harry </a:t>
            </a:r>
            <a:r>
              <a:rPr lang="en-US" dirty="0" err="1"/>
              <a:t>Anslinger</a:t>
            </a:r>
            <a:r>
              <a:rPr lang="en-US" dirty="0"/>
              <a:t>, head of Bureau for more than three decades</a:t>
            </a:r>
          </a:p>
          <a:p>
            <a:r>
              <a:rPr lang="en-US" dirty="0"/>
              <a:t>“Doctors,” he said knowingly, “cannot treat addicts even if they wish to… tough judges not afraid to throw killer-pushers into prison and throw away the key.”</a:t>
            </a:r>
          </a:p>
          <a:p>
            <a:r>
              <a:rPr lang="en-US" dirty="0"/>
              <a:t>During this time, he implemented stringent drug laws and unreasonably long prison sentences </a:t>
            </a:r>
          </a:p>
          <a:p>
            <a:r>
              <a:rPr lang="en-US" dirty="0"/>
              <a:t>gave rise to America’s prison-industrial complex</a:t>
            </a:r>
          </a:p>
          <a:p>
            <a:r>
              <a:rPr lang="en-US" dirty="0"/>
              <a:t>Ardent racist who viewed racial progress of Jazz Age as evil </a:t>
            </a:r>
          </a:p>
          <a:p>
            <a:pPr marL="0" indent="0">
              <a:buNone/>
            </a:pPr>
            <a:endParaRPr lang="en-US" dirty="0"/>
          </a:p>
        </p:txBody>
      </p:sp>
    </p:spTree>
    <p:extLst>
      <p:ext uri="{BB962C8B-B14F-4D97-AF65-F5344CB8AC3E}">
        <p14:creationId xmlns:p14="http://schemas.microsoft.com/office/powerpoint/2010/main" val="354159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7A41-04E0-473A-9ABE-D503925D85C2}"/>
              </a:ext>
            </a:extLst>
          </p:cNvPr>
          <p:cNvSpPr>
            <a:spLocks noGrp="1"/>
          </p:cNvSpPr>
          <p:nvPr>
            <p:ph type="title"/>
          </p:nvPr>
        </p:nvSpPr>
        <p:spPr/>
        <p:txBody>
          <a:bodyPr/>
          <a:lstStyle/>
          <a:p>
            <a:r>
              <a:rPr lang="en-US" dirty="0"/>
              <a:t>19</a:t>
            </a:r>
            <a:r>
              <a:rPr lang="en-US" baseline="30000" dirty="0"/>
              <a:t>th</a:t>
            </a:r>
            <a:r>
              <a:rPr lang="en-US" dirty="0"/>
              <a:t> Amendment</a:t>
            </a:r>
          </a:p>
        </p:txBody>
      </p:sp>
      <p:sp>
        <p:nvSpPr>
          <p:cNvPr id="3" name="Content Placeholder 2">
            <a:extLst>
              <a:ext uri="{FF2B5EF4-FFF2-40B4-BE49-F238E27FC236}">
                <a16:creationId xmlns:a16="http://schemas.microsoft.com/office/drawing/2014/main" id="{A9048D86-3597-43A4-9812-6F81511FD56A}"/>
              </a:ext>
            </a:extLst>
          </p:cNvPr>
          <p:cNvSpPr>
            <a:spLocks noGrp="1"/>
          </p:cNvSpPr>
          <p:nvPr>
            <p:ph idx="1"/>
          </p:nvPr>
        </p:nvSpPr>
        <p:spPr>
          <a:xfrm>
            <a:off x="72974" y="2040423"/>
            <a:ext cx="9613861" cy="3599316"/>
          </a:xfrm>
        </p:spPr>
        <p:txBody>
          <a:bodyPr/>
          <a:lstStyle/>
          <a:p>
            <a:r>
              <a:rPr lang="en-US" b="0" i="0" dirty="0">
                <a:effectLst/>
                <a:latin typeface="Degular Text"/>
              </a:rPr>
              <a:t>By 1918, Wilson announced his support for suffrage. It took two more years for the Senate, House, and the required 36 states to approve the amendment.</a:t>
            </a:r>
          </a:p>
          <a:p>
            <a:r>
              <a:rPr lang="en-US" dirty="0">
                <a:latin typeface="Degular Text"/>
              </a:rPr>
              <a:t>Wisconsin, Illinois, and Michigan were first to pass the law</a:t>
            </a:r>
          </a:p>
          <a:p>
            <a:r>
              <a:rPr lang="en-US" dirty="0">
                <a:latin typeface="Degular Text"/>
              </a:rPr>
              <a:t>Georgia and Alabama refused to pass</a:t>
            </a:r>
          </a:p>
          <a:p>
            <a:r>
              <a:rPr lang="en-US" dirty="0">
                <a:latin typeface="Degular Text"/>
              </a:rPr>
              <a:t>Tennessee becomes the deciding state when TN Congress was tied 48 to 48…</a:t>
            </a:r>
          </a:p>
          <a:p>
            <a:r>
              <a:rPr lang="en-US" dirty="0">
                <a:latin typeface="Degular Text"/>
              </a:rPr>
              <a:t>When Momma Burn encouraged her son to vote for passage</a:t>
            </a:r>
          </a:p>
          <a:p>
            <a:endParaRPr lang="en-US" dirty="0"/>
          </a:p>
        </p:txBody>
      </p:sp>
      <p:pic>
        <p:nvPicPr>
          <p:cNvPr id="4098" name="Picture 2" descr="Suffrage in East Tennessee - City of Knoxville">
            <a:extLst>
              <a:ext uri="{FF2B5EF4-FFF2-40B4-BE49-F238E27FC236}">
                <a16:creationId xmlns:a16="http://schemas.microsoft.com/office/drawing/2014/main" id="{BE21D332-C465-455B-A206-DEB2953AF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332" y="4421480"/>
            <a:ext cx="3132667" cy="24365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9th Amendment - Definition, Passage &amp; Summary - HISTORY">
            <a:extLst>
              <a:ext uri="{FF2B5EF4-FFF2-40B4-BE49-F238E27FC236}">
                <a16:creationId xmlns:a16="http://schemas.microsoft.com/office/drawing/2014/main" id="{4AC41B90-944E-4351-8899-7B8484B0D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399" y="0"/>
            <a:ext cx="391160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8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 calcmode="lin" valueType="num">
                                      <p:cBhvr additive="base">
                                        <p:cTn id="32" dur="500" fill="hold"/>
                                        <p:tgtEl>
                                          <p:spTgt spid="4098"/>
                                        </p:tgtEl>
                                        <p:attrNameLst>
                                          <p:attrName>ppt_x</p:attrName>
                                        </p:attrNameLst>
                                      </p:cBhvr>
                                      <p:tavLst>
                                        <p:tav tm="0">
                                          <p:val>
                                            <p:strVal val="#ppt_x"/>
                                          </p:val>
                                        </p:tav>
                                        <p:tav tm="100000">
                                          <p:val>
                                            <p:strVal val="#ppt_x"/>
                                          </p:val>
                                        </p:tav>
                                      </p:tavLst>
                                    </p:anim>
                                    <p:anim calcmode="lin" valueType="num">
                                      <p:cBhvr additive="base">
                                        <p:cTn id="3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32" y="347588"/>
            <a:ext cx="2401889" cy="1400530"/>
          </a:xfrm>
        </p:spPr>
        <p:txBody>
          <a:bodyPr/>
          <a:lstStyle/>
          <a:p>
            <a:r>
              <a:rPr lang="en-US" dirty="0"/>
              <a:t>Billie Holiday</a:t>
            </a:r>
          </a:p>
        </p:txBody>
      </p:sp>
      <p:sp>
        <p:nvSpPr>
          <p:cNvPr id="3" name="Content Placeholder 2"/>
          <p:cNvSpPr>
            <a:spLocks noGrp="1"/>
          </p:cNvSpPr>
          <p:nvPr>
            <p:ph idx="1"/>
          </p:nvPr>
        </p:nvSpPr>
        <p:spPr>
          <a:xfrm>
            <a:off x="188913" y="2438400"/>
            <a:ext cx="2389530" cy="3505199"/>
          </a:xfrm>
        </p:spPr>
        <p:txBody>
          <a:bodyPr/>
          <a:lstStyle/>
          <a:p>
            <a:r>
              <a:rPr lang="en-US" dirty="0">
                <a:hlinkClick r:id="rId2"/>
              </a:rPr>
              <a:t>https://www.youtube.com/watch?v=dnlTHvJBeP0</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602991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nlTHvJBeP0"/>
          <p:cNvPicPr>
            <a:picLocks noGrp="1" noRot="1" noChangeAspect="1"/>
          </p:cNvPicPr>
          <p:nvPr>
            <p:ph idx="1"/>
            <a:videoFile r:link="rId1"/>
          </p:nvPr>
        </p:nvPicPr>
        <p:blipFill>
          <a:blip r:embed="rId3"/>
          <a:stretch>
            <a:fillRect/>
          </a:stretch>
        </p:blipFill>
        <p:spPr>
          <a:xfrm>
            <a:off x="0" y="7822"/>
            <a:ext cx="12192000" cy="6858000"/>
          </a:xfrm>
          <a:prstGeom prst="rect">
            <a:avLst/>
          </a:prstGeom>
        </p:spPr>
      </p:pic>
    </p:spTree>
    <p:extLst>
      <p:ext uri="{BB962C8B-B14F-4D97-AF65-F5344CB8AC3E}">
        <p14:creationId xmlns:p14="http://schemas.microsoft.com/office/powerpoint/2010/main" val="592257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FD52C-AE8E-4ED4-832D-AA9FF7187BD2}"/>
              </a:ext>
            </a:extLst>
          </p:cNvPr>
          <p:cNvSpPr>
            <a:spLocks noGrp="1"/>
          </p:cNvSpPr>
          <p:nvPr>
            <p:ph type="title"/>
          </p:nvPr>
        </p:nvSpPr>
        <p:spPr/>
        <p:txBody>
          <a:bodyPr/>
          <a:lstStyle/>
          <a:p>
            <a:r>
              <a:rPr lang="en-US" dirty="0"/>
              <a:t>Protection of White Womanhood</a:t>
            </a:r>
          </a:p>
        </p:txBody>
      </p:sp>
      <p:sp>
        <p:nvSpPr>
          <p:cNvPr id="3" name="Content Placeholder 2">
            <a:extLst>
              <a:ext uri="{FF2B5EF4-FFF2-40B4-BE49-F238E27FC236}">
                <a16:creationId xmlns:a16="http://schemas.microsoft.com/office/drawing/2014/main" id="{AF5EEE83-CDC8-4923-84F3-C1D36590F44B}"/>
              </a:ext>
            </a:extLst>
          </p:cNvPr>
          <p:cNvSpPr>
            <a:spLocks noGrp="1"/>
          </p:cNvSpPr>
          <p:nvPr>
            <p:ph idx="1"/>
          </p:nvPr>
        </p:nvSpPr>
        <p:spPr>
          <a:xfrm>
            <a:off x="87656" y="2768674"/>
            <a:ext cx="5314078" cy="3599316"/>
          </a:xfrm>
        </p:spPr>
        <p:txBody>
          <a:bodyPr/>
          <a:lstStyle/>
          <a:p>
            <a:r>
              <a:rPr lang="en-US" dirty="0"/>
              <a:t>Louis Armstrong promoted cannabis</a:t>
            </a:r>
          </a:p>
          <a:p>
            <a:r>
              <a:rPr lang="en-US" dirty="0"/>
              <a:t>Arrested for possession</a:t>
            </a:r>
          </a:p>
          <a:p>
            <a:r>
              <a:rPr lang="en-US" dirty="0"/>
              <a:t>“Much of Harry </a:t>
            </a:r>
            <a:r>
              <a:rPr lang="en-US" dirty="0" err="1"/>
              <a:t>Anslinger’s</a:t>
            </a:r>
            <a:r>
              <a:rPr lang="en-US" dirty="0"/>
              <a:t> crusade against marijuana was predicated on the racist fear that drugs in the hands of blacks posed a danger to white women and children.”</a:t>
            </a:r>
          </a:p>
        </p:txBody>
      </p:sp>
      <p:pic>
        <p:nvPicPr>
          <p:cNvPr id="1026" name="Picture 2">
            <a:extLst>
              <a:ext uri="{FF2B5EF4-FFF2-40B4-BE49-F238E27FC236}">
                <a16:creationId xmlns:a16="http://schemas.microsoft.com/office/drawing/2014/main" id="{F1E24215-61CE-4AAF-A041-B9815365C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708" y="2065867"/>
            <a:ext cx="6590292" cy="479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56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D297-309D-432E-BA3E-DCF652778E14}"/>
              </a:ext>
            </a:extLst>
          </p:cNvPr>
          <p:cNvSpPr>
            <a:spLocks noGrp="1"/>
          </p:cNvSpPr>
          <p:nvPr>
            <p:ph type="title"/>
          </p:nvPr>
        </p:nvSpPr>
        <p:spPr/>
        <p:txBody>
          <a:bodyPr/>
          <a:lstStyle/>
          <a:p>
            <a:r>
              <a:rPr lang="en-US" dirty="0" err="1"/>
              <a:t>Anslinger</a:t>
            </a:r>
            <a:r>
              <a:rPr lang="en-US" dirty="0"/>
              <a:t> and Future Criminalization</a:t>
            </a:r>
          </a:p>
        </p:txBody>
      </p:sp>
      <p:sp>
        <p:nvSpPr>
          <p:cNvPr id="3" name="Content Placeholder 2">
            <a:extLst>
              <a:ext uri="{FF2B5EF4-FFF2-40B4-BE49-F238E27FC236}">
                <a16:creationId xmlns:a16="http://schemas.microsoft.com/office/drawing/2014/main" id="{81DB922D-942B-4B2A-9C29-F22601F675D3}"/>
              </a:ext>
            </a:extLst>
          </p:cNvPr>
          <p:cNvSpPr>
            <a:spLocks noGrp="1"/>
          </p:cNvSpPr>
          <p:nvPr>
            <p:ph idx="1"/>
          </p:nvPr>
        </p:nvSpPr>
        <p:spPr>
          <a:xfrm>
            <a:off x="226503" y="2336873"/>
            <a:ext cx="11543251" cy="3980037"/>
          </a:xfrm>
        </p:spPr>
        <p:txBody>
          <a:bodyPr>
            <a:normAutofit fontScale="77500" lnSpcReduction="20000"/>
          </a:bodyPr>
          <a:lstStyle/>
          <a:p>
            <a:r>
              <a:rPr lang="en-US" dirty="0"/>
              <a:t>Boggs Act, 1951: </a:t>
            </a:r>
          </a:p>
          <a:p>
            <a:r>
              <a:rPr lang="en-US" dirty="0"/>
              <a:t>required mandatory sentencing and various state laws further criminalizing drug use</a:t>
            </a:r>
          </a:p>
          <a:p>
            <a:r>
              <a:rPr lang="en-US" dirty="0"/>
              <a:t>Remained during Kennedy Administration</a:t>
            </a:r>
          </a:p>
          <a:p>
            <a:r>
              <a:rPr lang="en-US" dirty="0"/>
              <a:t>Influenced Nixon’s “war on drugs”</a:t>
            </a:r>
          </a:p>
          <a:p>
            <a:r>
              <a:rPr lang="en-US" sz="4300" dirty="0"/>
              <a:t>“</a:t>
            </a:r>
            <a:r>
              <a:rPr lang="en-US" sz="4300" b="0" i="1" dirty="0">
                <a:effectLst/>
                <a:latin typeface="charter"/>
              </a:rPr>
              <a:t>The Nixon campaign in 1968, and the Nixon White House after that, had two enemies: the antiwar left and black people … We knew we couldn’t make it illegal to be either against the war or black, but by getting the public to associate the hippies with marijuana and blacks with heroin, and then criminalizing both heavily, we could disrupt those communities.”</a:t>
            </a:r>
          </a:p>
          <a:p>
            <a:r>
              <a:rPr lang="en-US" dirty="0"/>
              <a:t>John Ehrlichman, Nixon Aide</a:t>
            </a:r>
          </a:p>
          <a:p>
            <a:endParaRPr lang="en-US" dirty="0"/>
          </a:p>
        </p:txBody>
      </p:sp>
    </p:spTree>
    <p:extLst>
      <p:ext uri="{BB962C8B-B14F-4D97-AF65-F5344CB8AC3E}">
        <p14:creationId xmlns:p14="http://schemas.microsoft.com/office/powerpoint/2010/main" val="100295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F18F-40CA-4146-A2F9-02F1AD42D63C}"/>
              </a:ext>
            </a:extLst>
          </p:cNvPr>
          <p:cNvSpPr>
            <a:spLocks noGrp="1"/>
          </p:cNvSpPr>
          <p:nvPr>
            <p:ph type="title"/>
          </p:nvPr>
        </p:nvSpPr>
        <p:spPr/>
        <p:txBody>
          <a:bodyPr/>
          <a:lstStyle/>
          <a:p>
            <a:r>
              <a:rPr lang="en-US" dirty="0"/>
              <a:t>19</a:t>
            </a:r>
            <a:r>
              <a:rPr lang="en-US" baseline="30000" dirty="0"/>
              <a:t>th</a:t>
            </a:r>
            <a:r>
              <a:rPr lang="en-US" dirty="0"/>
              <a:t> Amendment</a:t>
            </a:r>
          </a:p>
        </p:txBody>
      </p:sp>
      <p:sp>
        <p:nvSpPr>
          <p:cNvPr id="3" name="Content Placeholder 2">
            <a:extLst>
              <a:ext uri="{FF2B5EF4-FFF2-40B4-BE49-F238E27FC236}">
                <a16:creationId xmlns:a16="http://schemas.microsoft.com/office/drawing/2014/main" id="{393A530A-A08D-4213-A514-D0BEEDA4DBF8}"/>
              </a:ext>
            </a:extLst>
          </p:cNvPr>
          <p:cNvSpPr>
            <a:spLocks noGrp="1"/>
          </p:cNvSpPr>
          <p:nvPr>
            <p:ph idx="1"/>
          </p:nvPr>
        </p:nvSpPr>
        <p:spPr>
          <a:xfrm>
            <a:off x="0" y="4713967"/>
            <a:ext cx="11765680" cy="3599316"/>
          </a:xfrm>
        </p:spPr>
        <p:txBody>
          <a:bodyPr/>
          <a:lstStyle/>
          <a:p>
            <a:pPr algn="l"/>
            <a:r>
              <a:rPr lang="en-US" b="1" i="1" dirty="0">
                <a:effectLst/>
                <a:latin typeface="Helvetica Neue"/>
              </a:rPr>
              <a:t>The right of citizens of the United States to vote shall not be denied or abridged by the United States or by any State on account of sex.</a:t>
            </a:r>
            <a:endParaRPr lang="en-US" b="0" i="0" dirty="0">
              <a:effectLst/>
              <a:latin typeface="Helvetica Neue"/>
            </a:endParaRPr>
          </a:p>
          <a:p>
            <a:pPr algn="l"/>
            <a:r>
              <a:rPr lang="en-US" b="1" i="1" dirty="0">
                <a:effectLst/>
                <a:latin typeface="Helvetica Neue"/>
              </a:rPr>
              <a:t>Congress shall have power to enforce this article by appropriate legislation.</a:t>
            </a:r>
            <a:endParaRPr lang="en-US" b="0" i="0" dirty="0">
              <a:effectLst/>
              <a:latin typeface="Helvetica Neue"/>
            </a:endParaRPr>
          </a:p>
        </p:txBody>
      </p:sp>
      <p:pic>
        <p:nvPicPr>
          <p:cNvPr id="5122" name="Picture 2" descr="Vote">
            <a:extLst>
              <a:ext uri="{FF2B5EF4-FFF2-40B4-BE49-F238E27FC236}">
                <a16:creationId xmlns:a16="http://schemas.microsoft.com/office/drawing/2014/main" id="{1FAEC6EE-751E-45DA-905F-2DD065EC0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59" y="2104496"/>
            <a:ext cx="3985065" cy="22242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0 years and counted: Women's movement still moving after 19th Amendment |  ASU News">
            <a:extLst>
              <a:ext uri="{FF2B5EF4-FFF2-40B4-BE49-F238E27FC236}">
                <a16:creationId xmlns:a16="http://schemas.microsoft.com/office/drawing/2014/main" id="{29C7A082-9E4D-41ED-A5A8-21DA66BEF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926" y="0"/>
            <a:ext cx="7484074" cy="420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2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DB75-EE5C-4BE9-A7B5-D6A3C6C809AC}"/>
              </a:ext>
            </a:extLst>
          </p:cNvPr>
          <p:cNvSpPr>
            <a:spLocks noGrp="1"/>
          </p:cNvSpPr>
          <p:nvPr>
            <p:ph type="title"/>
          </p:nvPr>
        </p:nvSpPr>
        <p:spPr/>
        <p:txBody>
          <a:bodyPr/>
          <a:lstStyle/>
          <a:p>
            <a:r>
              <a:rPr lang="en-US" dirty="0"/>
              <a:t>KEEP IN MIND!</a:t>
            </a:r>
          </a:p>
        </p:txBody>
      </p:sp>
      <p:sp>
        <p:nvSpPr>
          <p:cNvPr id="3" name="Content Placeholder 2">
            <a:extLst>
              <a:ext uri="{FF2B5EF4-FFF2-40B4-BE49-F238E27FC236}">
                <a16:creationId xmlns:a16="http://schemas.microsoft.com/office/drawing/2014/main" id="{1C21E019-6EAC-40C0-8ED1-79E08AE4A343}"/>
              </a:ext>
            </a:extLst>
          </p:cNvPr>
          <p:cNvSpPr>
            <a:spLocks noGrp="1"/>
          </p:cNvSpPr>
          <p:nvPr>
            <p:ph idx="1"/>
          </p:nvPr>
        </p:nvSpPr>
        <p:spPr>
          <a:xfrm>
            <a:off x="0" y="1990827"/>
            <a:ext cx="7499758" cy="2254002"/>
          </a:xfrm>
        </p:spPr>
        <p:txBody>
          <a:bodyPr>
            <a:normAutofit/>
          </a:bodyPr>
          <a:lstStyle/>
          <a:p>
            <a:r>
              <a:rPr lang="en-US" dirty="0"/>
              <a:t>Native Americans will not vote until 1924</a:t>
            </a:r>
          </a:p>
          <a:p>
            <a:r>
              <a:rPr lang="en-US" dirty="0"/>
              <a:t>The last state to guarantee Native American voting rights was Utah in 1962.</a:t>
            </a:r>
          </a:p>
          <a:p>
            <a:r>
              <a:rPr lang="en-US" dirty="0"/>
              <a:t>Asian American in 1952</a:t>
            </a:r>
          </a:p>
          <a:p>
            <a:r>
              <a:rPr lang="en-US" dirty="0"/>
              <a:t>African American women 1965</a:t>
            </a:r>
          </a:p>
          <a:p>
            <a:endParaRPr lang="en-US" dirty="0"/>
          </a:p>
        </p:txBody>
      </p:sp>
      <p:pic>
        <p:nvPicPr>
          <p:cNvPr id="1026" name="Picture 2" descr="When Did Native Americans Get The Right To Vote">
            <a:extLst>
              <a:ext uri="{FF2B5EF4-FFF2-40B4-BE49-F238E27FC236}">
                <a16:creationId xmlns:a16="http://schemas.microsoft.com/office/drawing/2014/main" id="{EC36F92B-7F43-40A1-A52D-7DE066DB7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300" y="0"/>
            <a:ext cx="4628700" cy="36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3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20’s </a:t>
            </a:r>
          </a:p>
        </p:txBody>
      </p:sp>
      <p:sp>
        <p:nvSpPr>
          <p:cNvPr id="3" name="Content Placeholder 2"/>
          <p:cNvSpPr>
            <a:spLocks noGrp="1"/>
          </p:cNvSpPr>
          <p:nvPr>
            <p:ph idx="1"/>
          </p:nvPr>
        </p:nvSpPr>
        <p:spPr>
          <a:xfrm>
            <a:off x="680321" y="2336873"/>
            <a:ext cx="9613861" cy="2156750"/>
          </a:xfrm>
        </p:spPr>
        <p:txBody>
          <a:bodyPr>
            <a:normAutofit/>
          </a:bodyPr>
          <a:lstStyle/>
          <a:p>
            <a:r>
              <a:rPr lang="en-US" sz="4000" dirty="0"/>
              <a:t>What comes to mind?</a:t>
            </a:r>
          </a:p>
        </p:txBody>
      </p:sp>
    </p:spTree>
    <p:extLst>
      <p:ext uri="{BB962C8B-B14F-4D97-AF65-F5344CB8AC3E}">
        <p14:creationId xmlns:p14="http://schemas.microsoft.com/office/powerpoint/2010/main" val="202566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9"/>
            <a:ext cx="12192000"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563" y="1979553"/>
            <a:ext cx="5860022" cy="4052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784" y="610698"/>
            <a:ext cx="2068492" cy="2737710"/>
          </a:xfrm>
          <a:prstGeom prst="rect">
            <a:avLst/>
          </a:prstGeom>
        </p:spPr>
      </p:pic>
      <p:sp>
        <p:nvSpPr>
          <p:cNvPr id="2" name="Title 1"/>
          <p:cNvSpPr>
            <a:spLocks noGrp="1"/>
          </p:cNvSpPr>
          <p:nvPr>
            <p:ph type="title"/>
          </p:nvPr>
        </p:nvSpPr>
        <p:spPr/>
        <p:txBody>
          <a:bodyPr>
            <a:noAutofit/>
          </a:bodyPr>
          <a:lstStyle/>
          <a:p>
            <a:r>
              <a:rPr lang="en-US" sz="9600" dirty="0"/>
              <a:t>The 1920s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75" y="1983021"/>
            <a:ext cx="5410429" cy="366556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087" y="4094205"/>
            <a:ext cx="3350121" cy="2700197"/>
          </a:xfrm>
          <a:prstGeom prst="rect">
            <a:avLst/>
          </a:prstGeom>
        </p:spPr>
      </p:pic>
    </p:spTree>
    <p:extLst>
      <p:ext uri="{BB962C8B-B14F-4D97-AF65-F5344CB8AC3E}">
        <p14:creationId xmlns:p14="http://schemas.microsoft.com/office/powerpoint/2010/main" val="355370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Berlin</Template>
  <TotalTime>1950</TotalTime>
  <Words>1833</Words>
  <Application>Microsoft Office PowerPoint</Application>
  <PresentationFormat>Widescreen</PresentationFormat>
  <Paragraphs>167</Paragraphs>
  <Slides>53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charter</vt:lpstr>
      <vt:lpstr>Degular Text</vt:lpstr>
      <vt:lpstr>Helvetica Neue</vt:lpstr>
      <vt:lpstr>Open Sans</vt:lpstr>
      <vt:lpstr>Trebuchet MS</vt:lpstr>
      <vt:lpstr>Berlin</vt:lpstr>
      <vt:lpstr>Towards the 1920s</vt:lpstr>
      <vt:lpstr>PowerPoint Presentation</vt:lpstr>
      <vt:lpstr>Alice Paul</vt:lpstr>
      <vt:lpstr>Alice Paul </vt:lpstr>
      <vt:lpstr>19th Amendment</vt:lpstr>
      <vt:lpstr>19th Amendment</vt:lpstr>
      <vt:lpstr>KEEP IN MIND!</vt:lpstr>
      <vt:lpstr>The 20’s </vt:lpstr>
      <vt:lpstr>The 1920s</vt:lpstr>
      <vt:lpstr>Time of Decadence</vt:lpstr>
      <vt:lpstr>Decade of Prosperity</vt:lpstr>
      <vt:lpstr>Coca Cola Society</vt:lpstr>
      <vt:lpstr>The Other Side</vt:lpstr>
      <vt:lpstr>The Other Side</vt:lpstr>
      <vt:lpstr>Nativism</vt:lpstr>
      <vt:lpstr>PowerPoint Presentation</vt:lpstr>
      <vt:lpstr>1924 Immigration Act </vt:lpstr>
      <vt:lpstr>Fundamentalists Movement</vt:lpstr>
      <vt:lpstr>PowerPoint Presentation</vt:lpstr>
      <vt:lpstr>PowerPoint Presentation</vt:lpstr>
      <vt:lpstr>Negative eugenics laws</vt:lpstr>
      <vt:lpstr>1924 Eugenical sterilization</vt:lpstr>
      <vt:lpstr>Buck v. bell</vt:lpstr>
      <vt:lpstr>Carrie Buck</vt:lpstr>
      <vt:lpstr>Carrie Buck</vt:lpstr>
      <vt:lpstr>Third Generation…</vt:lpstr>
      <vt:lpstr>Buck v. bell</vt:lpstr>
      <vt:lpstr>Baby Vivian</vt:lpstr>
      <vt:lpstr>Doris Buck</vt:lpstr>
      <vt:lpstr>No Evidence of Deficiencies</vt:lpstr>
      <vt:lpstr>Forced sterilization</vt:lpstr>
      <vt:lpstr>VA Sterilization, 1924-1979</vt:lpstr>
      <vt:lpstr>Mississippi appendectomy</vt:lpstr>
      <vt:lpstr>Mississippi appendectomy</vt:lpstr>
      <vt:lpstr>Relf v. Weinberger, 1974</vt:lpstr>
      <vt:lpstr>Relf v. Weinberger, 1974</vt:lpstr>
      <vt:lpstr>Recent trends in sterilization</vt:lpstr>
      <vt:lpstr>Woodrow Wilson</vt:lpstr>
      <vt:lpstr>PowerPoint Presentation</vt:lpstr>
      <vt:lpstr>Harlem</vt:lpstr>
      <vt:lpstr>How did it impact history?</vt:lpstr>
      <vt:lpstr>Blumstein’s Department Store, 1934 (est. 1898)</vt:lpstr>
      <vt:lpstr>PowerPoint Presentation</vt:lpstr>
      <vt:lpstr>PowerPoint Presentation</vt:lpstr>
      <vt:lpstr>Paul Robeson</vt:lpstr>
      <vt:lpstr>PowerPoint Presentation</vt:lpstr>
      <vt:lpstr>Langston Hughes</vt:lpstr>
      <vt:lpstr>Harry Anslinger</vt:lpstr>
      <vt:lpstr>Harry Anslinger Federal Narcotics Bureau (DEA)</vt:lpstr>
      <vt:lpstr>Billie Holiday</vt:lpstr>
      <vt:lpstr>PowerPoint Presentation</vt:lpstr>
      <vt:lpstr>Protection of White Womanhood</vt:lpstr>
      <vt:lpstr>Anslinger and Future Criminalization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Arnell</dc:creator>
  <cp:lastModifiedBy>Alyssa Arnell</cp:lastModifiedBy>
  <cp:revision>33</cp:revision>
  <dcterms:created xsi:type="dcterms:W3CDTF">2017-11-09T10:55:59Z</dcterms:created>
  <dcterms:modified xsi:type="dcterms:W3CDTF">2023-04-06T14:43:35Z</dcterms:modified>
</cp:coreProperties>
</file>