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59" r:id="rId4"/>
    <p:sldId id="263"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86" r:id="rId27"/>
    <p:sldId id="262"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36390961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6FEFA-ED9F-4FEE-94EE-FE29A8D17396}"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236062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53735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055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376936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418244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2174943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1514678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336186420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107236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369491527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B6FEFA-ED9F-4FEE-94EE-FE29A8D17396}"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369700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B6FEFA-ED9F-4FEE-94EE-FE29A8D17396}"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203042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423945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360233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0B6FEFA-ED9F-4FEE-94EE-FE29A8D17396}" type="datetimeFigureOut">
              <a:rPr lang="en-US" smtClean="0"/>
              <a:t>4/17/2018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213150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6FEFA-ED9F-4FEE-94EE-FE29A8D17396}"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67CBB-D971-4576-A182-7DF77F5332A3}" type="slidenum">
              <a:rPr lang="en-US" smtClean="0"/>
              <a:t>‹#›</a:t>
            </a:fld>
            <a:endParaRPr lang="en-US"/>
          </a:p>
        </p:txBody>
      </p:sp>
    </p:spTree>
    <p:extLst>
      <p:ext uri="{BB962C8B-B14F-4D97-AF65-F5344CB8AC3E}">
        <p14:creationId xmlns:p14="http://schemas.microsoft.com/office/powerpoint/2010/main" val="359073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B6FEFA-ED9F-4FEE-94EE-FE29A8D17396}" type="datetimeFigureOut">
              <a:rPr lang="en-US" smtClean="0"/>
              <a:t>4/17/2018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6167CBB-D971-4576-A182-7DF77F5332A3}" type="slidenum">
              <a:rPr lang="en-US" smtClean="0"/>
              <a:t>‹#›</a:t>
            </a:fld>
            <a:endParaRPr lang="en-US"/>
          </a:p>
        </p:txBody>
      </p:sp>
    </p:spTree>
    <p:extLst>
      <p:ext uri="{BB962C8B-B14F-4D97-AF65-F5344CB8AC3E}">
        <p14:creationId xmlns:p14="http://schemas.microsoft.com/office/powerpoint/2010/main" val="146530651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hphgHi6FD8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oPBooPu28Q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New Deal</a:t>
            </a:r>
            <a:endParaRPr lang="en-US" dirty="0"/>
          </a:p>
        </p:txBody>
      </p:sp>
      <p:sp>
        <p:nvSpPr>
          <p:cNvPr id="3" name="Subtitle 2"/>
          <p:cNvSpPr>
            <a:spLocks noGrp="1"/>
          </p:cNvSpPr>
          <p:nvPr>
            <p:ph type="subTitle" idx="1"/>
          </p:nvPr>
        </p:nvSpPr>
        <p:spPr/>
        <p:txBody>
          <a:bodyPr/>
          <a:lstStyle/>
          <a:p>
            <a:r>
              <a:rPr lang="en-US" dirty="0"/>
              <a:t>https://</a:t>
            </a:r>
            <a:r>
              <a:rPr lang="en-US" dirty="0" smtClean="0"/>
              <a:t>www.youtube.com/watch?v=20ZffI6by3A</a:t>
            </a:r>
          </a:p>
          <a:p>
            <a:endParaRPr lang="en-US" dirty="0"/>
          </a:p>
          <a:p>
            <a:endParaRPr lang="en-US" dirty="0"/>
          </a:p>
        </p:txBody>
      </p:sp>
    </p:spTree>
    <p:extLst>
      <p:ext uri="{BB962C8B-B14F-4D97-AF65-F5344CB8AC3E}">
        <p14:creationId xmlns:p14="http://schemas.microsoft.com/office/powerpoint/2010/main" val="1288138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75" y="1481418"/>
            <a:ext cx="9404723" cy="1400530"/>
          </a:xfrm>
        </p:spPr>
        <p:txBody>
          <a:bodyPr/>
          <a:lstStyle/>
          <a:p>
            <a:r>
              <a:rPr lang="en-US" dirty="0" smtClean="0"/>
              <a:t>Dust Bowl</a:t>
            </a:r>
            <a:endParaRPr lang="en-US" dirty="0"/>
          </a:p>
        </p:txBody>
      </p:sp>
      <p:sp>
        <p:nvSpPr>
          <p:cNvPr id="3" name="Content Placeholder 2"/>
          <p:cNvSpPr>
            <a:spLocks noGrp="1"/>
          </p:cNvSpPr>
          <p:nvPr>
            <p:ph idx="1"/>
          </p:nvPr>
        </p:nvSpPr>
        <p:spPr>
          <a:xfrm>
            <a:off x="255662" y="2342928"/>
            <a:ext cx="3526353" cy="4195481"/>
          </a:xfrm>
        </p:spPr>
        <p:txBody>
          <a:bodyPr>
            <a:normAutofit fontScale="77500" lnSpcReduction="20000"/>
          </a:bodyPr>
          <a:lstStyle/>
          <a:p>
            <a:r>
              <a:rPr lang="en-US" sz="3200" dirty="0" smtClean="0"/>
              <a:t>Mechanized agriculture and unusually dry weather lead to the reduction in native grasses and the erosion of top soil</a:t>
            </a:r>
          </a:p>
          <a:p>
            <a:r>
              <a:rPr lang="en-US" sz="3200" dirty="0" smtClean="0"/>
              <a:t>Affected areas included Oklahoma, Texas, Kansas, and Colorado </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2015" y="1367481"/>
            <a:ext cx="8409985" cy="5490519"/>
          </a:xfrm>
          <a:prstGeom prst="rect">
            <a:avLst/>
          </a:prstGeom>
        </p:spPr>
      </p:pic>
      <p:sp>
        <p:nvSpPr>
          <p:cNvPr id="6" name="Rectangle 5"/>
          <p:cNvSpPr/>
          <p:nvPr/>
        </p:nvSpPr>
        <p:spPr>
          <a:xfrm>
            <a:off x="3707027" y="559829"/>
            <a:ext cx="5917004" cy="369332"/>
          </a:xfrm>
          <a:prstGeom prst="rect">
            <a:avLst/>
          </a:prstGeom>
        </p:spPr>
        <p:txBody>
          <a:bodyPr wrap="none">
            <a:spAutoFit/>
          </a:bodyPr>
          <a:lstStyle/>
          <a:p>
            <a:r>
              <a:rPr lang="en-US" dirty="0"/>
              <a:t>https://www.youtube.com/watch?v=_J80GOk1HFY</a:t>
            </a:r>
          </a:p>
        </p:txBody>
      </p:sp>
    </p:spTree>
    <p:extLst>
      <p:ext uri="{BB962C8B-B14F-4D97-AF65-F5344CB8AC3E}">
        <p14:creationId xmlns:p14="http://schemas.microsoft.com/office/powerpoint/2010/main" val="1865511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Programs: Resettlement Administration and Federal Housing Administration</a:t>
            </a:r>
            <a:endParaRPr lang="en-US" dirty="0"/>
          </a:p>
        </p:txBody>
      </p:sp>
      <p:sp>
        <p:nvSpPr>
          <p:cNvPr id="3" name="Content Placeholder 2"/>
          <p:cNvSpPr>
            <a:spLocks noGrp="1"/>
          </p:cNvSpPr>
          <p:nvPr>
            <p:ph idx="1"/>
          </p:nvPr>
        </p:nvSpPr>
        <p:spPr>
          <a:xfrm>
            <a:off x="230102" y="1970539"/>
            <a:ext cx="8946541" cy="4195481"/>
          </a:xfrm>
        </p:spPr>
        <p:txBody>
          <a:bodyPr>
            <a:normAutofit/>
          </a:bodyPr>
          <a:lstStyle/>
          <a:p>
            <a:r>
              <a:rPr lang="en-US" sz="2800" dirty="0" smtClean="0"/>
              <a:t>Relocated rural and urban families to planned communities</a:t>
            </a:r>
          </a:p>
          <a:p>
            <a:r>
              <a:rPr lang="en-US" sz="2800" dirty="0" smtClean="0"/>
              <a:t>Insured millions of long-term mortgages issued by private banks</a:t>
            </a:r>
          </a:p>
          <a:p>
            <a:r>
              <a:rPr lang="en-US" sz="2800" dirty="0" smtClean="0"/>
              <a:t>Ensured millions gained access to home ownership</a:t>
            </a:r>
          </a:p>
          <a:p>
            <a:r>
              <a:rPr lang="en-US" sz="2800" dirty="0" smtClean="0"/>
              <a:t>Build low-rent housing </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845" y="3835191"/>
            <a:ext cx="4230016" cy="3022809"/>
          </a:xfrm>
          <a:prstGeom prst="rect">
            <a:avLst/>
          </a:prstGeom>
        </p:spPr>
      </p:pic>
    </p:spTree>
    <p:extLst>
      <p:ext uri="{BB962C8B-B14F-4D97-AF65-F5344CB8AC3E}">
        <p14:creationId xmlns:p14="http://schemas.microsoft.com/office/powerpoint/2010/main" val="292110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76" y="186051"/>
            <a:ext cx="9404723" cy="1400530"/>
          </a:xfrm>
        </p:spPr>
        <p:txBody>
          <a:bodyPr/>
          <a:lstStyle/>
          <a:p>
            <a:r>
              <a:rPr lang="en-US" dirty="0" smtClean="0"/>
              <a:t>Supreme Court Intervention: The Fall of the first New Deal</a:t>
            </a:r>
            <a:endParaRPr lang="en-US" dirty="0"/>
          </a:p>
        </p:txBody>
      </p:sp>
      <p:sp>
        <p:nvSpPr>
          <p:cNvPr id="3" name="Content Placeholder 2"/>
          <p:cNvSpPr>
            <a:spLocks noGrp="1"/>
          </p:cNvSpPr>
          <p:nvPr>
            <p:ph idx="1"/>
          </p:nvPr>
        </p:nvSpPr>
        <p:spPr>
          <a:xfrm>
            <a:off x="398976" y="1772832"/>
            <a:ext cx="10969240" cy="4195481"/>
          </a:xfrm>
        </p:spPr>
        <p:txBody>
          <a:bodyPr/>
          <a:lstStyle/>
          <a:p>
            <a:r>
              <a:rPr lang="en-US" sz="3200" i="1" dirty="0" smtClean="0"/>
              <a:t>United States v. Butler </a:t>
            </a:r>
            <a:r>
              <a:rPr lang="en-US" sz="3200" dirty="0" smtClean="0"/>
              <a:t>(1936): are taxes on local farmers constitutional under the AAA?</a:t>
            </a:r>
          </a:p>
          <a:p>
            <a:r>
              <a:rPr lang="en-US" sz="3200" dirty="0" smtClean="0"/>
              <a:t>Conservative leaning Court…</a:t>
            </a:r>
          </a:p>
          <a:p>
            <a:r>
              <a:rPr lang="en-US" sz="3200" dirty="0" smtClean="0"/>
              <a:t>Held belief in liberty of contract…</a:t>
            </a:r>
          </a:p>
          <a:p>
            <a:r>
              <a:rPr lang="en-US" sz="3200" dirty="0" smtClean="0"/>
              <a:t>Unconstitutional exercise of congressional power over local economic activities</a:t>
            </a:r>
          </a:p>
          <a:p>
            <a:endParaRPr lang="en-US" dirty="0"/>
          </a:p>
        </p:txBody>
      </p:sp>
      <p:pic>
        <p:nvPicPr>
          <p:cNvPr id="4" name="Picture 3"/>
          <p:cNvPicPr>
            <a:picLocks noChangeAspect="1"/>
          </p:cNvPicPr>
          <p:nvPr/>
        </p:nvPicPr>
        <p:blipFill rotWithShape="1">
          <a:blip r:embed="rId2"/>
          <a:srcRect l="43047" t="37605" r="17890" b="51732"/>
          <a:stretch/>
        </p:blipFill>
        <p:spPr>
          <a:xfrm>
            <a:off x="1416908" y="5461686"/>
            <a:ext cx="8375929" cy="1286002"/>
          </a:xfrm>
          <a:prstGeom prst="rect">
            <a:avLst/>
          </a:prstGeom>
        </p:spPr>
      </p:pic>
    </p:spTree>
    <p:extLst>
      <p:ext uri="{BB962C8B-B14F-4D97-AF65-F5344CB8AC3E}">
        <p14:creationId xmlns:p14="http://schemas.microsoft.com/office/powerpoint/2010/main" val="6169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Interstate Commerce Clause</a:t>
            </a:r>
            <a:endParaRPr lang="en-US" dirty="0"/>
          </a:p>
        </p:txBody>
      </p:sp>
      <p:sp>
        <p:nvSpPr>
          <p:cNvPr id="3" name="Content Placeholder 2"/>
          <p:cNvSpPr>
            <a:spLocks noGrp="1"/>
          </p:cNvSpPr>
          <p:nvPr>
            <p:ph idx="1"/>
          </p:nvPr>
        </p:nvSpPr>
        <p:spPr>
          <a:xfrm>
            <a:off x="172995" y="1853248"/>
            <a:ext cx="11788346" cy="4753498"/>
          </a:xfrm>
        </p:spPr>
        <p:txBody>
          <a:bodyPr>
            <a:noAutofit/>
          </a:bodyPr>
          <a:lstStyle/>
          <a:p>
            <a:r>
              <a:rPr lang="en-US" sz="2400" dirty="0" smtClean="0"/>
              <a:t>Schechter Poultry Company of Brooklyn was charged with violating codes adopted for chicken industry</a:t>
            </a:r>
          </a:p>
          <a:p>
            <a:r>
              <a:rPr lang="en-US" sz="2400" dirty="0" smtClean="0"/>
              <a:t>Company only operated in New York</a:t>
            </a:r>
          </a:p>
          <a:p>
            <a:r>
              <a:rPr lang="en-US" sz="2400" dirty="0" smtClean="0"/>
              <a:t>Company files grievance against fed for arguing charges violated free market activity</a:t>
            </a:r>
          </a:p>
          <a:p>
            <a:r>
              <a:rPr lang="en-US" sz="2400" dirty="0" smtClean="0"/>
              <a:t>What was the outcome?</a:t>
            </a:r>
          </a:p>
          <a:p>
            <a:r>
              <a:rPr lang="en-US" sz="2400" dirty="0" smtClean="0"/>
              <a:t>Court declared NRA unlawful because it attempted to regulate local business not engaged in interstate commerce (1883 Civil Rights Cases)</a:t>
            </a:r>
          </a:p>
          <a:p>
            <a:r>
              <a:rPr lang="en-US" sz="2400" dirty="0" smtClean="0"/>
              <a:t>Also ruled NY could not establish a minimum wage for women and children</a:t>
            </a:r>
            <a:endParaRPr lang="en-US" sz="2400" dirty="0"/>
          </a:p>
        </p:txBody>
      </p:sp>
    </p:spTree>
    <p:extLst>
      <p:ext uri="{BB962C8B-B14F-4D97-AF65-F5344CB8AC3E}">
        <p14:creationId xmlns:p14="http://schemas.microsoft.com/office/powerpoint/2010/main" val="169010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Union Front</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Competition during the Depression led to concerning treatment of workers</a:t>
            </a:r>
          </a:p>
          <a:p>
            <a:r>
              <a:rPr lang="en-US" sz="3200" dirty="0" smtClean="0"/>
              <a:t>“American factories at the outset of the New Deal were miniature dictatorships in which unions were rare, workers could be beaten by supervisors and fired at will, and management determined the length of the workday and speed of the assembly line.” (830)</a:t>
            </a:r>
          </a:p>
          <a:p>
            <a:endParaRPr lang="en-US" dirty="0"/>
          </a:p>
        </p:txBody>
      </p:sp>
    </p:spTree>
    <p:extLst>
      <p:ext uri="{BB962C8B-B14F-4D97-AF65-F5344CB8AC3E}">
        <p14:creationId xmlns:p14="http://schemas.microsoft.com/office/powerpoint/2010/main" val="375774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776" y="1161172"/>
            <a:ext cx="9404723" cy="1400530"/>
          </a:xfrm>
        </p:spPr>
        <p:txBody>
          <a:bodyPr/>
          <a:lstStyle/>
          <a:p>
            <a:r>
              <a:rPr lang="en-US" dirty="0" smtClean="0"/>
              <a:t>Grassroots Revolt</a:t>
            </a:r>
            <a:endParaRPr lang="en-US" dirty="0"/>
          </a:p>
        </p:txBody>
      </p:sp>
      <p:sp>
        <p:nvSpPr>
          <p:cNvPr id="3" name="Content Placeholder 2"/>
          <p:cNvSpPr>
            <a:spLocks noGrp="1"/>
          </p:cNvSpPr>
          <p:nvPr>
            <p:ph idx="1"/>
          </p:nvPr>
        </p:nvSpPr>
        <p:spPr>
          <a:xfrm>
            <a:off x="197150" y="3490028"/>
            <a:ext cx="10998071" cy="3098056"/>
          </a:xfrm>
        </p:spPr>
        <p:txBody>
          <a:bodyPr>
            <a:normAutofit/>
          </a:bodyPr>
          <a:lstStyle/>
          <a:p>
            <a:pPr marL="0" indent="0">
              <a:buNone/>
            </a:pPr>
            <a:r>
              <a:rPr lang="en-US" sz="2800" dirty="0" smtClean="0"/>
              <a:t>Major labor upheavals  and the rise of the Congress of industrial Organizations occurs across the country sparked by:</a:t>
            </a:r>
          </a:p>
          <a:p>
            <a:r>
              <a:rPr lang="en-US" sz="2800" dirty="0" smtClean="0"/>
              <a:t>Roosevelt’s election</a:t>
            </a:r>
          </a:p>
          <a:p>
            <a:r>
              <a:rPr lang="en-US" sz="2800" dirty="0" smtClean="0"/>
              <a:t>Reduction in European immigration </a:t>
            </a:r>
          </a:p>
          <a:p>
            <a:r>
              <a:rPr lang="en-US" sz="2800" dirty="0" smtClean="0"/>
              <a:t>Wave of American-born children dominating labor force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083" y="-1"/>
            <a:ext cx="4456917" cy="3402227"/>
          </a:xfrm>
          <a:prstGeom prst="rect">
            <a:avLst/>
          </a:prstGeom>
        </p:spPr>
      </p:pic>
    </p:spTree>
    <p:extLst>
      <p:ext uri="{BB962C8B-B14F-4D97-AF65-F5344CB8AC3E}">
        <p14:creationId xmlns:p14="http://schemas.microsoft.com/office/powerpoint/2010/main" val="5403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Huey Long: The Kingfish</a:t>
            </a:r>
            <a:endParaRPr lang="en-US" dirty="0"/>
          </a:p>
        </p:txBody>
      </p:sp>
      <p:sp>
        <p:nvSpPr>
          <p:cNvPr id="3" name="Content Placeholder 2"/>
          <p:cNvSpPr>
            <a:spLocks noGrp="1"/>
          </p:cNvSpPr>
          <p:nvPr>
            <p:ph idx="1"/>
          </p:nvPr>
        </p:nvSpPr>
        <p:spPr>
          <a:xfrm>
            <a:off x="419572" y="2069393"/>
            <a:ext cx="8946541" cy="4195481"/>
          </a:xfrm>
        </p:spPr>
        <p:txBody>
          <a:bodyPr/>
          <a:lstStyle/>
          <a:p>
            <a:r>
              <a:rPr lang="en-US" sz="2800" dirty="0" smtClean="0"/>
              <a:t>Popular protesting politician from Louisiana</a:t>
            </a:r>
          </a:p>
          <a:p>
            <a:r>
              <a:rPr lang="en-US" sz="2800" dirty="0" smtClean="0"/>
              <a:t>Represented populist and social traditions</a:t>
            </a:r>
          </a:p>
          <a:p>
            <a:r>
              <a:rPr lang="en-US" sz="2800" dirty="0" smtClean="0"/>
              <a:t>Argued that it was lack of consumer demand that caused the Depression</a:t>
            </a:r>
          </a:p>
          <a:p>
            <a:r>
              <a:rPr lang="en-US" sz="2800" dirty="0" smtClean="0"/>
              <a:t>Embodied distress with slow pace of recovery and worker resentment to wealth disparity</a:t>
            </a:r>
          </a:p>
          <a:p>
            <a:r>
              <a:rPr lang="en-US" sz="2800" dirty="0" smtClean="0">
                <a:hlinkClick r:id="rId2"/>
              </a:rPr>
              <a:t>https://www.youtube.com/watch?v=hphgHi6FD8k</a:t>
            </a:r>
            <a:endParaRPr lang="en-US" sz="28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050" y="0"/>
            <a:ext cx="2647950" cy="3333750"/>
          </a:xfrm>
          <a:prstGeom prst="rect">
            <a:avLst/>
          </a:prstGeom>
        </p:spPr>
      </p:pic>
    </p:spTree>
    <p:extLst>
      <p:ext uri="{BB962C8B-B14F-4D97-AF65-F5344CB8AC3E}">
        <p14:creationId xmlns:p14="http://schemas.microsoft.com/office/powerpoint/2010/main" val="357662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Shifting influences in National Voice: Fundamentalism and Father Coughlin</a:t>
            </a:r>
            <a:endParaRPr lang="en-US" dirty="0"/>
          </a:p>
        </p:txBody>
      </p:sp>
      <p:sp>
        <p:nvSpPr>
          <p:cNvPr id="3" name="Content Placeholder 2"/>
          <p:cNvSpPr>
            <a:spLocks noGrp="1"/>
          </p:cNvSpPr>
          <p:nvPr>
            <p:ph idx="1"/>
          </p:nvPr>
        </p:nvSpPr>
        <p:spPr>
          <a:xfrm>
            <a:off x="584328" y="2324767"/>
            <a:ext cx="8946541" cy="4195481"/>
          </a:xfrm>
        </p:spPr>
        <p:txBody>
          <a:bodyPr/>
          <a:lstStyle/>
          <a:p>
            <a:r>
              <a:rPr lang="en-US" sz="3200" dirty="0" smtClean="0"/>
              <a:t>Initially supports FDR, but begins to criticize limited promotion of social justice</a:t>
            </a:r>
          </a:p>
          <a:p>
            <a:r>
              <a:rPr lang="en-US" sz="3200" dirty="0" smtClean="0">
                <a:hlinkClick r:id="rId2"/>
              </a:rPr>
              <a:t>https://www.youtube.com/watch?v=oPBooPu28QY</a:t>
            </a:r>
            <a:endParaRPr lang="en-US" sz="3200"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870" y="3391809"/>
            <a:ext cx="2724588" cy="3466192"/>
          </a:xfrm>
          <a:prstGeom prst="rect">
            <a:avLst/>
          </a:prstGeom>
        </p:spPr>
      </p:pic>
    </p:spTree>
    <p:extLst>
      <p:ext uri="{BB962C8B-B14F-4D97-AF65-F5344CB8AC3E}">
        <p14:creationId xmlns:p14="http://schemas.microsoft.com/office/powerpoint/2010/main" val="32644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1935: Second New Deal</a:t>
            </a:r>
            <a:endParaRPr lang="en-US" dirty="0"/>
          </a:p>
        </p:txBody>
      </p:sp>
      <p:sp>
        <p:nvSpPr>
          <p:cNvPr id="3" name="Content Placeholder 2"/>
          <p:cNvSpPr>
            <a:spLocks noGrp="1"/>
          </p:cNvSpPr>
          <p:nvPr>
            <p:ph idx="1"/>
          </p:nvPr>
        </p:nvSpPr>
        <p:spPr/>
        <p:txBody>
          <a:bodyPr>
            <a:normAutofit/>
          </a:bodyPr>
          <a:lstStyle/>
          <a:p>
            <a:r>
              <a:rPr lang="en-US" sz="3600" dirty="0" smtClean="0"/>
              <a:t>In the wake of Long’s death and rise of redistribution movement, new approaches to New Deal</a:t>
            </a:r>
          </a:p>
          <a:p>
            <a:r>
              <a:rPr lang="en-US" sz="3600" dirty="0" smtClean="0"/>
              <a:t>Highly publicized taxes on large fortunes and corporate profits (Share the Wealth)</a:t>
            </a:r>
            <a:endParaRPr lang="en-US" sz="3600" dirty="0"/>
          </a:p>
        </p:txBody>
      </p:sp>
    </p:spTree>
    <p:extLst>
      <p:ext uri="{BB962C8B-B14F-4D97-AF65-F5344CB8AC3E}">
        <p14:creationId xmlns:p14="http://schemas.microsoft.com/office/powerpoint/2010/main" val="24197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35" y="104665"/>
            <a:ext cx="9404723" cy="1400530"/>
          </a:xfrm>
        </p:spPr>
        <p:txBody>
          <a:bodyPr/>
          <a:lstStyle/>
          <a:p>
            <a:r>
              <a:rPr lang="en-US" dirty="0" smtClean="0"/>
              <a:t>Programs: Rural Electrification Agency (REA)</a:t>
            </a:r>
            <a:endParaRPr lang="en-US" dirty="0"/>
          </a:p>
        </p:txBody>
      </p:sp>
      <p:sp>
        <p:nvSpPr>
          <p:cNvPr id="3" name="Content Placeholder 2"/>
          <p:cNvSpPr>
            <a:spLocks noGrp="1"/>
          </p:cNvSpPr>
          <p:nvPr>
            <p:ph idx="1"/>
          </p:nvPr>
        </p:nvSpPr>
        <p:spPr>
          <a:xfrm>
            <a:off x="897251" y="3156465"/>
            <a:ext cx="4473240" cy="1025132"/>
          </a:xfrm>
        </p:spPr>
        <p:txBody>
          <a:bodyPr>
            <a:noAutofit/>
          </a:bodyPr>
          <a:lstStyle/>
          <a:p>
            <a:pPr marL="0" indent="0">
              <a:buNone/>
            </a:pPr>
            <a:r>
              <a:rPr lang="en-US" sz="4000" dirty="0" smtClean="0"/>
              <a:t>Brought electric power to homes that lacked it.</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537" y="1313442"/>
            <a:ext cx="4326896" cy="5437465"/>
          </a:xfrm>
          <a:prstGeom prst="rect">
            <a:avLst/>
          </a:prstGeom>
        </p:spPr>
      </p:pic>
    </p:spTree>
    <p:extLst>
      <p:ext uri="{BB962C8B-B14F-4D97-AF65-F5344CB8AC3E}">
        <p14:creationId xmlns:p14="http://schemas.microsoft.com/office/powerpoint/2010/main" val="3881517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deal with the New Deal?</a:t>
            </a:r>
            <a:endParaRPr lang="en-US" dirty="0"/>
          </a:p>
        </p:txBody>
      </p:sp>
      <p:sp>
        <p:nvSpPr>
          <p:cNvPr id="3" name="Content Placeholder 2"/>
          <p:cNvSpPr>
            <a:spLocks noGrp="1"/>
          </p:cNvSpPr>
          <p:nvPr>
            <p:ph idx="1"/>
          </p:nvPr>
        </p:nvSpPr>
        <p:spPr>
          <a:xfrm>
            <a:off x="646111" y="2220343"/>
            <a:ext cx="11047906" cy="4373640"/>
          </a:xfrm>
        </p:spPr>
        <p:txBody>
          <a:bodyPr>
            <a:normAutofit/>
          </a:bodyPr>
          <a:lstStyle/>
          <a:p>
            <a:pPr marL="0" indent="0">
              <a:buNone/>
            </a:pPr>
            <a:r>
              <a:rPr lang="en-US" sz="2800" i="1" dirty="0" smtClean="0"/>
              <a:t>Defined by broad changes in American life ignited by the Great Depression and driven by the Roosevelt administration</a:t>
            </a:r>
            <a:r>
              <a:rPr lang="en-US" sz="2800" dirty="0" smtClean="0"/>
              <a:t>:</a:t>
            </a:r>
          </a:p>
          <a:p>
            <a:r>
              <a:rPr lang="en-US" sz="2800" dirty="0" smtClean="0"/>
              <a:t>Transformed the Democratic Party and the definition of “Liberalism”</a:t>
            </a:r>
          </a:p>
          <a:p>
            <a:r>
              <a:rPr lang="en-US" sz="2800" dirty="0" smtClean="0"/>
              <a:t>Changes in the definitions of freedom</a:t>
            </a:r>
          </a:p>
          <a:p>
            <a:r>
              <a:rPr lang="en-US" sz="2800" dirty="0" smtClean="0"/>
              <a:t>Changes in to the economic role of the federal government</a:t>
            </a:r>
          </a:p>
          <a:p>
            <a:r>
              <a:rPr lang="en-US" sz="2800" dirty="0" smtClean="0"/>
              <a:t>Limitations still exist in opportunity for women, people of color, and farmers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2896" y="0"/>
            <a:ext cx="2009104" cy="2009104"/>
          </a:xfrm>
          <a:prstGeom prst="rect">
            <a:avLst/>
          </a:prstGeom>
        </p:spPr>
      </p:pic>
    </p:spTree>
    <p:extLst>
      <p:ext uri="{BB962C8B-B14F-4D97-AF65-F5344CB8AC3E}">
        <p14:creationId xmlns:p14="http://schemas.microsoft.com/office/powerpoint/2010/main" val="8147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378" y="650426"/>
            <a:ext cx="6557319" cy="1400530"/>
          </a:xfrm>
        </p:spPr>
        <p:txBody>
          <a:bodyPr/>
          <a:lstStyle/>
          <a:p>
            <a:r>
              <a:rPr lang="en-US" dirty="0" smtClean="0"/>
              <a:t>Programs: Works Progress Administration</a:t>
            </a:r>
            <a:endParaRPr lang="en-US" dirty="0"/>
          </a:p>
        </p:txBody>
      </p:sp>
      <p:sp>
        <p:nvSpPr>
          <p:cNvPr id="3" name="Content Placeholder 2"/>
          <p:cNvSpPr>
            <a:spLocks noGrp="1"/>
          </p:cNvSpPr>
          <p:nvPr>
            <p:ph idx="1"/>
          </p:nvPr>
        </p:nvSpPr>
        <p:spPr>
          <a:xfrm>
            <a:off x="1037410" y="2701382"/>
            <a:ext cx="8946541" cy="4195481"/>
          </a:xfrm>
        </p:spPr>
        <p:txBody>
          <a:bodyPr>
            <a:normAutofit/>
          </a:bodyPr>
          <a:lstStyle/>
          <a:p>
            <a:r>
              <a:rPr lang="en-US" sz="3200" dirty="0" smtClean="0"/>
              <a:t>Hired 3 million workers</a:t>
            </a:r>
          </a:p>
          <a:p>
            <a:r>
              <a:rPr lang="en-US" sz="3200" dirty="0" smtClean="0"/>
              <a:t>Infrastructure: airports, roads, bridges, buildings, sewer treatment plants, doctors and dentists</a:t>
            </a:r>
          </a:p>
          <a:p>
            <a:r>
              <a:rPr lang="en-US" sz="3200" dirty="0" smtClean="0"/>
              <a:t>Arts projects</a:t>
            </a:r>
          </a:p>
          <a:p>
            <a:r>
              <a:rPr lang="en-US" sz="3200" dirty="0" smtClean="0"/>
              <a:t>Wagner Act: supervised union elections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697" y="0"/>
            <a:ext cx="2504303" cy="3138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54075" cy="2443260"/>
          </a:xfrm>
          <a:prstGeom prst="rect">
            <a:avLst/>
          </a:prstGeom>
        </p:spPr>
      </p:pic>
    </p:spTree>
    <p:extLst>
      <p:ext uri="{BB962C8B-B14F-4D97-AF65-F5344CB8AC3E}">
        <p14:creationId xmlns:p14="http://schemas.microsoft.com/office/powerpoint/2010/main" val="36633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Social Security Act (1935)</a:t>
            </a:r>
            <a:endParaRPr lang="en-US" dirty="0"/>
          </a:p>
        </p:txBody>
      </p:sp>
      <p:sp>
        <p:nvSpPr>
          <p:cNvPr id="3" name="Content Placeholder 2"/>
          <p:cNvSpPr>
            <a:spLocks noGrp="1"/>
          </p:cNvSpPr>
          <p:nvPr>
            <p:ph idx="1"/>
          </p:nvPr>
        </p:nvSpPr>
        <p:spPr/>
        <p:txBody>
          <a:bodyPr>
            <a:normAutofit/>
          </a:bodyPr>
          <a:lstStyle/>
          <a:p>
            <a:r>
              <a:rPr lang="en-US" sz="3200" dirty="0" smtClean="0"/>
              <a:t>Unemployment insurance</a:t>
            </a:r>
          </a:p>
          <a:p>
            <a:r>
              <a:rPr lang="en-US" sz="3200" dirty="0" smtClean="0"/>
              <a:t>Old age pension</a:t>
            </a:r>
          </a:p>
          <a:p>
            <a:r>
              <a:rPr lang="en-US" sz="3200" dirty="0" smtClean="0"/>
              <a:t>Assistance for Persons with disabilities</a:t>
            </a:r>
          </a:p>
          <a:p>
            <a:r>
              <a:rPr lang="en-US" sz="3200" dirty="0" smtClean="0"/>
              <a:t>Families with children</a:t>
            </a:r>
          </a:p>
          <a:p>
            <a:r>
              <a:rPr lang="en-US" sz="3200" dirty="0" smtClean="0"/>
              <a:t>“launched the American version of the welfare state”</a:t>
            </a:r>
            <a:endParaRPr lang="en-US" sz="3200" dirty="0"/>
          </a:p>
        </p:txBody>
      </p:sp>
    </p:spTree>
    <p:extLst>
      <p:ext uri="{BB962C8B-B14F-4D97-AF65-F5344CB8AC3E}">
        <p14:creationId xmlns:p14="http://schemas.microsoft.com/office/powerpoint/2010/main" val="89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Liberalism</a:t>
            </a:r>
            <a:endParaRPr lang="en-US" dirty="0"/>
          </a:p>
        </p:txBody>
      </p:sp>
      <p:sp>
        <p:nvSpPr>
          <p:cNvPr id="3" name="Content Placeholder 2"/>
          <p:cNvSpPr>
            <a:spLocks noGrp="1"/>
          </p:cNvSpPr>
          <p:nvPr>
            <p:ph idx="1"/>
          </p:nvPr>
        </p:nvSpPr>
        <p:spPr>
          <a:xfrm>
            <a:off x="253307" y="1853248"/>
            <a:ext cx="5529308" cy="4195481"/>
          </a:xfrm>
        </p:spPr>
        <p:txBody>
          <a:bodyPr>
            <a:normAutofit/>
          </a:bodyPr>
          <a:lstStyle/>
          <a:p>
            <a:pPr marL="0" indent="0">
              <a:buNone/>
            </a:pPr>
            <a:r>
              <a:rPr lang="en-US" sz="3200" dirty="0" smtClean="0"/>
              <a:t>Second fireside chat “greater security for the average man”</a:t>
            </a:r>
          </a:p>
          <a:p>
            <a:r>
              <a:rPr lang="en-US" sz="3200" dirty="0" smtClean="0"/>
              <a:t>He consistently linked freedom with economic security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342" y="206062"/>
            <a:ext cx="5642658" cy="6858000"/>
          </a:xfrm>
          <a:prstGeom prst="rect">
            <a:avLst/>
          </a:prstGeom>
        </p:spPr>
      </p:pic>
    </p:spTree>
    <p:extLst>
      <p:ext uri="{BB962C8B-B14F-4D97-AF65-F5344CB8AC3E}">
        <p14:creationId xmlns:p14="http://schemas.microsoft.com/office/powerpoint/2010/main" val="287620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1936</a:t>
            </a:r>
            <a:endParaRPr lang="en-US" dirty="0"/>
          </a:p>
        </p:txBody>
      </p:sp>
      <p:sp>
        <p:nvSpPr>
          <p:cNvPr id="3" name="Content Placeholder 2"/>
          <p:cNvSpPr>
            <a:spLocks noGrp="1"/>
          </p:cNvSpPr>
          <p:nvPr>
            <p:ph idx="1"/>
          </p:nvPr>
        </p:nvSpPr>
        <p:spPr>
          <a:xfrm>
            <a:off x="646111" y="1853248"/>
            <a:ext cx="8946541" cy="4195481"/>
          </a:xfrm>
        </p:spPr>
        <p:txBody>
          <a:bodyPr>
            <a:noAutofit/>
          </a:bodyPr>
          <a:lstStyle/>
          <a:p>
            <a:r>
              <a:rPr lang="en-US" sz="3600" dirty="0" smtClean="0"/>
              <a:t>Kansas governor Alfred Landon</a:t>
            </a:r>
          </a:p>
          <a:p>
            <a:r>
              <a:rPr lang="en-US" sz="3600" dirty="0" smtClean="0"/>
              <a:t>Denounces Social Security as threat to individual liberty</a:t>
            </a:r>
          </a:p>
          <a:p>
            <a:r>
              <a:rPr lang="en-US" sz="3600" dirty="0" smtClean="0"/>
              <a:t>Plans seeds for later antigovernment conservatism </a:t>
            </a:r>
          </a:p>
          <a:p>
            <a:r>
              <a:rPr lang="en-US" sz="3600" dirty="0" smtClean="0"/>
              <a:t>Upholding free market</a:t>
            </a:r>
          </a:p>
          <a:p>
            <a:r>
              <a:rPr lang="en-US" sz="3600" dirty="0" smtClean="0"/>
              <a:t>Dismantling welfare state</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668" y="0"/>
            <a:ext cx="2906332" cy="3831074"/>
          </a:xfrm>
          <a:prstGeom prst="rect">
            <a:avLst/>
          </a:prstGeom>
        </p:spPr>
      </p:pic>
    </p:spTree>
    <p:extLst>
      <p:ext uri="{BB962C8B-B14F-4D97-AF65-F5344CB8AC3E}">
        <p14:creationId xmlns:p14="http://schemas.microsoft.com/office/powerpoint/2010/main" val="3066825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Missteps and Those Largely Impacted: Women and Minorities</a:t>
            </a:r>
            <a:endParaRPr lang="en-US" dirty="0"/>
          </a:p>
        </p:txBody>
      </p:sp>
      <p:sp>
        <p:nvSpPr>
          <p:cNvPr id="3" name="Content Placeholder 2"/>
          <p:cNvSpPr>
            <a:spLocks noGrp="1"/>
          </p:cNvSpPr>
          <p:nvPr>
            <p:ph idx="1"/>
          </p:nvPr>
        </p:nvSpPr>
        <p:spPr>
          <a:xfrm>
            <a:off x="485126" y="2168828"/>
            <a:ext cx="11131618" cy="4386518"/>
          </a:xfrm>
        </p:spPr>
        <p:txBody>
          <a:bodyPr/>
          <a:lstStyle/>
          <a:p>
            <a:r>
              <a:rPr lang="en-US" sz="2400" dirty="0" smtClean="0"/>
              <a:t>Court Packing Scandal: after election Roosevelt proposes executive right to appoint new justices to SC</a:t>
            </a:r>
          </a:p>
          <a:p>
            <a:r>
              <a:rPr lang="en-US" sz="2400" dirty="0" smtClean="0"/>
              <a:t>Economy Act of 1933 prohibited both members of a couple from holding a federal job, thus largely impacting economic opportunity for women</a:t>
            </a:r>
          </a:p>
          <a:p>
            <a:r>
              <a:rPr lang="en-US" sz="2400" dirty="0" smtClean="0"/>
              <a:t>Ideal of male-headed household also encourages diminished national political feminist organization</a:t>
            </a:r>
          </a:p>
          <a:p>
            <a:r>
              <a:rPr lang="en-US" sz="2400" dirty="0" smtClean="0"/>
              <a:t>Concerns for Southern support limit intervention in racial segregated access to federal opportunities in the South (stigma of welfare begins to emerge)</a:t>
            </a:r>
          </a:p>
          <a:p>
            <a:endParaRPr lang="en-US" dirty="0"/>
          </a:p>
        </p:txBody>
      </p:sp>
    </p:spTree>
    <p:extLst>
      <p:ext uri="{BB962C8B-B14F-4D97-AF65-F5344CB8AC3E}">
        <p14:creationId xmlns:p14="http://schemas.microsoft.com/office/powerpoint/2010/main" val="413802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Missteps and Those Largely Impacted: Women and Minorities</a:t>
            </a:r>
            <a:endParaRPr lang="en-US" dirty="0"/>
          </a:p>
        </p:txBody>
      </p:sp>
      <p:sp>
        <p:nvSpPr>
          <p:cNvPr id="3" name="Content Placeholder 2"/>
          <p:cNvSpPr>
            <a:spLocks noGrp="1"/>
          </p:cNvSpPr>
          <p:nvPr>
            <p:ph idx="1"/>
          </p:nvPr>
        </p:nvSpPr>
        <p:spPr>
          <a:xfrm>
            <a:off x="646111" y="2308291"/>
            <a:ext cx="8946541" cy="4195481"/>
          </a:xfrm>
        </p:spPr>
        <p:txBody>
          <a:bodyPr/>
          <a:lstStyle/>
          <a:p>
            <a:r>
              <a:rPr lang="en-US" sz="2800" dirty="0" smtClean="0"/>
              <a:t>Mexican-Americans do not benefit from relief</a:t>
            </a:r>
          </a:p>
          <a:p>
            <a:r>
              <a:rPr lang="en-US" sz="2800" dirty="0" smtClean="0"/>
              <a:t>Wagner and Social Security does not apply to agricultural laborers</a:t>
            </a:r>
          </a:p>
          <a:p>
            <a:r>
              <a:rPr lang="en-US" sz="2800" dirty="0" smtClean="0"/>
              <a:t>Housing opportunities are segregated/redlining</a:t>
            </a:r>
          </a:p>
          <a:p>
            <a:r>
              <a:rPr lang="en-US" sz="2800" dirty="0" smtClean="0"/>
              <a:t>Discrimination still rampant in federal employment opportunities </a:t>
            </a:r>
          </a:p>
          <a:p>
            <a:endParaRPr lang="en-US" dirty="0"/>
          </a:p>
        </p:txBody>
      </p:sp>
    </p:spTree>
    <p:extLst>
      <p:ext uri="{BB962C8B-B14F-4D97-AF65-F5344CB8AC3E}">
        <p14:creationId xmlns:p14="http://schemas.microsoft.com/office/powerpoint/2010/main" val="64016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Side:</a:t>
            </a:r>
            <a:endParaRPr lang="en-US" dirty="0"/>
          </a:p>
        </p:txBody>
      </p:sp>
      <p:sp>
        <p:nvSpPr>
          <p:cNvPr id="3" name="Content Placeholder 2"/>
          <p:cNvSpPr>
            <a:spLocks noGrp="1"/>
          </p:cNvSpPr>
          <p:nvPr>
            <p:ph idx="1"/>
          </p:nvPr>
        </p:nvSpPr>
        <p:spPr>
          <a:xfrm>
            <a:off x="498005" y="1743825"/>
            <a:ext cx="8946541" cy="4195481"/>
          </a:xfrm>
        </p:spPr>
        <p:txBody>
          <a:bodyPr/>
          <a:lstStyle/>
          <a:p>
            <a:r>
              <a:rPr lang="en-US" sz="2800" dirty="0" smtClean="0"/>
              <a:t>Eleanor Roosevelt gives prominence to female leadership</a:t>
            </a:r>
          </a:p>
          <a:p>
            <a:pPr lvl="1"/>
            <a:r>
              <a:rPr lang="en-US" sz="2400" dirty="0" smtClean="0"/>
              <a:t>Resigns from DAR when they refuse to allow black singer to perform</a:t>
            </a:r>
          </a:p>
          <a:p>
            <a:r>
              <a:rPr lang="en-US" sz="2800" dirty="0" smtClean="0"/>
              <a:t>Mary McLeod Bethune and other African Americans appointed to federal positions (partial response to Wilson)</a:t>
            </a:r>
          </a:p>
          <a:p>
            <a:r>
              <a:rPr lang="en-US" sz="2800" dirty="0" smtClean="0"/>
              <a:t>Indian New Deal: Indian Reorganization Act ends </a:t>
            </a:r>
            <a:r>
              <a:rPr lang="en-US" sz="2800" b="1" dirty="0" smtClean="0"/>
              <a:t>Dawes Act policies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2555" y="0"/>
            <a:ext cx="3059445" cy="371364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31" t="515" r="831" b="15123"/>
          <a:stretch/>
        </p:blipFill>
        <p:spPr>
          <a:xfrm>
            <a:off x="9112958" y="3193960"/>
            <a:ext cx="3098638" cy="3664039"/>
          </a:xfrm>
          <a:prstGeom prst="rect">
            <a:avLst/>
          </a:prstGeom>
        </p:spPr>
      </p:pic>
    </p:spTree>
    <p:extLst>
      <p:ext uri="{BB962C8B-B14F-4D97-AF65-F5344CB8AC3E}">
        <p14:creationId xmlns:p14="http://schemas.microsoft.com/office/powerpoint/2010/main" val="238768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Roosevelt on International Concerns:</a:t>
            </a:r>
            <a:endParaRPr lang="en-US" dirty="0"/>
          </a:p>
        </p:txBody>
      </p:sp>
      <p:sp>
        <p:nvSpPr>
          <p:cNvPr id="3" name="Content Placeholder 2"/>
          <p:cNvSpPr>
            <a:spLocks noGrp="1"/>
          </p:cNvSpPr>
          <p:nvPr>
            <p:ph idx="1"/>
          </p:nvPr>
        </p:nvSpPr>
        <p:spPr>
          <a:xfrm>
            <a:off x="543698" y="2496067"/>
            <a:ext cx="10577382" cy="2817340"/>
          </a:xfrm>
        </p:spPr>
        <p:txBody>
          <a:bodyPr/>
          <a:lstStyle/>
          <a:p>
            <a:r>
              <a:rPr lang="en-US" dirty="0" smtClean="0"/>
              <a:t>New Deal was a response to the growing governmental influences in Germany, France, and Soviet Union</a:t>
            </a:r>
          </a:p>
          <a:p>
            <a:r>
              <a:rPr lang="en-US" dirty="0" smtClean="0"/>
              <a:t>Germany: rise of the Nazi party showed government concern focuses on preserving public order rather than relieving suffering and policy innovation</a:t>
            </a:r>
          </a:p>
          <a:p>
            <a:r>
              <a:rPr lang="en-US" dirty="0" smtClean="0"/>
              <a:t>Stalin in the SU created rapid industrialization but at a “great social cost”</a:t>
            </a:r>
          </a:p>
          <a:p>
            <a:r>
              <a:rPr lang="en-US" dirty="0" smtClean="0"/>
              <a:t>New Deal was considered an alternative to socialist and unregulated capitalism</a:t>
            </a:r>
          </a:p>
          <a:p>
            <a:pPr marL="0" indent="0">
              <a:buNone/>
            </a:pPr>
            <a:endParaRPr lang="en-US" dirty="0"/>
          </a:p>
        </p:txBody>
      </p:sp>
    </p:spTree>
    <p:extLst>
      <p:ext uri="{BB962C8B-B14F-4D97-AF65-F5344CB8AC3E}">
        <p14:creationId xmlns:p14="http://schemas.microsoft.com/office/powerpoint/2010/main" val="302186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deal with the New Deal?</a:t>
            </a:r>
            <a:endParaRPr lang="en-US" dirty="0"/>
          </a:p>
        </p:txBody>
      </p:sp>
      <p:sp>
        <p:nvSpPr>
          <p:cNvPr id="3" name="Content Placeholder 2"/>
          <p:cNvSpPr>
            <a:spLocks noGrp="1"/>
          </p:cNvSpPr>
          <p:nvPr>
            <p:ph idx="1"/>
          </p:nvPr>
        </p:nvSpPr>
        <p:spPr>
          <a:xfrm>
            <a:off x="646111" y="2220343"/>
            <a:ext cx="11047906" cy="4373640"/>
          </a:xfrm>
        </p:spPr>
        <p:txBody>
          <a:bodyPr>
            <a:normAutofit/>
          </a:bodyPr>
          <a:lstStyle/>
          <a:p>
            <a:pPr marL="0" indent="0">
              <a:buNone/>
            </a:pPr>
            <a:r>
              <a:rPr lang="en-US" sz="2800" i="1" dirty="0" smtClean="0"/>
              <a:t>Defined by broad changes in American life ignited by the Great Depression and driven by the Roosevelt administration</a:t>
            </a:r>
            <a:r>
              <a:rPr lang="en-US" sz="2800" dirty="0" smtClean="0"/>
              <a:t>:</a:t>
            </a:r>
          </a:p>
          <a:p>
            <a:r>
              <a:rPr lang="en-US" sz="2800" dirty="0" smtClean="0"/>
              <a:t>Transformed the Democratic Party and the definition of “Liberalism”</a:t>
            </a:r>
          </a:p>
          <a:p>
            <a:r>
              <a:rPr lang="en-US" sz="2800" dirty="0" smtClean="0"/>
              <a:t>Changes in the definitions of freedom</a:t>
            </a:r>
          </a:p>
          <a:p>
            <a:r>
              <a:rPr lang="en-US" sz="2800" dirty="0" smtClean="0"/>
              <a:t>Changes in to the economic role of the federal government</a:t>
            </a:r>
          </a:p>
          <a:p>
            <a:r>
              <a:rPr lang="en-US" sz="2800" dirty="0" smtClean="0"/>
              <a:t>Limitations still exist in opportunity for women, people of color, and farmers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2896" y="0"/>
            <a:ext cx="2009104" cy="2009104"/>
          </a:xfrm>
          <a:prstGeom prst="rect">
            <a:avLst/>
          </a:prstGeom>
        </p:spPr>
      </p:pic>
    </p:spTree>
    <p:extLst>
      <p:ext uri="{BB962C8B-B14F-4D97-AF65-F5344CB8AC3E}">
        <p14:creationId xmlns:p14="http://schemas.microsoft.com/office/powerpoint/2010/main" val="83315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89" y="208019"/>
            <a:ext cx="9404723" cy="1400530"/>
          </a:xfrm>
        </p:spPr>
        <p:txBody>
          <a:bodyPr/>
          <a:lstStyle/>
          <a:p>
            <a:r>
              <a:rPr lang="en-US" sz="5400" dirty="0" smtClean="0"/>
              <a:t>The Approach:</a:t>
            </a:r>
            <a:endParaRPr lang="en-US" sz="5400" dirty="0"/>
          </a:p>
        </p:txBody>
      </p:sp>
      <p:sp>
        <p:nvSpPr>
          <p:cNvPr id="3" name="Content Placeholder 2"/>
          <p:cNvSpPr>
            <a:spLocks noGrp="1"/>
          </p:cNvSpPr>
          <p:nvPr>
            <p:ph idx="1"/>
          </p:nvPr>
        </p:nvSpPr>
        <p:spPr>
          <a:xfrm>
            <a:off x="446489" y="1259649"/>
            <a:ext cx="11556620" cy="4195481"/>
          </a:xfrm>
        </p:spPr>
        <p:txBody>
          <a:bodyPr>
            <a:noAutofit/>
          </a:bodyPr>
          <a:lstStyle/>
          <a:p>
            <a:pPr marL="0" indent="0">
              <a:buNone/>
            </a:pPr>
            <a:r>
              <a:rPr lang="en-US" sz="4000" dirty="0" smtClean="0"/>
              <a:t>Use government spending to:</a:t>
            </a:r>
          </a:p>
          <a:p>
            <a:r>
              <a:rPr lang="en-US" sz="4000" dirty="0" smtClean="0"/>
              <a:t>Promote economic growth</a:t>
            </a:r>
          </a:p>
          <a:p>
            <a:r>
              <a:rPr lang="en-US" sz="4000" dirty="0" smtClean="0"/>
              <a:t>Ease domestic and working lives of ordinary Americans</a:t>
            </a:r>
          </a:p>
          <a:p>
            <a:r>
              <a:rPr lang="en-US" sz="4000" dirty="0" smtClean="0"/>
              <a:t>Keep control of key natural resources</a:t>
            </a:r>
          </a:p>
          <a:p>
            <a:r>
              <a:rPr lang="en-US" sz="4000" dirty="0" smtClean="0"/>
              <a:t>One supporter wrote, “it promises a world replete with more freedom and happiness than mankind has ever known…”</a:t>
            </a:r>
            <a:endParaRPr lang="en-US" sz="4000" dirty="0"/>
          </a:p>
        </p:txBody>
      </p:sp>
    </p:spTree>
    <p:extLst>
      <p:ext uri="{BB962C8B-B14F-4D97-AF65-F5344CB8AC3E}">
        <p14:creationId xmlns:p14="http://schemas.microsoft.com/office/powerpoint/2010/main" val="20709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Hundred Days: Roosevelt’s First Actions</a:t>
            </a:r>
            <a:endParaRPr lang="en-US" dirty="0"/>
          </a:p>
        </p:txBody>
      </p:sp>
      <p:sp>
        <p:nvSpPr>
          <p:cNvPr id="3" name="Content Placeholder 2"/>
          <p:cNvSpPr>
            <a:spLocks noGrp="1"/>
          </p:cNvSpPr>
          <p:nvPr>
            <p:ph idx="1"/>
          </p:nvPr>
        </p:nvSpPr>
        <p:spPr>
          <a:xfrm>
            <a:off x="646111" y="2423388"/>
            <a:ext cx="10574117" cy="4195481"/>
          </a:xfrm>
        </p:spPr>
        <p:txBody>
          <a:bodyPr>
            <a:normAutofit/>
          </a:bodyPr>
          <a:lstStyle/>
          <a:p>
            <a:r>
              <a:rPr lang="en-US" sz="2800" dirty="0" smtClean="0"/>
              <a:t>Emergency Banking Act: provided funds to shore up threatened institutions </a:t>
            </a:r>
          </a:p>
          <a:p>
            <a:r>
              <a:rPr lang="en-US" sz="2800" dirty="0" smtClean="0"/>
              <a:t>Glass-Steagall Act: barred commercial banks from buying and selling stocks </a:t>
            </a:r>
          </a:p>
          <a:p>
            <a:r>
              <a:rPr lang="en-US" sz="2800" dirty="0" smtClean="0"/>
              <a:t>National Industrial Recovery Act: created NRA to establish industry codes, set standards for output, prices, and working conditions.*</a:t>
            </a:r>
          </a:p>
        </p:txBody>
      </p:sp>
    </p:spTree>
    <p:extLst>
      <p:ext uri="{BB962C8B-B14F-4D97-AF65-F5344CB8AC3E}">
        <p14:creationId xmlns:p14="http://schemas.microsoft.com/office/powerpoint/2010/main" val="399845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Dilemma…</a:t>
            </a:r>
            <a:endParaRPr lang="en-US" dirty="0"/>
          </a:p>
        </p:txBody>
      </p:sp>
      <p:sp>
        <p:nvSpPr>
          <p:cNvPr id="3" name="Content Placeholder 2"/>
          <p:cNvSpPr>
            <a:spLocks noGrp="1"/>
          </p:cNvSpPr>
          <p:nvPr>
            <p:ph idx="1"/>
          </p:nvPr>
        </p:nvSpPr>
        <p:spPr>
          <a:xfrm>
            <a:off x="90616" y="2833816"/>
            <a:ext cx="11977816" cy="3930039"/>
          </a:xfrm>
        </p:spPr>
        <p:txBody>
          <a:bodyPr>
            <a:noAutofit/>
          </a:bodyPr>
          <a:lstStyle/>
          <a:p>
            <a:r>
              <a:rPr lang="en-US" sz="2800" dirty="0" smtClean="0"/>
              <a:t>How to help the 25% of workers who were unemployed without undermining individual self-reliance? (while also trying to reduce federal spending….)</a:t>
            </a:r>
          </a:p>
          <a:p>
            <a:r>
              <a:rPr lang="en-US" sz="2800" dirty="0" smtClean="0"/>
              <a:t>Grants to local agencies that aided the impoverished? </a:t>
            </a:r>
            <a:endParaRPr lang="en-US" sz="2800" dirty="0"/>
          </a:p>
          <a:p>
            <a:r>
              <a:rPr lang="en-US" sz="2800" dirty="0" smtClean="0"/>
              <a:t>FDR preferred direct temporary federal employment centered on improving nation’s infrastructure of roads, bridges, public buildings, and parks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273" y="189470"/>
            <a:ext cx="2849561" cy="2644346"/>
          </a:xfrm>
          <a:prstGeom prst="rect">
            <a:avLst/>
          </a:prstGeom>
        </p:spPr>
      </p:pic>
    </p:spTree>
    <p:extLst>
      <p:ext uri="{BB962C8B-B14F-4D97-AF65-F5344CB8AC3E}">
        <p14:creationId xmlns:p14="http://schemas.microsoft.com/office/powerpoint/2010/main" val="29972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Civilian Conservation Corps (CCC)</a:t>
            </a:r>
            <a:endParaRPr lang="en-US" dirty="0"/>
          </a:p>
        </p:txBody>
      </p:sp>
      <p:sp>
        <p:nvSpPr>
          <p:cNvPr id="3" name="Content Placeholder 2"/>
          <p:cNvSpPr>
            <a:spLocks noGrp="1"/>
          </p:cNvSpPr>
          <p:nvPr>
            <p:ph idx="1"/>
          </p:nvPr>
        </p:nvSpPr>
        <p:spPr>
          <a:xfrm>
            <a:off x="404617" y="2516569"/>
            <a:ext cx="4389805" cy="3011019"/>
          </a:xfrm>
        </p:spPr>
        <p:txBody>
          <a:bodyPr>
            <a:normAutofit/>
          </a:bodyPr>
          <a:lstStyle/>
          <a:p>
            <a:pPr marL="0" indent="0" algn="ctr">
              <a:buNone/>
            </a:pPr>
            <a:r>
              <a:rPr lang="en-US" sz="3200" dirty="0" smtClean="0"/>
              <a:t>Employed young men to work on projects to improve national parks and forests… </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716" y="1536170"/>
            <a:ext cx="6658284" cy="5260046"/>
          </a:xfrm>
          <a:prstGeom prst="rect">
            <a:avLst/>
          </a:prstGeom>
        </p:spPr>
      </p:pic>
    </p:spTree>
    <p:extLst>
      <p:ext uri="{BB962C8B-B14F-4D97-AF65-F5344CB8AC3E}">
        <p14:creationId xmlns:p14="http://schemas.microsoft.com/office/powerpoint/2010/main" val="284366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Public Works Administration (PWA)</a:t>
            </a:r>
            <a:endParaRPr lang="en-US" dirty="0"/>
          </a:p>
        </p:txBody>
      </p:sp>
      <p:sp>
        <p:nvSpPr>
          <p:cNvPr id="3" name="Content Placeholder 2"/>
          <p:cNvSpPr>
            <a:spLocks noGrp="1"/>
          </p:cNvSpPr>
          <p:nvPr>
            <p:ph idx="1"/>
          </p:nvPr>
        </p:nvSpPr>
        <p:spPr>
          <a:xfrm>
            <a:off x="646111" y="2147597"/>
            <a:ext cx="4881478" cy="2893960"/>
          </a:xfrm>
        </p:spPr>
        <p:txBody>
          <a:bodyPr>
            <a:noAutofit/>
          </a:bodyPr>
          <a:lstStyle/>
          <a:p>
            <a:r>
              <a:rPr lang="en-US" sz="3200" dirty="0" smtClean="0"/>
              <a:t>Contracted with private construction companies to build roads, schools, hospitals, bridges, highways, other public facilities</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266950"/>
            <a:ext cx="5715000" cy="4591050"/>
          </a:xfrm>
          <a:prstGeom prst="rect">
            <a:avLst/>
          </a:prstGeom>
        </p:spPr>
      </p:pic>
    </p:spTree>
    <p:extLst>
      <p:ext uri="{BB962C8B-B14F-4D97-AF65-F5344CB8AC3E}">
        <p14:creationId xmlns:p14="http://schemas.microsoft.com/office/powerpoint/2010/main" val="322257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Agricultural Adjustment Act (AAA)</a:t>
            </a:r>
            <a:endParaRPr lang="en-US" dirty="0"/>
          </a:p>
        </p:txBody>
      </p:sp>
      <p:sp>
        <p:nvSpPr>
          <p:cNvPr id="3" name="Content Placeholder 2"/>
          <p:cNvSpPr>
            <a:spLocks noGrp="1"/>
          </p:cNvSpPr>
          <p:nvPr>
            <p:ph idx="1"/>
          </p:nvPr>
        </p:nvSpPr>
        <p:spPr>
          <a:xfrm>
            <a:off x="646111" y="2407145"/>
            <a:ext cx="5336125" cy="3392293"/>
          </a:xfrm>
        </p:spPr>
        <p:txBody>
          <a:bodyPr>
            <a:normAutofit/>
          </a:bodyPr>
          <a:lstStyle/>
          <a:p>
            <a:pPr marL="0" indent="0">
              <a:buNone/>
            </a:pPr>
            <a:r>
              <a:rPr lang="en-US" sz="3200" dirty="0" smtClean="0"/>
              <a:t>Set production quotas on major crops and paid farmers to plant less in an attempt to raise farm prices.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8273" y="1425218"/>
            <a:ext cx="4203160" cy="5229692"/>
          </a:xfrm>
          <a:prstGeom prst="rect">
            <a:avLst/>
          </a:prstGeom>
        </p:spPr>
      </p:pic>
    </p:spTree>
    <p:extLst>
      <p:ext uri="{BB962C8B-B14F-4D97-AF65-F5344CB8AC3E}">
        <p14:creationId xmlns:p14="http://schemas.microsoft.com/office/powerpoint/2010/main" val="1509458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Impacts:</a:t>
            </a:r>
            <a:endParaRPr lang="en-US" dirty="0"/>
          </a:p>
        </p:txBody>
      </p:sp>
      <p:sp>
        <p:nvSpPr>
          <p:cNvPr id="3" name="Content Placeholder 2"/>
          <p:cNvSpPr>
            <a:spLocks noGrp="1"/>
          </p:cNvSpPr>
          <p:nvPr>
            <p:ph idx="1"/>
          </p:nvPr>
        </p:nvSpPr>
        <p:spPr>
          <a:xfrm>
            <a:off x="296003" y="1385654"/>
            <a:ext cx="11788905" cy="2634412"/>
          </a:xfrm>
        </p:spPr>
        <p:txBody>
          <a:bodyPr/>
          <a:lstStyle/>
          <a:p>
            <a:r>
              <a:rPr lang="en-US" sz="3600" dirty="0" smtClean="0"/>
              <a:t>Destroyed crops and slaughtered farm animals…</a:t>
            </a:r>
          </a:p>
          <a:p>
            <a:r>
              <a:rPr lang="en-US" sz="3600" dirty="0" smtClean="0"/>
              <a:t>Loss of jobs for tenants and sharecroppers</a:t>
            </a:r>
          </a:p>
          <a:p>
            <a:r>
              <a:rPr lang="en-US" sz="3600" dirty="0" smtClean="0"/>
              <a:t>Increased rural exodus across the country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826" y="3560803"/>
            <a:ext cx="4286250" cy="3200400"/>
          </a:xfrm>
          <a:prstGeom prst="rect">
            <a:avLst/>
          </a:prstGeom>
        </p:spPr>
      </p:pic>
    </p:spTree>
    <p:extLst>
      <p:ext uri="{BB962C8B-B14F-4D97-AF65-F5344CB8AC3E}">
        <p14:creationId xmlns:p14="http://schemas.microsoft.com/office/powerpoint/2010/main" val="210523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250</TotalTime>
  <Words>1165</Words>
  <Application>Microsoft Office PowerPoint</Application>
  <PresentationFormat>Widescreen</PresentationFormat>
  <Paragraphs>121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vt:lpstr>
      <vt:lpstr>The New Deal</vt:lpstr>
      <vt:lpstr>What’s the deal with the New Deal?</vt:lpstr>
      <vt:lpstr>The Approach:</vt:lpstr>
      <vt:lpstr>Hundred Days: Roosevelt’s First Actions</vt:lpstr>
      <vt:lpstr>Dilemma…</vt:lpstr>
      <vt:lpstr>Projects: Civilian Conservation Corps (CCC)</vt:lpstr>
      <vt:lpstr>Program: Public Works Administration (PWA)</vt:lpstr>
      <vt:lpstr>Programs: Agricultural Adjustment Act (AAA)</vt:lpstr>
      <vt:lpstr>Negative Impacts:</vt:lpstr>
      <vt:lpstr>Dust Bowl</vt:lpstr>
      <vt:lpstr>Programs: Resettlement Administration and Federal Housing Administration</vt:lpstr>
      <vt:lpstr>Supreme Court Intervention: The Fall of the first New Deal</vt:lpstr>
      <vt:lpstr>Use of Interstate Commerce Clause</vt:lpstr>
      <vt:lpstr>On the Union Front</vt:lpstr>
      <vt:lpstr>Grassroots Revolt</vt:lpstr>
      <vt:lpstr>Huey Long: The Kingfish</vt:lpstr>
      <vt:lpstr>Shifting influences in National Voice: Fundamentalism and Father Coughlin</vt:lpstr>
      <vt:lpstr>1935: Second New Deal</vt:lpstr>
      <vt:lpstr>Programs: Rural Electrification Agency (REA)</vt:lpstr>
      <vt:lpstr>Programs: Works Progress Administration</vt:lpstr>
      <vt:lpstr>Programs: Social Security Act (1935)</vt:lpstr>
      <vt:lpstr>Redefining Liberalism</vt:lpstr>
      <vt:lpstr>Opposition, 1936</vt:lpstr>
      <vt:lpstr>Missteps and Those Largely Impacted: Women and Minorities</vt:lpstr>
      <vt:lpstr>Missteps and Those Largely Impacted: Women and Minorities</vt:lpstr>
      <vt:lpstr>Flip Side:</vt:lpstr>
      <vt:lpstr>Roosevelt on International Concerns:</vt:lpstr>
      <vt:lpstr>What’s the deal with the New Deal?</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Deal</dc:title>
  <dc:creator>Alyssa Arnell</dc:creator>
  <cp:lastModifiedBy>Alyssa Arnell</cp:lastModifiedBy>
  <cp:revision>23</cp:revision>
  <dcterms:created xsi:type="dcterms:W3CDTF">2017-11-14T11:11:40Z</dcterms:created>
  <dcterms:modified xsi:type="dcterms:W3CDTF">2018-04-17T19:04:48Z</dcterms:modified>
</cp:coreProperties>
</file>