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6" r:id="rId3"/>
    <p:sldId id="317" r:id="rId4"/>
    <p:sldId id="308" r:id="rId5"/>
    <p:sldId id="309" r:id="rId6"/>
    <p:sldId id="284" r:id="rId7"/>
    <p:sldId id="285" r:id="rId8"/>
    <p:sldId id="286" r:id="rId9"/>
    <p:sldId id="288" r:id="rId10"/>
    <p:sldId id="307" r:id="rId11"/>
    <p:sldId id="318" r:id="rId12"/>
    <p:sldId id="319" r:id="rId13"/>
    <p:sldId id="289" r:id="rId14"/>
    <p:sldId id="292" r:id="rId15"/>
    <p:sldId id="262" r:id="rId16"/>
    <p:sldId id="267" r:id="rId17"/>
    <p:sldId id="268" r:id="rId18"/>
    <p:sldId id="320" r:id="rId19"/>
    <p:sldId id="315" r:id="rId20"/>
    <p:sldId id="311" r:id="rId21"/>
    <p:sldId id="297" r:id="rId22"/>
    <p:sldId id="310" r:id="rId23"/>
    <p:sldId id="312" r:id="rId24"/>
    <p:sldId id="298" r:id="rId25"/>
    <p:sldId id="264" r:id="rId26"/>
    <p:sldId id="299" r:id="rId27"/>
    <p:sldId id="300" r:id="rId28"/>
    <p:sldId id="301" r:id="rId29"/>
    <p:sldId id="266" r:id="rId30"/>
    <p:sldId id="303" r:id="rId31"/>
    <p:sldId id="261" r:id="rId32"/>
    <p:sldId id="265" r:id="rId33"/>
    <p:sldId id="269" r:id="rId34"/>
    <p:sldId id="270" r:id="rId35"/>
    <p:sldId id="271" r:id="rId36"/>
    <p:sldId id="272" r:id="rId37"/>
    <p:sldId id="273" r:id="rId38"/>
    <p:sldId id="274" r:id="rId39"/>
    <p:sldId id="275" r:id="rId40"/>
    <p:sldId id="276" r:id="rId41"/>
    <p:sldId id="277" r:id="rId42"/>
    <p:sldId id="257" r:id="rId43"/>
    <p:sldId id="259" r:id="rId44"/>
    <p:sldId id="260" r:id="rId45"/>
    <p:sldId id="279" r:id="rId46"/>
    <p:sldId id="283" r:id="rId47"/>
    <p:sldId id="314" r:id="rId48"/>
    <p:sldId id="278" r:id="rId49"/>
    <p:sldId id="25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60" y="720"/>
      </p:cViewPr>
      <p:guideLst/>
    </p:cSldViewPr>
  </p:slideViewPr>
  <p:notesTextViewPr>
    <p:cViewPr>
      <p:scale>
        <a:sx n="1" d="1"/>
        <a:sy n="1" d="1"/>
      </p:scale>
      <p:origin x="0" y="0"/>
    </p:cViewPr>
  </p:notesTextViewPr>
  <p:sorterViewPr>
    <p:cViewPr varScale="1">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717566-3373-4C32-AB54-7E4C9002830E}"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2374222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717566-3373-4C32-AB54-7E4C9002830E}"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233222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717566-3373-4C32-AB54-7E4C9002830E}"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26296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717566-3373-4C32-AB54-7E4C9002830E}"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4F55827E-E840-4B66-8500-5744403CD190}"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580430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717566-3373-4C32-AB54-7E4C9002830E}"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1853652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5717566-3373-4C32-AB54-7E4C9002830E}"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291273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5717566-3373-4C32-AB54-7E4C9002830E}"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3453216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717566-3373-4C32-AB54-7E4C9002830E}"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424165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5717566-3373-4C32-AB54-7E4C9002830E}" type="datetimeFigureOut">
              <a:rPr lang="en-US" smtClean="0"/>
              <a:t>12/5/2023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F55827E-E840-4B66-8500-5744403CD190}" type="slidenum">
              <a:rPr lang="en-US" smtClean="0"/>
              <a:t>‹#›</a:t>
            </a:fld>
            <a:endParaRPr lang="en-US"/>
          </a:p>
        </p:txBody>
      </p:sp>
    </p:spTree>
    <p:extLst>
      <p:ext uri="{BB962C8B-B14F-4D97-AF65-F5344CB8AC3E}">
        <p14:creationId xmlns:p14="http://schemas.microsoft.com/office/powerpoint/2010/main" val="784788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717566-3373-4C32-AB54-7E4C9002830E}"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3258282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717566-3373-4C32-AB54-7E4C9002830E}"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1872004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717566-3373-4C32-AB54-7E4C9002830E}"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1479806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717566-3373-4C32-AB54-7E4C9002830E}"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1481486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717566-3373-4C32-AB54-7E4C9002830E}"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309298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5717566-3373-4C32-AB54-7E4C9002830E}"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132190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717566-3373-4C32-AB54-7E4C9002830E}"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1439551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717566-3373-4C32-AB54-7E4C9002830E}"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5827E-E840-4B66-8500-5744403CD190}" type="slidenum">
              <a:rPr lang="en-US" smtClean="0"/>
              <a:t>‹#›</a:t>
            </a:fld>
            <a:endParaRPr lang="en-US"/>
          </a:p>
        </p:txBody>
      </p:sp>
    </p:spTree>
    <p:extLst>
      <p:ext uri="{BB962C8B-B14F-4D97-AF65-F5344CB8AC3E}">
        <p14:creationId xmlns:p14="http://schemas.microsoft.com/office/powerpoint/2010/main" val="1994364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5717566-3373-4C32-AB54-7E4C9002830E}" type="datetimeFigureOut">
              <a:rPr lang="en-US" smtClean="0"/>
              <a:t>12/5/2023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F55827E-E840-4B66-8500-5744403CD190}" type="slidenum">
              <a:rPr lang="en-US" smtClean="0"/>
              <a:t>‹#›</a:t>
            </a:fld>
            <a:endParaRPr lang="en-US"/>
          </a:p>
        </p:txBody>
      </p:sp>
    </p:spTree>
    <p:extLst>
      <p:ext uri="{BB962C8B-B14F-4D97-AF65-F5344CB8AC3E}">
        <p14:creationId xmlns:p14="http://schemas.microsoft.com/office/powerpoint/2010/main" val="28318586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P4I85LK46Ew"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encyclopedia.ushmm.org/narrative/4997/en" TargetMode="External"/><Relationship Id="rId13" Type="http://schemas.openxmlformats.org/officeDocument/2006/relationships/image" Target="../media/image26.jpeg"/><Relationship Id="rId3" Type="http://schemas.openxmlformats.org/officeDocument/2006/relationships/hyperlink" Target="https://encyclopedia.ushmm.org/narrative/4236/en" TargetMode="External"/><Relationship Id="rId7" Type="http://schemas.openxmlformats.org/officeDocument/2006/relationships/hyperlink" Target="https://encyclopedia.ushmm.org/narrative/4992/en" TargetMode="External"/><Relationship Id="rId12" Type="http://schemas.openxmlformats.org/officeDocument/2006/relationships/image" Target="../media/image25.gif"/><Relationship Id="rId2" Type="http://schemas.openxmlformats.org/officeDocument/2006/relationships/hyperlink" Target="https://encyclopedia.ushmm.org/narrative/2103/en" TargetMode="External"/><Relationship Id="rId1" Type="http://schemas.openxmlformats.org/officeDocument/2006/relationships/slideLayout" Target="../slideLayouts/slideLayout2.xml"/><Relationship Id="rId6" Type="http://schemas.openxmlformats.org/officeDocument/2006/relationships/hyperlink" Target="https://encyclopedia.ushmm.org/narrative/5566/en" TargetMode="External"/><Relationship Id="rId11" Type="http://schemas.openxmlformats.org/officeDocument/2006/relationships/hyperlink" Target="https://encyclopedia.ushmm.org/narrative/2972/en" TargetMode="External"/><Relationship Id="rId5" Type="http://schemas.openxmlformats.org/officeDocument/2006/relationships/hyperlink" Target="https://encyclopedia.ushmm.org/narrative/5505/en" TargetMode="External"/><Relationship Id="rId10" Type="http://schemas.openxmlformats.org/officeDocument/2006/relationships/hyperlink" Target="https://encyclopedia.ushmm.org/narrative/4964/en" TargetMode="External"/><Relationship Id="rId4" Type="http://schemas.openxmlformats.org/officeDocument/2006/relationships/hyperlink" Target="https://encyclopedia.ushmm.org/narrative/6313/en" TargetMode="External"/><Relationship Id="rId9" Type="http://schemas.openxmlformats.org/officeDocument/2006/relationships/hyperlink" Target="https://encyclopedia.ushmm.org/narrative/6153/en" TargetMode="External"/><Relationship Id="rId14"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watch?v=amRrFQjer6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ideo" Target="https://www.youtube.com/embed/amRrFQjer6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571" y="2676292"/>
            <a:ext cx="4950941" cy="1307800"/>
          </a:xfrm>
        </p:spPr>
        <p:txBody>
          <a:bodyPr/>
          <a:lstStyle/>
          <a:p>
            <a:r>
              <a:rPr lang="en-US" dirty="0"/>
              <a:t>World War II</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259" y="0"/>
            <a:ext cx="4635741" cy="6858000"/>
          </a:xfrm>
          <a:prstGeom prst="rect">
            <a:avLst/>
          </a:prstGeom>
        </p:spPr>
      </p:pic>
    </p:spTree>
    <p:extLst>
      <p:ext uri="{BB962C8B-B14F-4D97-AF65-F5344CB8AC3E}">
        <p14:creationId xmlns:p14="http://schemas.microsoft.com/office/powerpoint/2010/main" val="867818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3535" y="728514"/>
            <a:ext cx="4670854" cy="1080938"/>
          </a:xfrm>
        </p:spPr>
        <p:txBody>
          <a:bodyPr/>
          <a:lstStyle/>
          <a:p>
            <a:r>
              <a:rPr lang="en-US" dirty="0"/>
              <a:t>Stab in the Back Myth</a:t>
            </a:r>
          </a:p>
        </p:txBody>
      </p:sp>
      <p:pic>
        <p:nvPicPr>
          <p:cNvPr id="4" name="Content Placeholder 3"/>
          <p:cNvPicPr>
            <a:picLocks noGrp="1" noChangeAspect="1"/>
          </p:cNvPicPr>
          <p:nvPr>
            <p:ph idx="1"/>
          </p:nvPr>
        </p:nvPicPr>
        <p:blipFill rotWithShape="1">
          <a:blip r:embed="rId2"/>
          <a:srcRect l="30018" t="11979" r="45261" b="33771"/>
          <a:stretch/>
        </p:blipFill>
        <p:spPr>
          <a:xfrm>
            <a:off x="0" y="0"/>
            <a:ext cx="5511114" cy="6802779"/>
          </a:xfrm>
          <a:prstGeom prst="rect">
            <a:avLst/>
          </a:prstGeom>
        </p:spPr>
      </p:pic>
      <p:sp>
        <p:nvSpPr>
          <p:cNvPr id="5" name="Rectangle 4"/>
          <p:cNvSpPr/>
          <p:nvPr/>
        </p:nvSpPr>
        <p:spPr>
          <a:xfrm>
            <a:off x="5899852" y="2848917"/>
            <a:ext cx="5384423" cy="646331"/>
          </a:xfrm>
          <a:prstGeom prst="rect">
            <a:avLst/>
          </a:prstGeom>
        </p:spPr>
        <p:txBody>
          <a:bodyPr wrap="none">
            <a:spAutoFit/>
          </a:bodyPr>
          <a:lstStyle/>
          <a:p>
            <a:r>
              <a:rPr lang="en-US" dirty="0">
                <a:hlinkClick r:id="rId3"/>
              </a:rPr>
              <a:t>https://www.youtube.com/watch?v=P4I85LK46Ew</a:t>
            </a:r>
            <a:endParaRPr lang="en-US" dirty="0"/>
          </a:p>
          <a:p>
            <a:endParaRPr lang="en-US" dirty="0"/>
          </a:p>
        </p:txBody>
      </p:sp>
      <p:pic>
        <p:nvPicPr>
          <p:cNvPr id="2050" name="Picture 2" descr="Stab-in-the-back myth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7708" y="3495248"/>
            <a:ext cx="4369398" cy="268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066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F12C-008A-4904-9F88-57AEBDDFA8FD}"/>
              </a:ext>
            </a:extLst>
          </p:cNvPr>
          <p:cNvSpPr>
            <a:spLocks noGrp="1"/>
          </p:cNvSpPr>
          <p:nvPr>
            <p:ph type="title"/>
          </p:nvPr>
        </p:nvSpPr>
        <p:spPr/>
        <p:txBody>
          <a:bodyPr/>
          <a:lstStyle/>
          <a:p>
            <a:r>
              <a:rPr lang="en-US" dirty="0"/>
              <a:t>Path to Hitler</a:t>
            </a:r>
          </a:p>
        </p:txBody>
      </p:sp>
      <p:sp>
        <p:nvSpPr>
          <p:cNvPr id="3" name="Content Placeholder 2">
            <a:extLst>
              <a:ext uri="{FF2B5EF4-FFF2-40B4-BE49-F238E27FC236}">
                <a16:creationId xmlns:a16="http://schemas.microsoft.com/office/drawing/2014/main" id="{B9C18EA8-BCFC-433F-9E2D-9D88E3AAB4C7}"/>
              </a:ext>
            </a:extLst>
          </p:cNvPr>
          <p:cNvSpPr>
            <a:spLocks noGrp="1"/>
          </p:cNvSpPr>
          <p:nvPr>
            <p:ph idx="1"/>
          </p:nvPr>
        </p:nvSpPr>
        <p:spPr/>
        <p:txBody>
          <a:bodyPr/>
          <a:lstStyle/>
          <a:p>
            <a:r>
              <a:rPr lang="en-US" dirty="0"/>
              <a:t>Nazi Party gains supporters and electoral victories (How)?</a:t>
            </a:r>
          </a:p>
          <a:p>
            <a:r>
              <a:rPr lang="en-US" dirty="0"/>
              <a:t>Garnered support by specific German officer class whose experience during the mutiny and revolution</a:t>
            </a:r>
          </a:p>
          <a:p>
            <a:r>
              <a:rPr lang="en-US" dirty="0"/>
              <a:t>Widespread support of millions of everyday citizens who hailed him as a national savior in gigantic stadium rallies</a:t>
            </a:r>
          </a:p>
          <a:p>
            <a:r>
              <a:rPr lang="en-US" dirty="0"/>
              <a:t>In 1960, William Shirer (historian) contributed the rise of the Third Reich and the criminality that came about to communal frenzy</a:t>
            </a:r>
          </a:p>
        </p:txBody>
      </p:sp>
      <p:pic>
        <p:nvPicPr>
          <p:cNvPr id="3074" name="Picture 2" descr="When Nazis held mass rallies in Madison Square Garden">
            <a:extLst>
              <a:ext uri="{FF2B5EF4-FFF2-40B4-BE49-F238E27FC236}">
                <a16:creationId xmlns:a16="http://schemas.microsoft.com/office/drawing/2014/main" id="{E4172730-685A-448D-AAAD-4ABB7B9AF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468" y="0"/>
            <a:ext cx="6849532" cy="68495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Nazi rally in Nuremberg">
            <a:extLst>
              <a:ext uri="{FF2B5EF4-FFF2-40B4-BE49-F238E27FC236}">
                <a16:creationId xmlns:a16="http://schemas.microsoft.com/office/drawing/2014/main" id="{2031DE05-4699-46B2-AF8A-9B8012C4F8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98ECDF2D-ED9E-4D2E-8FA8-ECCE685A1577}"/>
              </a:ext>
            </a:extLst>
          </p:cNvPr>
          <p:cNvPicPr>
            <a:picLocks noChangeAspect="1"/>
          </p:cNvPicPr>
          <p:nvPr/>
        </p:nvPicPr>
        <p:blipFill rotWithShape="1">
          <a:blip r:embed="rId3"/>
          <a:srcRect l="60694" t="42099" r="20278" b="26049"/>
          <a:stretch/>
        </p:blipFill>
        <p:spPr>
          <a:xfrm>
            <a:off x="0" y="2664586"/>
            <a:ext cx="8906934" cy="4193414"/>
          </a:xfrm>
          <a:prstGeom prst="rect">
            <a:avLst/>
          </a:prstGeom>
        </p:spPr>
      </p:pic>
    </p:spTree>
    <p:extLst>
      <p:ext uri="{BB962C8B-B14F-4D97-AF65-F5344CB8AC3E}">
        <p14:creationId xmlns:p14="http://schemas.microsoft.com/office/powerpoint/2010/main" val="99924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1000"/>
                                        <p:tgtEl>
                                          <p:spTgt spid="3074"/>
                                        </p:tgtEl>
                                      </p:cBhvr>
                                    </p:animEffect>
                                    <p:anim calcmode="lin" valueType="num">
                                      <p:cBhvr>
                                        <p:cTn id="28" dur="1000" fill="hold"/>
                                        <p:tgtEl>
                                          <p:spTgt spid="3074"/>
                                        </p:tgtEl>
                                        <p:attrNameLst>
                                          <p:attrName>ppt_x</p:attrName>
                                        </p:attrNameLst>
                                      </p:cBhvr>
                                      <p:tavLst>
                                        <p:tav tm="0">
                                          <p:val>
                                            <p:strVal val="#ppt_x"/>
                                          </p:val>
                                        </p:tav>
                                        <p:tav tm="100000">
                                          <p:val>
                                            <p:strVal val="#ppt_x"/>
                                          </p:val>
                                        </p:tav>
                                      </p:tavLst>
                                    </p:anim>
                                    <p:anim calcmode="lin" valueType="num">
                                      <p:cBhvr>
                                        <p:cTn id="2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525BF-59E2-48F5-A513-59B375E8A842}"/>
              </a:ext>
            </a:extLst>
          </p:cNvPr>
          <p:cNvSpPr>
            <a:spLocks noGrp="1"/>
          </p:cNvSpPr>
          <p:nvPr>
            <p:ph type="title"/>
          </p:nvPr>
        </p:nvSpPr>
        <p:spPr/>
        <p:txBody>
          <a:bodyPr/>
          <a:lstStyle/>
          <a:p>
            <a:r>
              <a:rPr lang="en-US" dirty="0"/>
              <a:t>Hitler and Rise to Power</a:t>
            </a:r>
          </a:p>
        </p:txBody>
      </p:sp>
      <p:sp>
        <p:nvSpPr>
          <p:cNvPr id="3" name="Content Placeholder 2">
            <a:extLst>
              <a:ext uri="{FF2B5EF4-FFF2-40B4-BE49-F238E27FC236}">
                <a16:creationId xmlns:a16="http://schemas.microsoft.com/office/drawing/2014/main" id="{2E63B87E-2887-48FF-B309-76D19069EDFE}"/>
              </a:ext>
            </a:extLst>
          </p:cNvPr>
          <p:cNvSpPr>
            <a:spLocks noGrp="1"/>
          </p:cNvSpPr>
          <p:nvPr>
            <p:ph idx="1"/>
          </p:nvPr>
        </p:nvSpPr>
        <p:spPr>
          <a:xfrm>
            <a:off x="34240" y="1989739"/>
            <a:ext cx="6883027" cy="4868261"/>
          </a:xfrm>
        </p:spPr>
        <p:txBody>
          <a:bodyPr>
            <a:normAutofit fontScale="92500"/>
          </a:bodyPr>
          <a:lstStyle/>
          <a:p>
            <a:r>
              <a:rPr lang="en-US" dirty="0"/>
              <a:t>Blamed the Weimar Republic’s “weakness” on the influence of the Jewish and communist minorities</a:t>
            </a:r>
          </a:p>
          <a:p>
            <a:r>
              <a:rPr lang="en-US" b="0" i="0" dirty="0">
                <a:effectLst/>
                <a:latin typeface="ff-tisa-sans-web-pro"/>
              </a:rPr>
              <a:t>“There are only two possibilities,” he told a Munich audience in 1922. “Either victory of the Aryan, or annihilation of the Aryan and the victory of the Jew.” </a:t>
            </a:r>
          </a:p>
          <a:p>
            <a:r>
              <a:rPr lang="en-US" dirty="0">
                <a:latin typeface="ff-tisa-sans-web-pro"/>
              </a:rPr>
              <a:t>Nazi Party had a newspaper, official flag, and private army made up of unemployed WWI veterans</a:t>
            </a:r>
          </a:p>
          <a:p>
            <a:r>
              <a:rPr lang="en-US" dirty="0">
                <a:latin typeface="ff-tisa-sans-web-pro"/>
              </a:rPr>
              <a:t>Failed attempt to overthrow regional government in Bavaria</a:t>
            </a:r>
          </a:p>
          <a:p>
            <a:r>
              <a:rPr lang="en-US" dirty="0">
                <a:latin typeface="ff-tisa-sans-web-pro"/>
              </a:rPr>
              <a:t>Hitler sent to prison for a year and writes Mein </a:t>
            </a:r>
            <a:r>
              <a:rPr lang="en-US" dirty="0" err="1">
                <a:latin typeface="ff-tisa-sans-web-pro"/>
              </a:rPr>
              <a:t>Kampf</a:t>
            </a:r>
            <a:endParaRPr lang="en-US" dirty="0">
              <a:latin typeface="ff-tisa-sans-web-pro"/>
            </a:endParaRPr>
          </a:p>
          <a:p>
            <a:r>
              <a:rPr lang="en-US" dirty="0">
                <a:latin typeface="ff-tisa-sans-web-pro"/>
              </a:rPr>
              <a:t>Nazi party becomes largest political party</a:t>
            </a:r>
          </a:p>
          <a:p>
            <a:r>
              <a:rPr lang="en-US" dirty="0">
                <a:latin typeface="ff-tisa-sans-web-pro"/>
              </a:rPr>
              <a:t>Forcing President Paul von </a:t>
            </a:r>
            <a:r>
              <a:rPr lang="en-US" dirty="0" err="1">
                <a:latin typeface="ff-tisa-sans-web-pro"/>
              </a:rPr>
              <a:t>Hindenberg</a:t>
            </a:r>
            <a:r>
              <a:rPr lang="en-US" dirty="0">
                <a:latin typeface="ff-tisa-sans-web-pro"/>
              </a:rPr>
              <a:t> to appoint Hitler as Chancellor</a:t>
            </a:r>
            <a:endParaRPr lang="en-US" dirty="0"/>
          </a:p>
        </p:txBody>
      </p:sp>
      <p:pic>
        <p:nvPicPr>
          <p:cNvPr id="4098" name="Picture 2" descr="Hitler and the kaiser, WWII-era">
            <a:extLst>
              <a:ext uri="{FF2B5EF4-FFF2-40B4-BE49-F238E27FC236}">
                <a16:creationId xmlns:a16="http://schemas.microsoft.com/office/drawing/2014/main" id="{24A86EFC-D150-4AD0-81C6-F28C25032A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7267" y="1989739"/>
            <a:ext cx="5167779" cy="376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4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Hitler</a:t>
            </a:r>
          </a:p>
        </p:txBody>
      </p:sp>
      <p:sp>
        <p:nvSpPr>
          <p:cNvPr id="3" name="Content Placeholder 2"/>
          <p:cNvSpPr>
            <a:spLocks noGrp="1"/>
          </p:cNvSpPr>
          <p:nvPr>
            <p:ph idx="1"/>
          </p:nvPr>
        </p:nvSpPr>
        <p:spPr/>
        <p:txBody>
          <a:bodyPr>
            <a:normAutofit/>
          </a:bodyPr>
          <a:lstStyle/>
          <a:p>
            <a:r>
              <a:rPr lang="en-US" dirty="0"/>
              <a:t>1933 and 1934, Hitler together with his Nazis took control over Germany turning his reign into a dictatorship</a:t>
            </a:r>
          </a:p>
          <a:p>
            <a:r>
              <a:rPr lang="en-US" dirty="0"/>
              <a:t>Period of hostility especially to the Jews </a:t>
            </a:r>
          </a:p>
          <a:p>
            <a:r>
              <a:rPr lang="en-US" dirty="0"/>
              <a:t>solved the issue of unemployment by spending heavily on the country's military. </a:t>
            </a:r>
          </a:p>
          <a:p>
            <a:r>
              <a:rPr lang="en-US" dirty="0"/>
              <a:t>pulled out of the League of Nations in 1933 and rejected the Versailles Treaty </a:t>
            </a:r>
          </a:p>
          <a:p>
            <a:r>
              <a:rPr lang="en-US" dirty="0"/>
              <a:t>re-armed all three arms of the military contrary to the treaty in 1935</a:t>
            </a:r>
          </a:p>
        </p:txBody>
      </p:sp>
    </p:spTree>
    <p:extLst>
      <p:ext uri="{BB962C8B-B14F-4D97-AF65-F5344CB8AC3E}">
        <p14:creationId xmlns:p14="http://schemas.microsoft.com/office/powerpoint/2010/main" val="195308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German / Russian Neutrality 1939</a:t>
            </a:r>
          </a:p>
        </p:txBody>
      </p:sp>
      <p:sp>
        <p:nvSpPr>
          <p:cNvPr id="3" name="Content Placeholder 2"/>
          <p:cNvSpPr>
            <a:spLocks noGrp="1"/>
          </p:cNvSpPr>
          <p:nvPr>
            <p:ph idx="1"/>
          </p:nvPr>
        </p:nvSpPr>
        <p:spPr/>
        <p:txBody>
          <a:bodyPr/>
          <a:lstStyle/>
          <a:p>
            <a:r>
              <a:rPr lang="en-US" dirty="0"/>
              <a:t>German-Soviet Pact</a:t>
            </a:r>
          </a:p>
          <a:p>
            <a:r>
              <a:rPr lang="en-US" dirty="0"/>
              <a:t>Germany would exchange manufactured goods for Soviet raw materials</a:t>
            </a:r>
          </a:p>
          <a:p>
            <a:r>
              <a:rPr lang="en-US" dirty="0"/>
              <a:t>Signed nonaggression pact on August 23, 1939, in which each signatory promised not to attack the other.</a:t>
            </a:r>
          </a:p>
        </p:txBody>
      </p:sp>
      <p:pic>
        <p:nvPicPr>
          <p:cNvPr id="4098" name="Picture 2" descr="Image result for germany and russian pac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2383" y="4588778"/>
            <a:ext cx="3704432" cy="20821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nderstanding Adolf Hitler's rise in Nazi Germany can help us avoid the  traps of histo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4976" y="17935"/>
            <a:ext cx="4417024" cy="231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Hitler</a:t>
            </a:r>
          </a:p>
        </p:txBody>
      </p:sp>
      <p:sp>
        <p:nvSpPr>
          <p:cNvPr id="3" name="Content Placeholder 2"/>
          <p:cNvSpPr>
            <a:spLocks noGrp="1"/>
          </p:cNvSpPr>
          <p:nvPr>
            <p:ph idx="1"/>
          </p:nvPr>
        </p:nvSpPr>
        <p:spPr>
          <a:xfrm>
            <a:off x="243716" y="3191441"/>
            <a:ext cx="9613861" cy="3599316"/>
          </a:xfrm>
        </p:spPr>
        <p:txBody>
          <a:bodyPr/>
          <a:lstStyle/>
          <a:p>
            <a:r>
              <a:rPr lang="en-US" dirty="0"/>
              <a:t>Pursues German rearmament in violation of the Versailles Treaty</a:t>
            </a:r>
          </a:p>
          <a:p>
            <a:r>
              <a:rPr lang="en-US" dirty="0"/>
              <a:t>Moves into demilitarized zone between France and Germany</a:t>
            </a:r>
          </a:p>
          <a:p>
            <a:r>
              <a:rPr lang="en-US" dirty="0"/>
              <a:t>Britain, France, and the U.S. do not oppose this action, and Hitler is emboldened by the lack of retaliation</a:t>
            </a:r>
          </a:p>
          <a:p>
            <a:r>
              <a:rPr lang="en-US" dirty="0"/>
              <a:t>Hitler annexes Austria and parts of Czechoslovakia and then the whole country</a:t>
            </a:r>
          </a:p>
          <a:p>
            <a:pPr marL="0" indent="0">
              <a:buNone/>
            </a:pPr>
            <a:endParaRPr lang="en-US" dirty="0"/>
          </a:p>
        </p:txBody>
      </p:sp>
      <p:pic>
        <p:nvPicPr>
          <p:cNvPr id="5" name="Picture 4" descr="Image result for german invasion of po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7292" y="79154"/>
            <a:ext cx="4291532" cy="2795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76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6728353" cy="441548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352" y="1319848"/>
            <a:ext cx="5463648" cy="5538152"/>
          </a:xfrm>
          <a:prstGeom prst="rect">
            <a:avLst/>
          </a:prstGeom>
        </p:spPr>
      </p:pic>
    </p:spTree>
    <p:extLst>
      <p:ext uri="{BB962C8B-B14F-4D97-AF65-F5344CB8AC3E}">
        <p14:creationId xmlns:p14="http://schemas.microsoft.com/office/powerpoint/2010/main" val="1887505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German Invasion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1491" y="1834166"/>
            <a:ext cx="7650509" cy="5023834"/>
          </a:xfrm>
        </p:spPr>
      </p:pic>
      <p:sp>
        <p:nvSpPr>
          <p:cNvPr id="5" name="TextBox 4"/>
          <p:cNvSpPr txBox="1"/>
          <p:nvPr/>
        </p:nvSpPr>
        <p:spPr>
          <a:xfrm>
            <a:off x="527221" y="2248930"/>
            <a:ext cx="3476368"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Enters Poland after signing pact with Stalin</a:t>
            </a:r>
          </a:p>
          <a:p>
            <a:pPr marL="285750" indent="-285750">
              <a:buFont typeface="Arial" panose="020B0604020202020204" pitchFamily="34" charset="0"/>
              <a:buChar char="•"/>
            </a:pPr>
            <a:r>
              <a:rPr lang="en-US" sz="2400" dirty="0"/>
              <a:t>Nazi blitzkrieg overruns Scandinavia, Belgium, Netherlands</a:t>
            </a:r>
          </a:p>
          <a:p>
            <a:pPr marL="285750" indent="-285750">
              <a:buFont typeface="Arial" panose="020B0604020202020204" pitchFamily="34" charset="0"/>
              <a:buChar char="•"/>
            </a:pPr>
            <a:r>
              <a:rPr lang="en-US" sz="2400" dirty="0"/>
              <a:t>Creates pack with Italy and Japan (Axis)</a:t>
            </a:r>
          </a:p>
        </p:txBody>
      </p:sp>
      <p:pic>
        <p:nvPicPr>
          <p:cNvPr id="4098" name="Picture 2" descr="Sept. 1, 1939: Wehrmacht Puts the Blitz in Krieg | WI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082" y="21732"/>
            <a:ext cx="4065917" cy="279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7AAC7-76B5-4308-AA93-ADC3AEEA8C88}"/>
              </a:ext>
            </a:extLst>
          </p:cNvPr>
          <p:cNvSpPr>
            <a:spLocks noGrp="1"/>
          </p:cNvSpPr>
          <p:nvPr>
            <p:ph type="title"/>
          </p:nvPr>
        </p:nvSpPr>
        <p:spPr>
          <a:xfrm>
            <a:off x="218926" y="702894"/>
            <a:ext cx="9613861" cy="1080938"/>
          </a:xfrm>
        </p:spPr>
        <p:txBody>
          <a:bodyPr/>
          <a:lstStyle/>
          <a:p>
            <a:r>
              <a:rPr lang="en-US" dirty="0"/>
              <a:t>Blitzkrieg, “Lightning War”</a:t>
            </a:r>
          </a:p>
        </p:txBody>
      </p:sp>
      <p:sp>
        <p:nvSpPr>
          <p:cNvPr id="3" name="Content Placeholder 2">
            <a:extLst>
              <a:ext uri="{FF2B5EF4-FFF2-40B4-BE49-F238E27FC236}">
                <a16:creationId xmlns:a16="http://schemas.microsoft.com/office/drawing/2014/main" id="{604E822A-E23F-49BF-9B31-C90D5A9974F5}"/>
              </a:ext>
            </a:extLst>
          </p:cNvPr>
          <p:cNvSpPr>
            <a:spLocks noGrp="1"/>
          </p:cNvSpPr>
          <p:nvPr>
            <p:ph idx="1"/>
          </p:nvPr>
        </p:nvSpPr>
        <p:spPr>
          <a:xfrm>
            <a:off x="78297" y="2169094"/>
            <a:ext cx="11876015" cy="4460900"/>
          </a:xfrm>
        </p:spPr>
        <p:txBody>
          <a:bodyPr>
            <a:normAutofit/>
          </a:bodyPr>
          <a:lstStyle/>
          <a:p>
            <a:r>
              <a:rPr lang="en-US" dirty="0"/>
              <a:t>German strategy to quickly defeat opponents</a:t>
            </a:r>
          </a:p>
          <a:p>
            <a:r>
              <a:rPr lang="en-US" dirty="0"/>
              <a:t>Concentrated offensive weapons along narrow front</a:t>
            </a:r>
          </a:p>
          <a:p>
            <a:r>
              <a:rPr lang="en-US" dirty="0"/>
              <a:t>Breach enemy defenses allowing armored tanks to </a:t>
            </a:r>
            <a:r>
              <a:rPr lang="en-US" dirty="0" err="1"/>
              <a:t>rapikdly</a:t>
            </a:r>
            <a:r>
              <a:rPr lang="en-US" dirty="0"/>
              <a:t> penetrate and roam freely behind enemy lines</a:t>
            </a:r>
          </a:p>
          <a:p>
            <a:r>
              <a:rPr lang="en-US" dirty="0"/>
              <a:t>Germany defeated and occupied </a:t>
            </a:r>
            <a:r>
              <a:rPr lang="en-US" dirty="0">
                <a:hlinkClick r:id="rId2"/>
              </a:rPr>
              <a:t>Poland</a:t>
            </a:r>
            <a:r>
              <a:rPr lang="en-US" dirty="0"/>
              <a:t> (attacked in September 1939), </a:t>
            </a:r>
            <a:r>
              <a:rPr lang="en-US" dirty="0">
                <a:hlinkClick r:id="rId3"/>
              </a:rPr>
              <a:t>Denmark</a:t>
            </a:r>
            <a:r>
              <a:rPr lang="en-US" dirty="0"/>
              <a:t> (April 1940), </a:t>
            </a:r>
            <a:r>
              <a:rPr lang="en-US" dirty="0">
                <a:hlinkClick r:id="rId4"/>
              </a:rPr>
              <a:t>Norway</a:t>
            </a:r>
            <a:r>
              <a:rPr lang="en-US" dirty="0"/>
              <a:t> (April 1940), </a:t>
            </a:r>
            <a:r>
              <a:rPr lang="en-US" dirty="0">
                <a:hlinkClick r:id="rId5"/>
              </a:rPr>
              <a:t>Belgium</a:t>
            </a:r>
            <a:r>
              <a:rPr lang="en-US" dirty="0"/>
              <a:t> (May 1940), the </a:t>
            </a:r>
            <a:r>
              <a:rPr lang="en-US" dirty="0">
                <a:hlinkClick r:id="rId6"/>
              </a:rPr>
              <a:t>Netherlands</a:t>
            </a:r>
            <a:r>
              <a:rPr lang="en-US" dirty="0"/>
              <a:t> (May 1940), </a:t>
            </a:r>
            <a:r>
              <a:rPr lang="en-US" dirty="0">
                <a:hlinkClick r:id="rId7"/>
              </a:rPr>
              <a:t>Luxembourg</a:t>
            </a:r>
            <a:r>
              <a:rPr lang="en-US" dirty="0"/>
              <a:t> (May 1940), </a:t>
            </a:r>
            <a:r>
              <a:rPr lang="en-US" dirty="0">
                <a:hlinkClick r:id="rId8"/>
              </a:rPr>
              <a:t>France</a:t>
            </a:r>
            <a:r>
              <a:rPr lang="en-US" dirty="0"/>
              <a:t> (May 1940), </a:t>
            </a:r>
            <a:r>
              <a:rPr lang="en-US" dirty="0">
                <a:hlinkClick r:id="rId9"/>
              </a:rPr>
              <a:t>Yugoslavia</a:t>
            </a:r>
            <a:r>
              <a:rPr lang="en-US" dirty="0"/>
              <a:t> (April 1941), and </a:t>
            </a:r>
            <a:r>
              <a:rPr lang="en-US" dirty="0">
                <a:hlinkClick r:id="rId10"/>
              </a:rPr>
              <a:t>Greece</a:t>
            </a:r>
            <a:r>
              <a:rPr lang="en-US" dirty="0"/>
              <a:t> (April 1941). Yet Germany did not defeat Great Britain, which was protected from German ground attack by the English Channel and the Royal Navy. On June 22, 1941, German forces suddenly </a:t>
            </a:r>
            <a:r>
              <a:rPr lang="en-US" dirty="0">
                <a:hlinkClick r:id="rId11"/>
              </a:rPr>
              <a:t>invaded the Soviet Union</a:t>
            </a:r>
            <a:r>
              <a:rPr lang="en-US" dirty="0"/>
              <a:t>. </a:t>
            </a:r>
          </a:p>
        </p:txBody>
      </p:sp>
      <p:pic>
        <p:nvPicPr>
          <p:cNvPr id="2050" name="Picture 2" descr="German conquests in Europe, 1939-1942 [LCID: eur86810]">
            <a:extLst>
              <a:ext uri="{FF2B5EF4-FFF2-40B4-BE49-F238E27FC236}">
                <a16:creationId xmlns:a16="http://schemas.microsoft.com/office/drawing/2014/main" id="{3F84A327-6816-44FE-BCE1-DA503C513FC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297" y="-63957"/>
            <a:ext cx="6017703" cy="39491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scribe explain why hitlers blitzkrieg tactics were successful at the ...">
            <a:extLst>
              <a:ext uri="{FF2B5EF4-FFF2-40B4-BE49-F238E27FC236}">
                <a16:creationId xmlns:a16="http://schemas.microsoft.com/office/drawing/2014/main" id="{D6A33B6D-C095-4D45-A6B6-FCDC4CA6C0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82687" y="-31929"/>
            <a:ext cx="5565310" cy="38553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 German Blitzkrieg in Poland">
            <a:extLst>
              <a:ext uri="{FF2B5EF4-FFF2-40B4-BE49-F238E27FC236}">
                <a16:creationId xmlns:a16="http://schemas.microsoft.com/office/drawing/2014/main" id="{3DFC3D9C-E11E-4DA9-AE18-F3E32A2A57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72450" y="0"/>
            <a:ext cx="4019550"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5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2054"/>
                                        </p:tgtEl>
                                        <p:attrNameLst>
                                          <p:attrName>ppt_w</p:attrName>
                                        </p:attrNameLst>
                                      </p:cBhvr>
                                      <p:tavLst>
                                        <p:tav tm="0">
                                          <p:val>
                                            <p:strVal val="ppt_w"/>
                                          </p:val>
                                        </p:tav>
                                        <p:tav tm="100000">
                                          <p:val>
                                            <p:fltVal val="0"/>
                                          </p:val>
                                        </p:tav>
                                      </p:tavLst>
                                    </p:anim>
                                    <p:anim calcmode="lin" valueType="num">
                                      <p:cBhvr>
                                        <p:cTn id="17" dur="1000"/>
                                        <p:tgtEl>
                                          <p:spTgt spid="2054"/>
                                        </p:tgtEl>
                                        <p:attrNameLst>
                                          <p:attrName>ppt_h</p:attrName>
                                        </p:attrNameLst>
                                      </p:cBhvr>
                                      <p:tavLst>
                                        <p:tav tm="0">
                                          <p:val>
                                            <p:strVal val="ppt_h"/>
                                          </p:val>
                                        </p:tav>
                                        <p:tav tm="100000">
                                          <p:val>
                                            <p:fltVal val="0"/>
                                          </p:val>
                                        </p:tav>
                                      </p:tavLst>
                                    </p:anim>
                                    <p:anim calcmode="lin" valueType="num">
                                      <p:cBhvr>
                                        <p:cTn id="18" dur="1000"/>
                                        <p:tgtEl>
                                          <p:spTgt spid="2054"/>
                                        </p:tgtEl>
                                        <p:attrNameLst>
                                          <p:attrName>style.rotation</p:attrName>
                                        </p:attrNameLst>
                                      </p:cBhvr>
                                      <p:tavLst>
                                        <p:tav tm="0">
                                          <p:val>
                                            <p:fltVal val="0"/>
                                          </p:val>
                                        </p:tav>
                                        <p:tav tm="100000">
                                          <p:val>
                                            <p:fltVal val="90"/>
                                          </p:val>
                                        </p:tav>
                                      </p:tavLst>
                                    </p:anim>
                                    <p:animEffect transition="out" filter="fade">
                                      <p:cBhvr>
                                        <p:cTn id="19" dur="1000"/>
                                        <p:tgtEl>
                                          <p:spTgt spid="2054"/>
                                        </p:tgtEl>
                                      </p:cBhvr>
                                    </p:animEffect>
                                    <p:set>
                                      <p:cBhvr>
                                        <p:cTn id="20" dur="1" fill="hold">
                                          <p:stCondLst>
                                            <p:cond delay="999"/>
                                          </p:stCondLst>
                                        </p:cTn>
                                        <p:tgtEl>
                                          <p:spTgt spid="20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 calcmode="lin" valueType="num">
                                      <p:cBhvr>
                                        <p:cTn id="30" dur="1000" fill="hold"/>
                                        <p:tgtEl>
                                          <p:spTgt spid="2052"/>
                                        </p:tgtEl>
                                        <p:attrNameLst>
                                          <p:attrName>ppt_w</p:attrName>
                                        </p:attrNameLst>
                                      </p:cBhvr>
                                      <p:tavLst>
                                        <p:tav tm="0">
                                          <p:val>
                                            <p:fltVal val="0"/>
                                          </p:val>
                                        </p:tav>
                                        <p:tav tm="100000">
                                          <p:val>
                                            <p:strVal val="#ppt_w"/>
                                          </p:val>
                                        </p:tav>
                                      </p:tavLst>
                                    </p:anim>
                                    <p:anim calcmode="lin" valueType="num">
                                      <p:cBhvr>
                                        <p:cTn id="31" dur="1000" fill="hold"/>
                                        <p:tgtEl>
                                          <p:spTgt spid="2052"/>
                                        </p:tgtEl>
                                        <p:attrNameLst>
                                          <p:attrName>ppt_h</p:attrName>
                                        </p:attrNameLst>
                                      </p:cBhvr>
                                      <p:tavLst>
                                        <p:tav tm="0">
                                          <p:val>
                                            <p:fltVal val="0"/>
                                          </p:val>
                                        </p:tav>
                                        <p:tav tm="100000">
                                          <p:val>
                                            <p:strVal val="#ppt_h"/>
                                          </p:val>
                                        </p:tav>
                                      </p:tavLst>
                                    </p:anim>
                                    <p:anim calcmode="lin" valueType="num">
                                      <p:cBhvr>
                                        <p:cTn id="32" dur="1000" fill="hold"/>
                                        <p:tgtEl>
                                          <p:spTgt spid="2052"/>
                                        </p:tgtEl>
                                        <p:attrNameLst>
                                          <p:attrName>style.rotation</p:attrName>
                                        </p:attrNameLst>
                                      </p:cBhvr>
                                      <p:tavLst>
                                        <p:tav tm="0">
                                          <p:val>
                                            <p:fltVal val="90"/>
                                          </p:val>
                                        </p:tav>
                                        <p:tav tm="100000">
                                          <p:val>
                                            <p:fltVal val="0"/>
                                          </p:val>
                                        </p:tav>
                                      </p:tavLst>
                                    </p:anim>
                                    <p:animEffect transition="in" filter="fade">
                                      <p:cBhvr>
                                        <p:cTn id="33" dur="1000"/>
                                        <p:tgtEl>
                                          <p:spTgt spid="205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wipe(down)">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Influence on the Nuremberg Laws</a:t>
            </a:r>
          </a:p>
        </p:txBody>
      </p:sp>
      <p:sp>
        <p:nvSpPr>
          <p:cNvPr id="3" name="Content Placeholder 2"/>
          <p:cNvSpPr>
            <a:spLocks noGrp="1"/>
          </p:cNvSpPr>
          <p:nvPr>
            <p:ph idx="1"/>
          </p:nvPr>
        </p:nvSpPr>
        <p:spPr/>
        <p:txBody>
          <a:bodyPr/>
          <a:lstStyle/>
          <a:p>
            <a:pPr marL="0" indent="0">
              <a:buNone/>
            </a:pPr>
            <a:r>
              <a:rPr lang="en-US" dirty="0"/>
              <a:t>“German research had uncovered a rich heritage in American racism (from a race law in the 1691 Virginia statute, to the Fugitive Slave Act, to the 1924 Immigration Act) that helped frame their thoughts. Studying the isolation and degradation of indigenous Americans, race laws that excluded the Chinese and Japanese, as well as legislation such as Plessy v. Ferguson, the Nazis found the legal precedence they were looking for to create second-class citizens within sovereign states.” (Remembering the Holocaust in Context of U.S. Memory)</a:t>
            </a:r>
          </a:p>
        </p:txBody>
      </p:sp>
    </p:spTree>
    <p:extLst>
      <p:ext uri="{BB962C8B-B14F-4D97-AF65-F5344CB8AC3E}">
        <p14:creationId xmlns:p14="http://schemas.microsoft.com/office/powerpoint/2010/main" val="2263412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6558-DF0B-4D3E-A14D-1AD701052AB5}"/>
              </a:ext>
            </a:extLst>
          </p:cNvPr>
          <p:cNvSpPr>
            <a:spLocks noGrp="1"/>
          </p:cNvSpPr>
          <p:nvPr>
            <p:ph type="title"/>
          </p:nvPr>
        </p:nvSpPr>
        <p:spPr/>
        <p:txBody>
          <a:bodyPr/>
          <a:lstStyle/>
          <a:p>
            <a:r>
              <a:rPr lang="en-US" dirty="0"/>
              <a:t>Germany… the path to Hitler</a:t>
            </a:r>
          </a:p>
        </p:txBody>
      </p:sp>
      <p:sp>
        <p:nvSpPr>
          <p:cNvPr id="3" name="Content Placeholder 2">
            <a:extLst>
              <a:ext uri="{FF2B5EF4-FFF2-40B4-BE49-F238E27FC236}">
                <a16:creationId xmlns:a16="http://schemas.microsoft.com/office/drawing/2014/main" id="{8D3568CD-5954-4330-A916-34AFD0834F86}"/>
              </a:ext>
            </a:extLst>
          </p:cNvPr>
          <p:cNvSpPr>
            <a:spLocks noGrp="1"/>
          </p:cNvSpPr>
          <p:nvPr>
            <p:ph idx="1"/>
          </p:nvPr>
        </p:nvSpPr>
        <p:spPr>
          <a:xfrm>
            <a:off x="154744" y="2021747"/>
            <a:ext cx="7588295" cy="4785105"/>
          </a:xfrm>
        </p:spPr>
        <p:txBody>
          <a:bodyPr>
            <a:normAutofit lnSpcReduction="10000"/>
          </a:bodyPr>
          <a:lstStyle/>
          <a:p>
            <a:r>
              <a:rPr lang="en-US" dirty="0"/>
              <a:t>Four years of war led to farther divisions between the people and the elites</a:t>
            </a:r>
          </a:p>
          <a:p>
            <a:r>
              <a:rPr lang="en-US" dirty="0"/>
              <a:t>German soldiers revolt; Kiel mutiny</a:t>
            </a:r>
          </a:p>
          <a:p>
            <a:r>
              <a:rPr lang="en-US" dirty="0"/>
              <a:t>Some demands of Soldier and Workers:</a:t>
            </a:r>
          </a:p>
          <a:p>
            <a:r>
              <a:rPr lang="en-US" dirty="0"/>
              <a:t>Complete freedom of speech and press</a:t>
            </a:r>
          </a:p>
          <a:p>
            <a:r>
              <a:rPr lang="en-US" dirty="0"/>
              <a:t>Abolition of mail censorship</a:t>
            </a:r>
          </a:p>
          <a:p>
            <a:r>
              <a:rPr lang="en-US" dirty="0"/>
              <a:t>All measure for the protection of private property will be determined by the soldier’s council</a:t>
            </a:r>
          </a:p>
          <a:p>
            <a:r>
              <a:rPr lang="en-US" dirty="0"/>
              <a:t>Supervisors will not longer be recognized outside of duty</a:t>
            </a:r>
          </a:p>
          <a:p>
            <a:r>
              <a:rPr lang="en-US" dirty="0"/>
              <a:t>Unlimited personal freedom of every man from the end of his tour of duty until the beginning of his next tour of duty</a:t>
            </a:r>
          </a:p>
        </p:txBody>
      </p:sp>
      <p:pic>
        <p:nvPicPr>
          <p:cNvPr id="1026" name="Picture 2">
            <a:extLst>
              <a:ext uri="{FF2B5EF4-FFF2-40B4-BE49-F238E27FC236}">
                <a16:creationId xmlns:a16="http://schemas.microsoft.com/office/drawing/2014/main" id="{1C36A93E-7F8B-4C92-A868-0BFFCBEED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801" y="0"/>
            <a:ext cx="4622199"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53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821424" cy="1080938"/>
          </a:xfrm>
        </p:spPr>
        <p:txBody>
          <a:bodyPr/>
          <a:lstStyle/>
          <a:p>
            <a:r>
              <a:rPr lang="en-US" dirty="0"/>
              <a:t>Systematic Destruction of Human Rights: 1935</a:t>
            </a:r>
          </a:p>
        </p:txBody>
      </p:sp>
      <p:sp>
        <p:nvSpPr>
          <p:cNvPr id="3" name="Content Placeholder 2"/>
          <p:cNvSpPr>
            <a:spLocks noGrp="1"/>
          </p:cNvSpPr>
          <p:nvPr>
            <p:ph idx="1"/>
          </p:nvPr>
        </p:nvSpPr>
        <p:spPr>
          <a:xfrm>
            <a:off x="680321" y="2336873"/>
            <a:ext cx="5815370" cy="3599316"/>
          </a:xfrm>
        </p:spPr>
        <p:txBody>
          <a:bodyPr>
            <a:normAutofit fontScale="92500" lnSpcReduction="10000"/>
          </a:bodyPr>
          <a:lstStyle/>
          <a:p>
            <a:r>
              <a:rPr lang="en-US" dirty="0"/>
              <a:t>Nuremberg Laws</a:t>
            </a:r>
          </a:p>
          <a:p>
            <a:r>
              <a:rPr lang="en-US" dirty="0"/>
              <a:t>German lawyers visited the Jim Crow South and consulted with American scholars. </a:t>
            </a:r>
          </a:p>
          <a:p>
            <a:r>
              <a:rPr lang="en-US" dirty="0"/>
              <a:t>Prohibited marry or having sex with non-Jewish Germans</a:t>
            </a:r>
          </a:p>
          <a:p>
            <a:r>
              <a:rPr lang="en-US" dirty="0"/>
              <a:t>Disenfranchisement</a:t>
            </a:r>
          </a:p>
          <a:p>
            <a:r>
              <a:rPr lang="en-US" dirty="0"/>
              <a:t>Who is Jewish?</a:t>
            </a:r>
          </a:p>
          <a:p>
            <a:r>
              <a:rPr lang="en-US" dirty="0"/>
              <a:t>Anyone with three or more Jewish grandparents</a:t>
            </a:r>
          </a:p>
        </p:txBody>
      </p:sp>
      <p:pic>
        <p:nvPicPr>
          <p:cNvPr id="6146" name="Picture 2" descr="The Nuremberg Race Laws | Holocaust Encyclo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86" y="2009325"/>
            <a:ext cx="5016414" cy="3339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793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Steps towards Exclusion…</a:t>
            </a:r>
          </a:p>
        </p:txBody>
      </p:sp>
      <p:sp>
        <p:nvSpPr>
          <p:cNvPr id="3" name="Content Placeholder 2"/>
          <p:cNvSpPr>
            <a:spLocks noGrp="1"/>
          </p:cNvSpPr>
          <p:nvPr>
            <p:ph idx="1"/>
          </p:nvPr>
        </p:nvSpPr>
        <p:spPr>
          <a:xfrm>
            <a:off x="0" y="2215170"/>
            <a:ext cx="11643484" cy="3599316"/>
          </a:xfrm>
        </p:spPr>
        <p:txBody>
          <a:bodyPr/>
          <a:lstStyle/>
          <a:p>
            <a:r>
              <a:rPr lang="en-US" dirty="0"/>
              <a:t>In 1933, the regime established the first concentration camps, imprisoning its political opponents, LGBT, Jehovah’s Witnesses, and others classified as “dangerous.”  </a:t>
            </a:r>
          </a:p>
          <a:p>
            <a:r>
              <a:rPr lang="en-US" dirty="0"/>
              <a:t>Extensive propaganda was used to spread the Nazi Party’s racist goals and ideals. </a:t>
            </a:r>
          </a:p>
          <a:p>
            <a:r>
              <a:rPr lang="en-US" dirty="0"/>
              <a:t>During the first six years of Hitler’s dictatorship, German Jews felt the effects of more than 400 decrees and regulations that restricted all aspects of their public and private lives.</a:t>
            </a:r>
          </a:p>
        </p:txBody>
      </p:sp>
      <p:pic>
        <p:nvPicPr>
          <p:cNvPr id="5122" name="Picture 2" descr="Image result for nazi propaganda"/>
          <p:cNvPicPr>
            <a:picLocks noChangeAspect="1" noChangeArrowheads="1"/>
          </p:cNvPicPr>
          <p:nvPr/>
        </p:nvPicPr>
        <p:blipFill rotWithShape="1">
          <a:blip r:embed="rId2">
            <a:extLst>
              <a:ext uri="{28A0092B-C50C-407E-A947-70E740481C1C}">
                <a14:useLocalDpi xmlns:a14="http://schemas.microsoft.com/office/drawing/2010/main" val="0"/>
              </a:ext>
            </a:extLst>
          </a:blip>
          <a:srcRect l="19339" t="11510" r="12552" b="374"/>
          <a:stretch/>
        </p:blipFill>
        <p:spPr bwMode="auto">
          <a:xfrm>
            <a:off x="9713343" y="0"/>
            <a:ext cx="2478657" cy="21294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hy We Need to Study Nazi Propaganda | by United States Holocaust Memorial  Museum | Memory &amp; Action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6767" y="4719629"/>
            <a:ext cx="3545660" cy="198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57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Destruction of Human Rights</a:t>
            </a:r>
          </a:p>
        </p:txBody>
      </p:sp>
      <p:sp>
        <p:nvSpPr>
          <p:cNvPr id="3" name="Content Placeholder 2"/>
          <p:cNvSpPr>
            <a:spLocks noGrp="1"/>
          </p:cNvSpPr>
          <p:nvPr>
            <p:ph idx="1"/>
          </p:nvPr>
        </p:nvSpPr>
        <p:spPr>
          <a:xfrm>
            <a:off x="680321" y="2336873"/>
            <a:ext cx="10763534" cy="3599316"/>
          </a:xfrm>
        </p:spPr>
        <p:txBody>
          <a:bodyPr/>
          <a:lstStyle/>
          <a:p>
            <a:r>
              <a:rPr lang="en-US" dirty="0"/>
              <a:t>1933-1934: legislation focused on limiting participation in public life</a:t>
            </a:r>
          </a:p>
          <a:p>
            <a:r>
              <a:rPr lang="en-US" dirty="0"/>
              <a:t>“Law of the Restoration of the Professional Civil Service” (1933):</a:t>
            </a:r>
          </a:p>
          <a:p>
            <a:r>
              <a:rPr lang="en-US" dirty="0"/>
              <a:t>Jewish civil servants considered “politically unreliable” thus excluded</a:t>
            </a:r>
          </a:p>
          <a:p>
            <a:r>
              <a:rPr lang="en-US" dirty="0"/>
              <a:t>Restricts number of Jewish students in German schools and universities</a:t>
            </a:r>
          </a:p>
          <a:p>
            <a:r>
              <a:rPr lang="en-US" dirty="0"/>
              <a:t>Revoked licenses for tax consulting</a:t>
            </a:r>
          </a:p>
          <a:p>
            <a:r>
              <a:rPr lang="en-US" dirty="0"/>
              <a:t>No Jewish actors on stage or screen</a:t>
            </a:r>
          </a:p>
          <a:p>
            <a:r>
              <a:rPr lang="en-US" dirty="0"/>
              <a:t>No longer able to slaughter animals, thus impacting Jewish dietary laws</a:t>
            </a:r>
          </a:p>
        </p:txBody>
      </p:sp>
    </p:spTree>
    <p:extLst>
      <p:ext uri="{BB962C8B-B14F-4D97-AF65-F5344CB8AC3E}">
        <p14:creationId xmlns:p14="http://schemas.microsoft.com/office/powerpoint/2010/main" val="3863457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753228"/>
            <a:ext cx="10169236" cy="1080938"/>
          </a:xfrm>
        </p:spPr>
        <p:txBody>
          <a:bodyPr/>
          <a:lstStyle/>
          <a:p>
            <a:r>
              <a:rPr lang="en-US" dirty="0"/>
              <a:t>Systematic Destruction of Human Rights: 1936-8</a:t>
            </a:r>
          </a:p>
        </p:txBody>
      </p:sp>
      <p:sp>
        <p:nvSpPr>
          <p:cNvPr id="3" name="Content Placeholder 2"/>
          <p:cNvSpPr>
            <a:spLocks noGrp="1"/>
          </p:cNvSpPr>
          <p:nvPr>
            <p:ph idx="1"/>
          </p:nvPr>
        </p:nvSpPr>
        <p:spPr>
          <a:xfrm>
            <a:off x="332509" y="2336872"/>
            <a:ext cx="11111346" cy="4327163"/>
          </a:xfrm>
        </p:spPr>
        <p:txBody>
          <a:bodyPr>
            <a:normAutofit/>
          </a:bodyPr>
          <a:lstStyle/>
          <a:p>
            <a:r>
              <a:rPr lang="en-US" dirty="0"/>
              <a:t>Restricted from Olympics</a:t>
            </a:r>
          </a:p>
          <a:p>
            <a:r>
              <a:rPr lang="en-US" dirty="0"/>
              <a:t>Registering property</a:t>
            </a:r>
          </a:p>
          <a:p>
            <a:r>
              <a:rPr lang="en-US" dirty="0"/>
              <a:t>“</a:t>
            </a:r>
            <a:r>
              <a:rPr lang="en-US" dirty="0" err="1"/>
              <a:t>Aryanizing</a:t>
            </a:r>
            <a:r>
              <a:rPr lang="en-US" dirty="0"/>
              <a:t>” Jewish businesses</a:t>
            </a:r>
          </a:p>
          <a:p>
            <a:r>
              <a:rPr lang="en-US" dirty="0"/>
              <a:t>Forbade Jewish doctors and lawyers</a:t>
            </a:r>
          </a:p>
          <a:p>
            <a:r>
              <a:rPr lang="en-US" dirty="0"/>
              <a:t>Kristallnacht</a:t>
            </a:r>
          </a:p>
          <a:p>
            <a:r>
              <a:rPr lang="en-US" dirty="0"/>
              <a:t>Barred all Jews from public schools and public places, such as theaters and sports facilities</a:t>
            </a:r>
          </a:p>
          <a:p>
            <a:r>
              <a:rPr lang="en-US" dirty="0"/>
              <a:t>“Aryan” only regions</a:t>
            </a:r>
          </a:p>
          <a:p>
            <a:r>
              <a:rPr lang="en-US" dirty="0"/>
              <a:t>Those bearing “non-Jewish” names forced to add “Israel” or “Sara” to their identity cards</a:t>
            </a:r>
          </a:p>
        </p:txBody>
      </p:sp>
    </p:spTree>
    <p:extLst>
      <p:ext uri="{BB962C8B-B14F-4D97-AF65-F5344CB8AC3E}">
        <p14:creationId xmlns:p14="http://schemas.microsoft.com/office/powerpoint/2010/main" val="2579439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Expansion of Restrictions </a:t>
            </a:r>
          </a:p>
        </p:txBody>
      </p:sp>
      <p:sp>
        <p:nvSpPr>
          <p:cNvPr id="3" name="Content Placeholder 2"/>
          <p:cNvSpPr>
            <a:spLocks noGrp="1"/>
          </p:cNvSpPr>
          <p:nvPr>
            <p:ph idx="1"/>
          </p:nvPr>
        </p:nvSpPr>
        <p:spPr/>
        <p:txBody>
          <a:bodyPr/>
          <a:lstStyle/>
          <a:p>
            <a:r>
              <a:rPr lang="en-US" dirty="0"/>
              <a:t>German officials confiscated Jewish property, in many places required Jews to wear identifying armbands, and established ghettos and forced-labor camps. </a:t>
            </a:r>
          </a:p>
          <a:p>
            <a:r>
              <a:rPr lang="en-US" dirty="0"/>
              <a:t>In June 1941, Germany turned on its ally, the Soviet Union. </a:t>
            </a:r>
          </a:p>
          <a:p>
            <a:r>
              <a:rPr lang="en-US" dirty="0"/>
              <a:t>Often drawing on local civilian and police support, Einsatzgruppen (mobile killing units) followed the German army and carried out mass shootings as it advanced into Soviet lands. </a:t>
            </a:r>
          </a:p>
          <a:p>
            <a:r>
              <a:rPr lang="en-US" dirty="0"/>
              <a:t>Gas vans also appeared on the eastern front in late fall 1941.</a:t>
            </a:r>
          </a:p>
        </p:txBody>
      </p:sp>
    </p:spTree>
    <p:extLst>
      <p:ext uri="{BB962C8B-B14F-4D97-AF65-F5344CB8AC3E}">
        <p14:creationId xmlns:p14="http://schemas.microsoft.com/office/powerpoint/2010/main" val="284535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Hitler</a:t>
            </a:r>
          </a:p>
        </p:txBody>
      </p:sp>
      <p:sp>
        <p:nvSpPr>
          <p:cNvPr id="3" name="Content Placeholder 2"/>
          <p:cNvSpPr>
            <a:spLocks noGrp="1"/>
          </p:cNvSpPr>
          <p:nvPr>
            <p:ph idx="1"/>
          </p:nvPr>
        </p:nvSpPr>
        <p:spPr>
          <a:xfrm>
            <a:off x="103672" y="2097975"/>
            <a:ext cx="9613861" cy="3599316"/>
          </a:xfrm>
        </p:spPr>
        <p:txBody>
          <a:bodyPr/>
          <a:lstStyle/>
          <a:p>
            <a:r>
              <a:rPr lang="en-US" dirty="0"/>
              <a:t>Strips Germany’s Jews of their citizenship and property</a:t>
            </a:r>
          </a:p>
          <a:p>
            <a:r>
              <a:rPr lang="en-US" dirty="0"/>
              <a:t>Begins deportation to concentration camps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2108" y="2826327"/>
            <a:ext cx="4840780" cy="393423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18" y="3389741"/>
            <a:ext cx="4238040" cy="3178530"/>
          </a:xfrm>
          <a:prstGeom prst="rect">
            <a:avLst/>
          </a:prstGeom>
        </p:spPr>
      </p:pic>
      <p:sp>
        <p:nvSpPr>
          <p:cNvPr id="6" name="TextBox 5"/>
          <p:cNvSpPr txBox="1"/>
          <p:nvPr/>
        </p:nvSpPr>
        <p:spPr>
          <a:xfrm>
            <a:off x="270294" y="0"/>
            <a:ext cx="12192000" cy="6691550"/>
          </a:xfrm>
          <a:prstGeom prst="rect">
            <a:avLst/>
          </a:prstGeom>
          <a:solidFill>
            <a:schemeClr val="bg2"/>
          </a:solidFill>
        </p:spPr>
        <p:txBody>
          <a:bodyPr wrap="square" rtlCol="0">
            <a:spAutoFit/>
          </a:bodyPr>
          <a:lstStyle/>
          <a:p>
            <a:endParaRPr lang="en-US" dirty="0"/>
          </a:p>
        </p:txBody>
      </p:sp>
      <p:sp>
        <p:nvSpPr>
          <p:cNvPr id="7" name="TextBox 6"/>
          <p:cNvSpPr txBox="1"/>
          <p:nvPr/>
        </p:nvSpPr>
        <p:spPr>
          <a:xfrm>
            <a:off x="2147977" y="948906"/>
            <a:ext cx="6047117" cy="923330"/>
          </a:xfrm>
          <a:prstGeom prst="rect">
            <a:avLst/>
          </a:prstGeom>
          <a:noFill/>
        </p:spPr>
        <p:txBody>
          <a:bodyPr wrap="square" rtlCol="0">
            <a:spAutoFit/>
          </a:bodyPr>
          <a:lstStyle/>
          <a:p>
            <a:r>
              <a:rPr lang="en-US" sz="5400" dirty="0"/>
              <a:t>Trigger Warning</a:t>
            </a:r>
          </a:p>
        </p:txBody>
      </p:sp>
    </p:spTree>
    <p:extLst>
      <p:ext uri="{BB962C8B-B14F-4D97-AF65-F5344CB8AC3E}">
        <p14:creationId xmlns:p14="http://schemas.microsoft.com/office/powerpoint/2010/main" val="229225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1942-1945</a:t>
            </a:r>
          </a:p>
        </p:txBody>
      </p:sp>
      <p:sp>
        <p:nvSpPr>
          <p:cNvPr id="3" name="Content Placeholder 2"/>
          <p:cNvSpPr>
            <a:spLocks noGrp="1"/>
          </p:cNvSpPr>
          <p:nvPr>
            <p:ph idx="1"/>
          </p:nvPr>
        </p:nvSpPr>
        <p:spPr>
          <a:xfrm>
            <a:off x="278539" y="4262655"/>
            <a:ext cx="11345425" cy="3599316"/>
          </a:xfrm>
        </p:spPr>
        <p:txBody>
          <a:bodyPr/>
          <a:lstStyle/>
          <a:p>
            <a:r>
              <a:rPr lang="en-US" dirty="0"/>
              <a:t>In a period marked by intense fighting on both the eastern and western fronts of World War II, Nazi Germany also intensified its pursuit of the “Final Solution.” </a:t>
            </a:r>
          </a:p>
          <a:p>
            <a:r>
              <a:rPr lang="en-US" dirty="0"/>
              <a:t>These years saw systematic deportations of millions of Jews to increasingly efficient killing centers using poison gas.</a:t>
            </a:r>
          </a:p>
        </p:txBody>
      </p:sp>
      <p:pic>
        <p:nvPicPr>
          <p:cNvPr id="1028" name="Picture 4" descr="The Holocaust and Hitler's Final Solution | Tu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45" y="-1"/>
            <a:ext cx="5957455" cy="42297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rld War II started in 1939? Try 1937. - The Washington P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059" y="1949641"/>
            <a:ext cx="3184149" cy="2313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05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1945</a:t>
            </a:r>
          </a:p>
        </p:txBody>
      </p:sp>
      <p:sp>
        <p:nvSpPr>
          <p:cNvPr id="3" name="Content Placeholder 2"/>
          <p:cNvSpPr>
            <a:spLocks noGrp="1"/>
          </p:cNvSpPr>
          <p:nvPr>
            <p:ph idx="1"/>
          </p:nvPr>
        </p:nvSpPr>
        <p:spPr>
          <a:xfrm>
            <a:off x="332509" y="2202873"/>
            <a:ext cx="10972800" cy="3733316"/>
          </a:xfrm>
        </p:spPr>
        <p:txBody>
          <a:bodyPr/>
          <a:lstStyle/>
          <a:p>
            <a:r>
              <a:rPr lang="en-US" dirty="0"/>
              <a:t>When Allied troops entered the concentration camps, they discovered piles of corpses, bones, and human ashes—testimony to Nazi mass murder. Soldiers also found thousands of survivors—Jews and non-Jews—suffering from starvation and disease.</a:t>
            </a:r>
          </a:p>
        </p:txBody>
      </p:sp>
      <p:pic>
        <p:nvPicPr>
          <p:cNvPr id="2050" name="Picture 2" descr="Ebensee concentration camp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674" y="3323322"/>
            <a:ext cx="4343258" cy="318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58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 or Isolation? Lindberg</a:t>
            </a:r>
          </a:p>
        </p:txBody>
      </p:sp>
      <p:pic>
        <p:nvPicPr>
          <p:cNvPr id="4" name="Content Placeholder 3"/>
          <p:cNvPicPr>
            <a:picLocks noGrp="1" noChangeAspect="1"/>
          </p:cNvPicPr>
          <p:nvPr>
            <p:ph idx="1"/>
          </p:nvPr>
        </p:nvPicPr>
        <p:blipFill rotWithShape="1">
          <a:blip r:embed="rId2"/>
          <a:srcRect l="21263" t="25546" r="30339" b="19097"/>
          <a:stretch/>
        </p:blipFill>
        <p:spPr>
          <a:xfrm>
            <a:off x="457756" y="2107580"/>
            <a:ext cx="5218213" cy="3355681"/>
          </a:xfrm>
          <a:prstGeom prst="rect">
            <a:avLst/>
          </a:prstGeom>
        </p:spPr>
      </p:pic>
      <p:sp>
        <p:nvSpPr>
          <p:cNvPr id="5" name="Rectangle 4"/>
          <p:cNvSpPr/>
          <p:nvPr/>
        </p:nvSpPr>
        <p:spPr>
          <a:xfrm>
            <a:off x="5824653" y="3537829"/>
            <a:ext cx="6096000" cy="1477328"/>
          </a:xfrm>
          <a:prstGeom prst="rect">
            <a:avLst/>
          </a:prstGeom>
        </p:spPr>
        <p:txBody>
          <a:bodyPr>
            <a:spAutoFit/>
          </a:bodyPr>
          <a:lstStyle/>
          <a:p>
            <a:r>
              <a:rPr lang="en-US" dirty="0">
                <a:latin typeface="Georgia" panose="02040502050405020303" pitchFamily="18" charset="0"/>
              </a:rPr>
              <a:t>"He certainly was a racist in the sense that he thought people of northern European descent — i.e., whites — were inherently superior in every possible way to people who were not white, and the Germans obviously shared that view," </a:t>
            </a:r>
            <a:endParaRPr lang="en-US" dirty="0"/>
          </a:p>
        </p:txBody>
      </p:sp>
    </p:spTree>
    <p:extLst>
      <p:ext uri="{BB962C8B-B14F-4D97-AF65-F5344CB8AC3E}">
        <p14:creationId xmlns:p14="http://schemas.microsoft.com/office/powerpoint/2010/main" val="1854555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Ford and the Third Reich</a:t>
            </a:r>
          </a:p>
        </p:txBody>
      </p:sp>
      <p:sp>
        <p:nvSpPr>
          <p:cNvPr id="3" name="Content Placeholder 2"/>
          <p:cNvSpPr>
            <a:spLocks noGrp="1"/>
          </p:cNvSpPr>
          <p:nvPr>
            <p:ph idx="1"/>
          </p:nvPr>
        </p:nvSpPr>
        <p:spPr>
          <a:xfrm>
            <a:off x="838200" y="2222269"/>
            <a:ext cx="6946557" cy="3954694"/>
          </a:xfrm>
        </p:spPr>
        <p:txBody>
          <a:bodyPr/>
          <a:lstStyle/>
          <a:p>
            <a:r>
              <a:rPr lang="en-US" dirty="0"/>
              <a:t>Did not want to give up business</a:t>
            </a:r>
          </a:p>
          <a:p>
            <a:r>
              <a:rPr lang="en-US" dirty="0"/>
              <a:t>Supported anti-Semitic actions, Hitler respected Ford’s position</a:t>
            </a:r>
          </a:p>
          <a:p>
            <a:r>
              <a:rPr lang="en-US" dirty="0"/>
              <a:t>German plants used forced French Labor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6153" y="365125"/>
            <a:ext cx="3333750" cy="21812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0909" y="3074130"/>
            <a:ext cx="3333750" cy="26003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135" y="4199616"/>
            <a:ext cx="3333750" cy="2476500"/>
          </a:xfrm>
          <a:prstGeom prst="rect">
            <a:avLst/>
          </a:prstGeom>
        </p:spPr>
      </p:pic>
    </p:spTree>
    <p:extLst>
      <p:ext uri="{BB962C8B-B14F-4D97-AF65-F5344CB8AC3E}">
        <p14:creationId xmlns:p14="http://schemas.microsoft.com/office/powerpoint/2010/main" val="120720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6558-DF0B-4D3E-A14D-1AD701052AB5}"/>
              </a:ext>
            </a:extLst>
          </p:cNvPr>
          <p:cNvSpPr>
            <a:spLocks noGrp="1"/>
          </p:cNvSpPr>
          <p:nvPr>
            <p:ph type="title"/>
          </p:nvPr>
        </p:nvSpPr>
        <p:spPr/>
        <p:txBody>
          <a:bodyPr/>
          <a:lstStyle/>
          <a:p>
            <a:r>
              <a:rPr lang="en-US" dirty="0"/>
              <a:t>Germany… the path to Hitler</a:t>
            </a:r>
          </a:p>
        </p:txBody>
      </p:sp>
      <p:sp>
        <p:nvSpPr>
          <p:cNvPr id="3" name="Content Placeholder 2">
            <a:extLst>
              <a:ext uri="{FF2B5EF4-FFF2-40B4-BE49-F238E27FC236}">
                <a16:creationId xmlns:a16="http://schemas.microsoft.com/office/drawing/2014/main" id="{8D3568CD-5954-4330-A916-34AFD0834F86}"/>
              </a:ext>
            </a:extLst>
          </p:cNvPr>
          <p:cNvSpPr>
            <a:spLocks noGrp="1"/>
          </p:cNvSpPr>
          <p:nvPr>
            <p:ph idx="1"/>
          </p:nvPr>
        </p:nvSpPr>
        <p:spPr>
          <a:xfrm>
            <a:off x="129989" y="2319940"/>
            <a:ext cx="5508812" cy="3599316"/>
          </a:xfrm>
        </p:spPr>
        <p:txBody>
          <a:bodyPr>
            <a:normAutofit/>
          </a:bodyPr>
          <a:lstStyle/>
          <a:p>
            <a:r>
              <a:rPr lang="en-US" dirty="0"/>
              <a:t>Consequences of Mutiny:</a:t>
            </a:r>
          </a:p>
          <a:p>
            <a:r>
              <a:rPr lang="en-US" dirty="0"/>
              <a:t>Soldier’s council across Germany adopted these positions</a:t>
            </a:r>
          </a:p>
          <a:p>
            <a:r>
              <a:rPr lang="en-US" dirty="0"/>
              <a:t>Spread liberalism and socialist ideas</a:t>
            </a:r>
          </a:p>
          <a:p>
            <a:r>
              <a:rPr lang="en-US" dirty="0"/>
              <a:t>German Revolution: Nov. 1918- Aug. 1919</a:t>
            </a:r>
          </a:p>
          <a:p>
            <a:r>
              <a:rPr lang="en-US" dirty="0"/>
              <a:t>Replaced constitutional monarchy with democratic parliamentary republic</a:t>
            </a:r>
          </a:p>
        </p:txBody>
      </p:sp>
      <p:pic>
        <p:nvPicPr>
          <p:cNvPr id="2050" name="Picture 2" descr="war and social upheaval : Weimar Republic">
            <a:extLst>
              <a:ext uri="{FF2B5EF4-FFF2-40B4-BE49-F238E27FC236}">
                <a16:creationId xmlns:a16="http://schemas.microsoft.com/office/drawing/2014/main" id="{D42BB71C-987D-4FB5-B4AA-2A26AD55A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2960" y="2548679"/>
            <a:ext cx="5719051" cy="3887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25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Do Support!</a:t>
            </a:r>
          </a:p>
        </p:txBody>
      </p:sp>
      <p:sp>
        <p:nvSpPr>
          <p:cNvPr id="3" name="Content Placeholder 2"/>
          <p:cNvSpPr>
            <a:spLocks noGrp="1"/>
          </p:cNvSpPr>
          <p:nvPr>
            <p:ph idx="1"/>
          </p:nvPr>
        </p:nvSpPr>
        <p:spPr/>
        <p:txBody>
          <a:bodyPr/>
          <a:lstStyle/>
          <a:p>
            <a:r>
              <a:rPr lang="en-US" dirty="0"/>
              <a:t>In 1939, Senator Robert Wagner, a Democrat from New York, and Congresswoman Edith </a:t>
            </a:r>
            <a:r>
              <a:rPr lang="en-US" dirty="0" err="1"/>
              <a:t>Nourse</a:t>
            </a:r>
            <a:r>
              <a:rPr lang="en-US" dirty="0"/>
              <a:t> Rogers, a Republican from Massachusetts, sponsored a bill that proposed to allow German Jewish children to enter the United States outside of official immigration quotas.</a:t>
            </a:r>
          </a:p>
        </p:txBody>
      </p:sp>
      <p:pic>
        <p:nvPicPr>
          <p:cNvPr id="3074" name="Picture 2" descr="Student's Winning Essay Remembers Trailblazing Mass. Congresswoman | WBUR  New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0461" y="4049486"/>
            <a:ext cx="3548209" cy="267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409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 to War</a:t>
            </a:r>
          </a:p>
        </p:txBody>
      </p:sp>
      <p:sp>
        <p:nvSpPr>
          <p:cNvPr id="3" name="Content Placeholder 2"/>
          <p:cNvSpPr>
            <a:spLocks noGrp="1"/>
          </p:cNvSpPr>
          <p:nvPr>
            <p:ph idx="1"/>
          </p:nvPr>
        </p:nvSpPr>
        <p:spPr>
          <a:xfrm>
            <a:off x="269789" y="2314832"/>
            <a:ext cx="6551141" cy="3301958"/>
          </a:xfrm>
        </p:spPr>
        <p:txBody>
          <a:bodyPr/>
          <a:lstStyle/>
          <a:p>
            <a:r>
              <a:rPr lang="en-US" dirty="0"/>
              <a:t>Japan invades Manchuria</a:t>
            </a:r>
          </a:p>
          <a:p>
            <a:r>
              <a:rPr lang="en-US" dirty="0"/>
              <a:t>Massacred 300,000 Chinese in Nanjing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096" y="2434836"/>
            <a:ext cx="5818106" cy="3883586"/>
          </a:xfrm>
          <a:prstGeom prst="rect">
            <a:avLst/>
          </a:prstGeom>
        </p:spPr>
      </p:pic>
    </p:spTree>
    <p:extLst>
      <p:ext uri="{BB962C8B-B14F-4D97-AF65-F5344CB8AC3E}">
        <p14:creationId xmlns:p14="http://schemas.microsoft.com/office/powerpoint/2010/main" val="357329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U.S.’s Approach</a:t>
            </a:r>
          </a:p>
        </p:txBody>
      </p:sp>
      <p:sp>
        <p:nvSpPr>
          <p:cNvPr id="3" name="Content Placeholder 2"/>
          <p:cNvSpPr>
            <a:spLocks noGrp="1"/>
          </p:cNvSpPr>
          <p:nvPr>
            <p:ph idx="1"/>
          </p:nvPr>
        </p:nvSpPr>
        <p:spPr>
          <a:xfrm>
            <a:off x="486357" y="2212182"/>
            <a:ext cx="9613861" cy="3599316"/>
          </a:xfrm>
        </p:spPr>
        <p:txBody>
          <a:bodyPr/>
          <a:lstStyle/>
          <a:p>
            <a:r>
              <a:rPr lang="en-US" dirty="0"/>
              <a:t>FDR: Alarmed, he called for international quarantine of aggressors</a:t>
            </a:r>
          </a:p>
          <a:p>
            <a:r>
              <a:rPr lang="en-US" dirty="0"/>
              <a:t>Followed Britain and France’s appeasement </a:t>
            </a:r>
          </a:p>
          <a:p>
            <a:r>
              <a:rPr lang="en-US" dirty="0"/>
              <a:t>Congress pushed for isolationism, passing Neutrality Acts</a:t>
            </a:r>
          </a:p>
          <a:p>
            <a:pPr lvl="1"/>
            <a:r>
              <a:rPr lang="en-US" dirty="0"/>
              <a:t>Banned travel on </a:t>
            </a:r>
            <a:r>
              <a:rPr lang="en-US" dirty="0" err="1"/>
              <a:t>belligent’s</a:t>
            </a:r>
            <a:r>
              <a:rPr lang="en-US" dirty="0"/>
              <a:t> ships</a:t>
            </a:r>
          </a:p>
          <a:p>
            <a:pPr lvl="1"/>
            <a:r>
              <a:rPr lang="en-US" dirty="0"/>
              <a:t>Banned sale of arms to countries at war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827" y="3733800"/>
            <a:ext cx="5762625" cy="3124200"/>
          </a:xfrm>
          <a:prstGeom prst="rect">
            <a:avLst/>
          </a:prstGeom>
        </p:spPr>
      </p:pic>
    </p:spTree>
    <p:extLst>
      <p:ext uri="{BB962C8B-B14F-4D97-AF65-F5344CB8AC3E}">
        <p14:creationId xmlns:p14="http://schemas.microsoft.com/office/powerpoint/2010/main" val="290508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 First Committee, 1940</a:t>
            </a:r>
          </a:p>
        </p:txBody>
      </p:sp>
      <p:sp>
        <p:nvSpPr>
          <p:cNvPr id="3" name="Content Placeholder 2"/>
          <p:cNvSpPr>
            <a:spLocks noGrp="1"/>
          </p:cNvSpPr>
          <p:nvPr>
            <p:ph idx="1"/>
          </p:nvPr>
        </p:nvSpPr>
        <p:spPr/>
        <p:txBody>
          <a:bodyPr/>
          <a:lstStyle/>
          <a:p>
            <a:r>
              <a:rPr lang="en-US" dirty="0"/>
              <a:t>Henry Ford</a:t>
            </a:r>
          </a:p>
          <a:p>
            <a:r>
              <a:rPr lang="en-US" dirty="0"/>
              <a:t>Father Coughlin</a:t>
            </a:r>
          </a:p>
          <a:p>
            <a:r>
              <a:rPr lang="en-US" dirty="0"/>
              <a:t>Charles Lindbergh</a:t>
            </a:r>
          </a:p>
        </p:txBody>
      </p:sp>
      <p:pic>
        <p:nvPicPr>
          <p:cNvPr id="4098" name="Picture 2" descr="America First,' Invoked By Trump, Has A Complicated History : N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6520" y="2336873"/>
            <a:ext cx="7838498" cy="44007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merica First: Variations on a Theme | Oviatt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87905" cy="683645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merica First Committee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5309" y="0"/>
            <a:ext cx="4696691" cy="6767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2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00"/>
                                        </p:tgtEl>
                                        <p:attrNameLst>
                                          <p:attrName>style.visibility</p:attrName>
                                        </p:attrNameLst>
                                      </p:cBhvr>
                                      <p:to>
                                        <p:strVal val="visible"/>
                                      </p:to>
                                    </p:set>
                                    <p:animEffect transition="in" filter="fade">
                                      <p:cBhvr>
                                        <p:cTn id="28" dur="500"/>
                                        <p:tgtEl>
                                          <p:spTgt spid="410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02"/>
                                        </p:tgtEl>
                                        <p:attrNameLst>
                                          <p:attrName>style.visibility</p:attrName>
                                        </p:attrNameLst>
                                      </p:cBhvr>
                                      <p:to>
                                        <p:strVal val="visible"/>
                                      </p:to>
                                    </p:set>
                                    <p:animEffect transition="in" filter="fade">
                                      <p:cBhvr>
                                        <p:cTn id="33"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FDR in the 3</a:t>
            </a:r>
            <a:r>
              <a:rPr lang="en-US" baseline="30000" dirty="0"/>
              <a:t>rd</a:t>
            </a:r>
            <a:r>
              <a:rPr lang="en-US" dirty="0"/>
              <a:t> Term</a:t>
            </a:r>
          </a:p>
        </p:txBody>
      </p:sp>
      <p:sp>
        <p:nvSpPr>
          <p:cNvPr id="3" name="Content Placeholder 2"/>
          <p:cNvSpPr>
            <a:spLocks noGrp="1"/>
          </p:cNvSpPr>
          <p:nvPr>
            <p:ph idx="1"/>
          </p:nvPr>
        </p:nvSpPr>
        <p:spPr/>
        <p:txBody>
          <a:bodyPr/>
          <a:lstStyle/>
          <a:p>
            <a:r>
              <a:rPr lang="en-US" dirty="0"/>
              <a:t>Funneled billions to Britain and China and Soviet Union</a:t>
            </a:r>
          </a:p>
          <a:p>
            <a:r>
              <a:rPr lang="en-US" dirty="0"/>
              <a:t>Froze Japanese assets in the U.S.</a:t>
            </a:r>
          </a:p>
          <a:p>
            <a:r>
              <a:rPr lang="en-US" dirty="0"/>
              <a:t>Halted all trade between the countries, including oil to Japan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3567" y="4191200"/>
            <a:ext cx="3662406" cy="2666800"/>
          </a:xfrm>
          <a:prstGeom prst="rect">
            <a:avLst/>
          </a:prstGeom>
        </p:spPr>
      </p:pic>
    </p:spTree>
    <p:extLst>
      <p:ext uri="{BB962C8B-B14F-4D97-AF65-F5344CB8AC3E}">
        <p14:creationId xmlns:p14="http://schemas.microsoft.com/office/powerpoint/2010/main" val="248282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Pearl Harbor</a:t>
            </a:r>
          </a:p>
        </p:txBody>
      </p:sp>
      <p:sp>
        <p:nvSpPr>
          <p:cNvPr id="3" name="Content Placeholder 2"/>
          <p:cNvSpPr>
            <a:spLocks noGrp="1"/>
          </p:cNvSpPr>
          <p:nvPr>
            <p:ph idx="1"/>
          </p:nvPr>
        </p:nvSpPr>
        <p:spPr/>
        <p:txBody>
          <a:bodyPr/>
          <a:lstStyle/>
          <a:p>
            <a:r>
              <a:rPr lang="en-US" dirty="0"/>
              <a:t>Surprise attack as an attempt by Japanese to dominate in the region</a:t>
            </a:r>
          </a:p>
          <a:p>
            <a:r>
              <a:rPr lang="en-US" dirty="0"/>
              <a:t>2000 servicemen killed</a:t>
            </a:r>
          </a:p>
          <a:p>
            <a:r>
              <a:rPr lang="en-US" dirty="0"/>
              <a:t>187 aircraft</a:t>
            </a:r>
          </a:p>
          <a:p>
            <a:r>
              <a:rPr lang="en-US" dirty="0"/>
              <a:t>18 naval vessels</a:t>
            </a:r>
          </a:p>
          <a:p>
            <a:r>
              <a:rPr lang="en-US" dirty="0"/>
              <a:t>But no aircraft carriers lost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2865" y="2999841"/>
            <a:ext cx="4803719" cy="3800493"/>
          </a:xfrm>
          <a:prstGeom prst="rect">
            <a:avLst/>
          </a:prstGeom>
        </p:spPr>
      </p:pic>
    </p:spTree>
    <p:extLst>
      <p:ext uri="{BB962C8B-B14F-4D97-AF65-F5344CB8AC3E}">
        <p14:creationId xmlns:p14="http://schemas.microsoft.com/office/powerpoint/2010/main" val="240217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Casualties</a:t>
            </a:r>
          </a:p>
        </p:txBody>
      </p:sp>
      <p:sp>
        <p:nvSpPr>
          <p:cNvPr id="3" name="Content Placeholder 2"/>
          <p:cNvSpPr>
            <a:spLocks noGrp="1"/>
          </p:cNvSpPr>
          <p:nvPr>
            <p:ph idx="1"/>
          </p:nvPr>
        </p:nvSpPr>
        <p:spPr/>
        <p:txBody>
          <a:bodyPr>
            <a:normAutofit lnSpcReduction="10000"/>
          </a:bodyPr>
          <a:lstStyle/>
          <a:p>
            <a:r>
              <a:rPr lang="en-US" dirty="0"/>
              <a:t>13.6 million Germans</a:t>
            </a:r>
          </a:p>
          <a:p>
            <a:r>
              <a:rPr lang="en-US" dirty="0"/>
              <a:t>Millions of Poles</a:t>
            </a:r>
          </a:p>
          <a:p>
            <a:r>
              <a:rPr lang="en-US" dirty="0"/>
              <a:t>20 million Russians</a:t>
            </a:r>
          </a:p>
          <a:p>
            <a:r>
              <a:rPr lang="en-US" dirty="0"/>
              <a:t>12 million in the Holocaust (6 million Jews and 6 million others)</a:t>
            </a:r>
          </a:p>
          <a:p>
            <a:r>
              <a:rPr lang="en-US" dirty="0"/>
              <a:t>400,000 (+) Americans</a:t>
            </a:r>
          </a:p>
          <a:p>
            <a:r>
              <a:rPr lang="en-US" dirty="0"/>
              <a:t>70,000 (+) Americans not recovered</a:t>
            </a:r>
          </a:p>
          <a:p>
            <a:r>
              <a:rPr lang="en-US" dirty="0"/>
              <a:t>Some estimates 50 million civilians in total</a:t>
            </a:r>
          </a:p>
          <a:p>
            <a:r>
              <a:rPr lang="en-US" dirty="0"/>
              <a:t>Drastic shift from the 10 percent in WW1</a:t>
            </a:r>
          </a:p>
          <a:p>
            <a:endParaRPr lang="en-US" dirty="0"/>
          </a:p>
        </p:txBody>
      </p:sp>
    </p:spTree>
    <p:extLst>
      <p:ext uri="{BB962C8B-B14F-4D97-AF65-F5344CB8AC3E}">
        <p14:creationId xmlns:p14="http://schemas.microsoft.com/office/powerpoint/2010/main" val="57824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Most Terrible Weapon”</a:t>
            </a:r>
          </a:p>
        </p:txBody>
      </p:sp>
      <p:sp>
        <p:nvSpPr>
          <p:cNvPr id="3" name="Content Placeholder 2"/>
          <p:cNvSpPr>
            <a:spLocks noGrp="1"/>
          </p:cNvSpPr>
          <p:nvPr>
            <p:ph idx="1"/>
          </p:nvPr>
        </p:nvSpPr>
        <p:spPr/>
        <p:txBody>
          <a:bodyPr/>
          <a:lstStyle/>
          <a:p>
            <a:r>
              <a:rPr lang="en-US" dirty="0"/>
              <a:t>Truman succeeds FDR </a:t>
            </a:r>
          </a:p>
          <a:p>
            <a:r>
              <a:rPr lang="en-US" dirty="0"/>
              <a:t>The Manhattan Project creates the American atomic bomb</a:t>
            </a:r>
          </a:p>
          <a:p>
            <a:r>
              <a:rPr lang="en-US" dirty="0"/>
              <a:t>Hiroshima is chosen because it had not suffered damage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8701" y="3923141"/>
            <a:ext cx="4979645" cy="2806119"/>
          </a:xfrm>
          <a:prstGeom prst="rect">
            <a:avLst/>
          </a:prstGeom>
        </p:spPr>
      </p:pic>
    </p:spTree>
    <p:extLst>
      <p:ext uri="{BB962C8B-B14F-4D97-AF65-F5344CB8AC3E}">
        <p14:creationId xmlns:p14="http://schemas.microsoft.com/office/powerpoint/2010/main" val="231764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Hiroshima: In an Instant</a:t>
            </a:r>
          </a:p>
        </p:txBody>
      </p:sp>
      <p:sp>
        <p:nvSpPr>
          <p:cNvPr id="3" name="Content Placeholder 2"/>
          <p:cNvSpPr>
            <a:spLocks noGrp="1"/>
          </p:cNvSpPr>
          <p:nvPr>
            <p:ph idx="1"/>
          </p:nvPr>
        </p:nvSpPr>
        <p:spPr/>
        <p:txBody>
          <a:bodyPr/>
          <a:lstStyle/>
          <a:p>
            <a:pPr marL="0" indent="0">
              <a:buNone/>
            </a:pPr>
            <a:r>
              <a:rPr lang="en-US" dirty="0"/>
              <a:t>Nearly every building was destroyed</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6537" y="3199113"/>
            <a:ext cx="5312798" cy="31522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74" y="2994769"/>
            <a:ext cx="4915466" cy="3681997"/>
          </a:xfrm>
          <a:prstGeom prst="rect">
            <a:avLst/>
          </a:prstGeom>
        </p:spPr>
      </p:pic>
    </p:spTree>
    <p:extLst>
      <p:ext uri="{BB962C8B-B14F-4D97-AF65-F5344CB8AC3E}">
        <p14:creationId xmlns:p14="http://schemas.microsoft.com/office/powerpoint/2010/main" val="2996954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Hiroshima: In an Instant</a:t>
            </a:r>
          </a:p>
        </p:txBody>
      </p:sp>
      <p:sp>
        <p:nvSpPr>
          <p:cNvPr id="3" name="Content Placeholder 2"/>
          <p:cNvSpPr>
            <a:spLocks noGrp="1"/>
          </p:cNvSpPr>
          <p:nvPr>
            <p:ph idx="1"/>
          </p:nvPr>
        </p:nvSpPr>
        <p:spPr/>
        <p:txBody>
          <a:bodyPr/>
          <a:lstStyle/>
          <a:p>
            <a:pPr marL="0" indent="0">
              <a:buNone/>
            </a:pPr>
            <a:r>
              <a:rPr lang="en-US" dirty="0"/>
              <a:t>70,000 died immediately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289" y="2478875"/>
            <a:ext cx="4102677" cy="2722853"/>
          </a:xfrm>
          <a:prstGeom prst="rect">
            <a:avLst/>
          </a:prstGeom>
        </p:spPr>
      </p:pic>
      <p:sp>
        <p:nvSpPr>
          <p:cNvPr id="6" name="TextBox 5"/>
          <p:cNvSpPr txBox="1"/>
          <p:nvPr/>
        </p:nvSpPr>
        <p:spPr>
          <a:xfrm>
            <a:off x="270294" y="0"/>
            <a:ext cx="12192000" cy="669155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1115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Weimar Republic</a:t>
            </a:r>
          </a:p>
        </p:txBody>
      </p:sp>
      <p:sp>
        <p:nvSpPr>
          <p:cNvPr id="3" name="Content Placeholder 2"/>
          <p:cNvSpPr>
            <a:spLocks noGrp="1"/>
          </p:cNvSpPr>
          <p:nvPr>
            <p:ph idx="1"/>
          </p:nvPr>
        </p:nvSpPr>
        <p:spPr>
          <a:xfrm>
            <a:off x="101480" y="2127149"/>
            <a:ext cx="11785720" cy="2461629"/>
          </a:xfrm>
        </p:spPr>
        <p:txBody>
          <a:bodyPr/>
          <a:lstStyle/>
          <a:p>
            <a:r>
              <a:rPr lang="en-US" dirty="0"/>
              <a:t>1919 to 1933, the period after World War I until the rise of Nazi Germany. </a:t>
            </a:r>
          </a:p>
          <a:p>
            <a:r>
              <a:rPr lang="en-US" dirty="0"/>
              <a:t>Named after the town of Weimar where Germany’s new government was formed by a national assembly </a:t>
            </a:r>
          </a:p>
          <a:p>
            <a:r>
              <a:rPr lang="en-US" dirty="0"/>
              <a:t>Brief season of success and then a devastating depression, the Weimar Republic experienced enough chaos to position Germany for the rise of Adolf Hitler and the Nazi Party.</a:t>
            </a:r>
          </a:p>
        </p:txBody>
      </p:sp>
      <p:pic>
        <p:nvPicPr>
          <p:cNvPr id="1026" name="Picture 2" descr="Hyperinflation in the Weimar Republic, 1921-1924 | Highbrow">
            <a:extLst>
              <a:ext uri="{FF2B5EF4-FFF2-40B4-BE49-F238E27FC236}">
                <a16:creationId xmlns:a16="http://schemas.microsoft.com/office/drawing/2014/main" id="{B5C855FA-5269-4502-8343-58F5A990D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268" y="3007346"/>
            <a:ext cx="4998440" cy="3748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98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circle(in)">
                                      <p:cBhvr>
                                        <p:cTn id="2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Hiroshima: In an Instant</a:t>
            </a:r>
          </a:p>
        </p:txBody>
      </p:sp>
      <p:sp>
        <p:nvSpPr>
          <p:cNvPr id="3" name="Content Placeholder 2"/>
          <p:cNvSpPr>
            <a:spLocks noGrp="1"/>
          </p:cNvSpPr>
          <p:nvPr>
            <p:ph idx="1"/>
          </p:nvPr>
        </p:nvSpPr>
        <p:spPr/>
        <p:txBody>
          <a:bodyPr/>
          <a:lstStyle/>
          <a:p>
            <a:pPr marL="0" indent="0">
              <a:buNone/>
            </a:pPr>
            <a:r>
              <a:rPr lang="en-US" dirty="0"/>
              <a:t>Death toll would reach 140,000 by year’s end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664" y="3165618"/>
            <a:ext cx="5068845" cy="35200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159" y="3106695"/>
            <a:ext cx="3429000" cy="3429000"/>
          </a:xfrm>
          <a:prstGeom prst="rect">
            <a:avLst/>
          </a:prstGeom>
        </p:spPr>
      </p:pic>
      <p:sp>
        <p:nvSpPr>
          <p:cNvPr id="6" name="TextBox 5"/>
          <p:cNvSpPr txBox="1"/>
          <p:nvPr/>
        </p:nvSpPr>
        <p:spPr>
          <a:xfrm>
            <a:off x="270294" y="0"/>
            <a:ext cx="12192000" cy="669155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86867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Nagasaki, three days later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0207" y="1960605"/>
            <a:ext cx="8318383" cy="4679091"/>
          </a:xfrm>
        </p:spPr>
      </p:pic>
    </p:spTree>
    <p:extLst>
      <p:ext uri="{BB962C8B-B14F-4D97-AF65-F5344CB8AC3E}">
        <p14:creationId xmlns:p14="http://schemas.microsoft.com/office/powerpoint/2010/main" val="263544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Homefront Responses to War</a:t>
            </a:r>
          </a:p>
        </p:txBody>
      </p:sp>
      <p:sp>
        <p:nvSpPr>
          <p:cNvPr id="3" name="Content Placeholder 2"/>
          <p:cNvSpPr>
            <a:spLocks noGrp="1"/>
          </p:cNvSpPr>
          <p:nvPr>
            <p:ph idx="1"/>
          </p:nvPr>
        </p:nvSpPr>
        <p:spPr>
          <a:xfrm>
            <a:off x="103674" y="2056786"/>
            <a:ext cx="6453646" cy="3599316"/>
          </a:xfrm>
        </p:spPr>
        <p:txBody>
          <a:bodyPr/>
          <a:lstStyle/>
          <a:p>
            <a:r>
              <a:rPr lang="en-US" dirty="0"/>
              <a:t>Gross National Product doubles</a:t>
            </a:r>
          </a:p>
          <a:p>
            <a:r>
              <a:rPr lang="en-US" dirty="0"/>
              <a:t>Unemployment “disappears”</a:t>
            </a:r>
          </a:p>
          <a:p>
            <a:r>
              <a:rPr lang="en-US" dirty="0"/>
              <a:t>Scope of government expands</a:t>
            </a:r>
          </a:p>
          <a:p>
            <a:r>
              <a:rPr lang="en-US" dirty="0"/>
              <a:t>Created close link between big business and militarized federal gov.</a:t>
            </a:r>
          </a:p>
          <a:p>
            <a:r>
              <a:rPr lang="en-US" dirty="0"/>
              <a:t>“finally conquered the Depression”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0312" y="2323077"/>
            <a:ext cx="5306897" cy="3805874"/>
          </a:xfrm>
          <a:prstGeom prst="rect">
            <a:avLst/>
          </a:prstGeom>
        </p:spPr>
      </p:pic>
    </p:spTree>
    <p:extLst>
      <p:ext uri="{BB962C8B-B14F-4D97-AF65-F5344CB8AC3E}">
        <p14:creationId xmlns:p14="http://schemas.microsoft.com/office/powerpoint/2010/main" val="373157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Role</a:t>
            </a:r>
          </a:p>
        </p:txBody>
      </p:sp>
      <p:sp>
        <p:nvSpPr>
          <p:cNvPr id="3" name="Content Placeholder 2"/>
          <p:cNvSpPr>
            <a:spLocks noGrp="1"/>
          </p:cNvSpPr>
          <p:nvPr>
            <p:ph idx="1"/>
          </p:nvPr>
        </p:nvSpPr>
        <p:spPr/>
        <p:txBody>
          <a:bodyPr>
            <a:normAutofit lnSpcReduction="10000"/>
          </a:bodyPr>
          <a:lstStyle/>
          <a:p>
            <a:r>
              <a:rPr lang="en-US" sz="4000" dirty="0"/>
              <a:t>“World War II gave the country a new and lasting international role and greatly strengthened the idea that American security was global in scope and could only be protected by the worldwide triumph of core American values.” (</a:t>
            </a:r>
            <a:r>
              <a:rPr lang="en-US" sz="4000" dirty="0" err="1"/>
              <a:t>Foner</a:t>
            </a:r>
            <a:r>
              <a:rPr lang="en-US" sz="4000" dirty="0"/>
              <a:t>)</a:t>
            </a:r>
          </a:p>
          <a:p>
            <a:pPr marL="0" indent="0">
              <a:buNone/>
            </a:pPr>
            <a:endParaRPr lang="en-US" dirty="0"/>
          </a:p>
        </p:txBody>
      </p:sp>
    </p:spTree>
    <p:extLst>
      <p:ext uri="{BB962C8B-B14F-4D97-AF65-F5344CB8AC3E}">
        <p14:creationId xmlns:p14="http://schemas.microsoft.com/office/powerpoint/2010/main" val="2096652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Nationalism</a:t>
            </a:r>
          </a:p>
        </p:txBody>
      </p:sp>
      <p:sp>
        <p:nvSpPr>
          <p:cNvPr id="3" name="Content Placeholder 2"/>
          <p:cNvSpPr>
            <a:spLocks noGrp="1"/>
          </p:cNvSpPr>
          <p:nvPr>
            <p:ph idx="1"/>
          </p:nvPr>
        </p:nvSpPr>
        <p:spPr>
          <a:xfrm>
            <a:off x="153100" y="2081500"/>
            <a:ext cx="7326857" cy="3599316"/>
          </a:xfrm>
        </p:spPr>
        <p:txBody>
          <a:bodyPr/>
          <a:lstStyle/>
          <a:p>
            <a:r>
              <a:rPr lang="en-US" dirty="0"/>
              <a:t>WWI saw new immigrants and their children as Americans</a:t>
            </a:r>
          </a:p>
          <a:p>
            <a:r>
              <a:rPr lang="en-US" dirty="0"/>
              <a:t>Now, African Americans will see new tolerance… (with limits)</a:t>
            </a:r>
          </a:p>
          <a:p>
            <a:r>
              <a:rPr lang="en-US" dirty="0"/>
              <a:t>Japanese-Americans will face severe discrimination and be placed in internment camps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940" y="0"/>
            <a:ext cx="4286250" cy="4286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48" y="4537465"/>
            <a:ext cx="3500052" cy="2286701"/>
          </a:xfrm>
          <a:prstGeom prst="rect">
            <a:avLst/>
          </a:prstGeom>
        </p:spPr>
      </p:pic>
    </p:spTree>
    <p:extLst>
      <p:ext uri="{BB962C8B-B14F-4D97-AF65-F5344CB8AC3E}">
        <p14:creationId xmlns:p14="http://schemas.microsoft.com/office/powerpoint/2010/main" val="247526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Photography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970" y="3259137"/>
            <a:ext cx="6375128" cy="35988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7146" y="0"/>
            <a:ext cx="6194854" cy="3484605"/>
          </a:xfrm>
          <a:prstGeom prst="rect">
            <a:avLst/>
          </a:prstGeom>
        </p:spPr>
      </p:pic>
    </p:spTree>
    <p:extLst>
      <p:ext uri="{BB962C8B-B14F-4D97-AF65-F5344CB8AC3E}">
        <p14:creationId xmlns:p14="http://schemas.microsoft.com/office/powerpoint/2010/main" val="3902298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Concentration Camps</a:t>
            </a:r>
          </a:p>
        </p:txBody>
      </p:sp>
      <p:sp>
        <p:nvSpPr>
          <p:cNvPr id="3" name="Content Placeholder 2"/>
          <p:cNvSpPr>
            <a:spLocks noGrp="1"/>
          </p:cNvSpPr>
          <p:nvPr>
            <p:ph idx="1"/>
          </p:nvPr>
        </p:nvSpPr>
        <p:spPr/>
        <p:txBody>
          <a:bodyPr/>
          <a:lstStyle/>
          <a:p>
            <a:r>
              <a:rPr lang="en-US" dirty="0"/>
              <a:t>1933-1945</a:t>
            </a:r>
          </a:p>
          <a:p>
            <a:r>
              <a:rPr lang="en-US" dirty="0"/>
              <a:t>40,000 camps and incarceration sites</a:t>
            </a:r>
          </a:p>
          <a:p>
            <a:r>
              <a:rPr lang="en-US" dirty="0"/>
              <a:t>Forced labor, detention, mass murder</a:t>
            </a:r>
          </a:p>
          <a:p>
            <a:r>
              <a:rPr lang="en-US" dirty="0">
                <a:hlinkClick r:id="rId2"/>
              </a:rPr>
              <a:t>https://www.youtube.com/watch?v=amRrFQjer6E</a:t>
            </a:r>
            <a:endParaRPr lang="en-US" dirty="0"/>
          </a:p>
          <a:p>
            <a:endParaRPr lang="en-US" dirty="0"/>
          </a:p>
          <a:p>
            <a:pPr marL="0" indent="0">
              <a:buNone/>
            </a:pPr>
            <a:endParaRPr lang="en-US" dirty="0"/>
          </a:p>
        </p:txBody>
      </p:sp>
    </p:spTree>
    <p:extLst>
      <p:ext uri="{BB962C8B-B14F-4D97-AF65-F5344CB8AC3E}">
        <p14:creationId xmlns:p14="http://schemas.microsoft.com/office/powerpoint/2010/main" val="3979781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amRrFQjer6E"/>
          <p:cNvPicPr>
            <a:picLocks noGrp="1" noRot="1" noChangeAspect="1"/>
          </p:cNvPicPr>
          <p:nvPr>
            <p:ph idx="1"/>
            <a:videoFile r:link="rId1"/>
          </p:nvPr>
        </p:nvPicPr>
        <p:blipFill>
          <a:blip r:embed="rId3"/>
          <a:stretch>
            <a:fillRect/>
          </a:stretch>
        </p:blipFill>
        <p:spPr>
          <a:xfrm>
            <a:off x="0" y="7822"/>
            <a:ext cx="12192000" cy="6858000"/>
          </a:xfrm>
          <a:prstGeom prst="rect">
            <a:avLst/>
          </a:prstGeom>
        </p:spPr>
      </p:pic>
    </p:spTree>
    <p:extLst>
      <p:ext uri="{BB962C8B-B14F-4D97-AF65-F5344CB8AC3E}">
        <p14:creationId xmlns:p14="http://schemas.microsoft.com/office/powerpoint/2010/main" val="3985135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Postwar World</a:t>
            </a:r>
          </a:p>
        </p:txBody>
      </p:sp>
      <p:sp>
        <p:nvSpPr>
          <p:cNvPr id="3" name="Content Placeholder 2"/>
          <p:cNvSpPr>
            <a:spLocks noGrp="1"/>
          </p:cNvSpPr>
          <p:nvPr>
            <p:ph idx="1"/>
          </p:nvPr>
        </p:nvSpPr>
        <p:spPr/>
        <p:txBody>
          <a:bodyPr/>
          <a:lstStyle/>
          <a:p>
            <a:r>
              <a:rPr lang="en-US" dirty="0"/>
              <a:t>Potsdam Conference: Allied leaders establish military administration in Germany</a:t>
            </a:r>
          </a:p>
          <a:p>
            <a:r>
              <a:rPr lang="en-US" dirty="0"/>
              <a:t>Nazi leaders will go on trial for war crimes</a:t>
            </a:r>
          </a:p>
          <a:p>
            <a:r>
              <a:rPr lang="en-US" dirty="0"/>
              <a:t>Development of the structure for the United Nations</a:t>
            </a:r>
          </a:p>
          <a:p>
            <a:r>
              <a:rPr lang="en-US" dirty="0"/>
              <a:t>U.S. becomes the dominate international force</a:t>
            </a:r>
          </a:p>
        </p:txBody>
      </p:sp>
    </p:spTree>
    <p:extLst>
      <p:ext uri="{BB962C8B-B14F-4D97-AF65-F5344CB8AC3E}">
        <p14:creationId xmlns:p14="http://schemas.microsoft.com/office/powerpoint/2010/main" val="185988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Mobility</a:t>
            </a:r>
          </a:p>
        </p:txBody>
      </p:sp>
      <p:sp>
        <p:nvSpPr>
          <p:cNvPr id="3" name="Content Placeholder 2"/>
          <p:cNvSpPr>
            <a:spLocks noGrp="1"/>
          </p:cNvSpPr>
          <p:nvPr>
            <p:ph idx="1"/>
          </p:nvPr>
        </p:nvSpPr>
        <p:spPr/>
        <p:txBody>
          <a:bodyPr/>
          <a:lstStyle/>
          <a:p>
            <a:r>
              <a:rPr lang="en-US" dirty="0"/>
              <a:t>Women moved into the workforce</a:t>
            </a:r>
          </a:p>
          <a:p>
            <a:r>
              <a:rPr lang="en-US" dirty="0"/>
              <a:t>Migrants moved into industrial cities in the North and West</a:t>
            </a:r>
          </a:p>
          <a:p>
            <a:r>
              <a:rPr lang="en-US" dirty="0"/>
              <a:t>30 million Americans moved during the war </a:t>
            </a:r>
          </a:p>
          <a:p>
            <a:r>
              <a:rPr lang="en-US" dirty="0"/>
              <a:t>Half would go into military service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649" y="3800475"/>
            <a:ext cx="3810000" cy="2914650"/>
          </a:xfrm>
          <a:prstGeom prst="rect">
            <a:avLst/>
          </a:prstGeom>
        </p:spPr>
      </p:pic>
    </p:spTree>
    <p:extLst>
      <p:ext uri="{BB962C8B-B14F-4D97-AF65-F5344CB8AC3E}">
        <p14:creationId xmlns:p14="http://schemas.microsoft.com/office/powerpoint/2010/main" val="3597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Weimar Constitution</a:t>
            </a:r>
          </a:p>
        </p:txBody>
      </p:sp>
      <p:sp>
        <p:nvSpPr>
          <p:cNvPr id="3" name="Content Placeholder 2"/>
          <p:cNvSpPr>
            <a:spLocks noGrp="1"/>
          </p:cNvSpPr>
          <p:nvPr>
            <p:ph idx="1"/>
          </p:nvPr>
        </p:nvSpPr>
        <p:spPr>
          <a:xfrm>
            <a:off x="115330" y="2010032"/>
            <a:ext cx="11846011" cy="4769709"/>
          </a:xfrm>
        </p:spPr>
        <p:txBody>
          <a:bodyPr>
            <a:normAutofit fontScale="77500" lnSpcReduction="20000"/>
          </a:bodyPr>
          <a:lstStyle/>
          <a:p>
            <a:r>
              <a:rPr lang="en-US" dirty="0"/>
              <a:t>The German Reich is a Republic.</a:t>
            </a:r>
          </a:p>
          <a:p>
            <a:r>
              <a:rPr lang="en-US" dirty="0"/>
              <a:t>The government is made of a president, a chancellor and a parliament (Reichstag).</a:t>
            </a:r>
          </a:p>
          <a:p>
            <a:r>
              <a:rPr lang="en-US" dirty="0"/>
              <a:t>Representatives of the people must be elected equally every four years by all men and women over age 20.</a:t>
            </a:r>
          </a:p>
          <a:p>
            <a:r>
              <a:rPr lang="en-US" dirty="0"/>
              <a:t>The term of the President is seven years.</a:t>
            </a:r>
          </a:p>
          <a:p>
            <a:r>
              <a:rPr lang="en-US" dirty="0"/>
              <a:t>Article 48 allows the President to suspend civil rights and operate independently in an emergency.</a:t>
            </a:r>
          </a:p>
          <a:p>
            <a:r>
              <a:rPr lang="en-US" dirty="0"/>
              <a:t>Two legislative bodies (the Reichstag and the </a:t>
            </a:r>
            <a:r>
              <a:rPr lang="en-US" dirty="0" err="1"/>
              <a:t>Reichsrat</a:t>
            </a:r>
            <a:r>
              <a:rPr lang="en-US" dirty="0"/>
              <a:t>) were formed to represent the German people.</a:t>
            </a:r>
          </a:p>
          <a:p>
            <a:r>
              <a:rPr lang="en-US" dirty="0"/>
              <a:t>All Germans are equal and have the same civil rights and responsibilities.</a:t>
            </a:r>
          </a:p>
          <a:p>
            <a:r>
              <a:rPr lang="en-US" dirty="0"/>
              <a:t>All Germans have the right to freedom of expression.</a:t>
            </a:r>
          </a:p>
          <a:p>
            <a:r>
              <a:rPr lang="en-US" dirty="0"/>
              <a:t>All Germans have the right to peaceful assembly.</a:t>
            </a:r>
          </a:p>
          <a:p>
            <a:r>
              <a:rPr lang="en-US" dirty="0"/>
              <a:t>All Germans have the right to freedom of religion; there is no state church.</a:t>
            </a:r>
          </a:p>
          <a:p>
            <a:r>
              <a:rPr lang="en-US" dirty="0"/>
              <a:t>State-run, public education is free and mandatory for children.</a:t>
            </a:r>
          </a:p>
          <a:p>
            <a:r>
              <a:rPr lang="en-US" dirty="0"/>
              <a:t>All Germans have the right of private property.</a:t>
            </a:r>
          </a:p>
          <a:p>
            <a:r>
              <a:rPr lang="en-US" dirty="0"/>
              <a:t>All Germans have the right to equal opportunity and earnings in the workplace.</a:t>
            </a:r>
          </a:p>
          <a:p>
            <a:endParaRPr lang="en-US" dirty="0"/>
          </a:p>
        </p:txBody>
      </p:sp>
      <p:pic>
        <p:nvPicPr>
          <p:cNvPr id="1026" name="Picture 2" descr="Weimar Constitution - Wikipedia"/>
          <p:cNvPicPr>
            <a:picLocks noChangeAspect="1" noChangeArrowheads="1"/>
          </p:cNvPicPr>
          <p:nvPr/>
        </p:nvPicPr>
        <p:blipFill rotWithShape="1">
          <a:blip r:embed="rId2">
            <a:extLst>
              <a:ext uri="{28A0092B-C50C-407E-A947-70E740481C1C}">
                <a14:useLocalDpi xmlns:a14="http://schemas.microsoft.com/office/drawing/2010/main" val="0"/>
              </a:ext>
            </a:extLst>
          </a:blip>
          <a:srcRect l="4718" t="14297" r="12926" b="20720"/>
          <a:stretch/>
        </p:blipFill>
        <p:spPr bwMode="auto">
          <a:xfrm>
            <a:off x="9954882" y="1"/>
            <a:ext cx="2237117" cy="257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61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Treaty of Versailles, 1919</a:t>
            </a:r>
          </a:p>
        </p:txBody>
      </p:sp>
      <p:sp>
        <p:nvSpPr>
          <p:cNvPr id="3" name="Content Placeholder 2"/>
          <p:cNvSpPr>
            <a:spLocks noGrp="1"/>
          </p:cNvSpPr>
          <p:nvPr>
            <p:ph idx="1"/>
          </p:nvPr>
        </p:nvSpPr>
        <p:spPr>
          <a:xfrm>
            <a:off x="89306" y="2024639"/>
            <a:ext cx="11608323" cy="3599316"/>
          </a:xfrm>
        </p:spPr>
        <p:txBody>
          <a:bodyPr/>
          <a:lstStyle/>
          <a:p>
            <a:r>
              <a:rPr lang="en-US" dirty="0"/>
              <a:t>U.S., England, Italy and France determine the parameters of the treaty</a:t>
            </a:r>
          </a:p>
          <a:p>
            <a:r>
              <a:rPr lang="en-US" dirty="0"/>
              <a:t>Viewing Germany as the chief instigator of the conflict</a:t>
            </a:r>
          </a:p>
          <a:p>
            <a:r>
              <a:rPr lang="en-US" dirty="0"/>
              <a:t>Concede territories</a:t>
            </a:r>
          </a:p>
          <a:p>
            <a:r>
              <a:rPr lang="en-US" dirty="0"/>
              <a:t>Demilitarization and Occupation</a:t>
            </a:r>
          </a:p>
          <a:p>
            <a:endParaRPr lang="en-US" dirty="0"/>
          </a:p>
        </p:txBody>
      </p:sp>
      <p:pic>
        <p:nvPicPr>
          <p:cNvPr id="1026" name="Picture 2" descr="http://cf.juggle-images.com/fit/white/600x600/wg-treaty-of-versail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590" y="3193643"/>
            <a:ext cx="5185410" cy="366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67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 Guilt Clause</a:t>
            </a:r>
          </a:p>
        </p:txBody>
      </p:sp>
      <p:sp>
        <p:nvSpPr>
          <p:cNvPr id="3" name="Content Placeholder 2"/>
          <p:cNvSpPr>
            <a:spLocks noGrp="1"/>
          </p:cNvSpPr>
          <p:nvPr>
            <p:ph idx="1"/>
          </p:nvPr>
        </p:nvSpPr>
        <p:spPr>
          <a:xfrm>
            <a:off x="254264" y="4788683"/>
            <a:ext cx="10510718" cy="3599316"/>
          </a:xfrm>
        </p:spPr>
        <p:txBody>
          <a:bodyPr/>
          <a:lstStyle/>
          <a:p>
            <a:r>
              <a:rPr lang="en-US" dirty="0"/>
              <a:t>forced the German nation to accept complete responsibility for initiating World War I</a:t>
            </a:r>
          </a:p>
          <a:p>
            <a:r>
              <a:rPr lang="en-US" dirty="0"/>
              <a:t>Liable for all material damages</a:t>
            </a:r>
          </a:p>
          <a:p>
            <a:r>
              <a:rPr lang="en-US" dirty="0"/>
              <a:t>Imposed enormous reparation payments. (33 Billion)</a:t>
            </a:r>
          </a:p>
          <a:p>
            <a:endParaRPr lang="en-US" dirty="0"/>
          </a:p>
        </p:txBody>
      </p:sp>
      <p:pic>
        <p:nvPicPr>
          <p:cNvPr id="1026" name="Picture 2" descr="Image result for germany to blame for w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7355" y="134588"/>
            <a:ext cx="7494645" cy="4215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27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Military Restrictions</a:t>
            </a:r>
          </a:p>
        </p:txBody>
      </p:sp>
      <p:sp>
        <p:nvSpPr>
          <p:cNvPr id="3" name="Content Placeholder 2"/>
          <p:cNvSpPr>
            <a:spLocks noGrp="1"/>
          </p:cNvSpPr>
          <p:nvPr>
            <p:ph idx="1"/>
          </p:nvPr>
        </p:nvSpPr>
        <p:spPr>
          <a:xfrm>
            <a:off x="244094" y="3133828"/>
            <a:ext cx="11525660" cy="3599316"/>
          </a:xfrm>
        </p:spPr>
        <p:txBody>
          <a:bodyPr>
            <a:normAutofit fontScale="92500"/>
          </a:bodyPr>
          <a:lstStyle/>
          <a:p>
            <a:r>
              <a:rPr lang="en-US" dirty="0"/>
              <a:t>French feared rapid German recovery and the initiation of a new war against France</a:t>
            </a:r>
          </a:p>
          <a:p>
            <a:r>
              <a:rPr lang="en-US" dirty="0"/>
              <a:t>sought to limit Germany's potential to regain its economic superiority and to rearm. </a:t>
            </a:r>
          </a:p>
          <a:p>
            <a:r>
              <a:rPr lang="en-US" dirty="0"/>
              <a:t>German army was to be limited to 100,000 men, and conscription proscribed</a:t>
            </a:r>
          </a:p>
          <a:p>
            <a:r>
              <a:rPr lang="en-US" dirty="0"/>
              <a:t>treaty restricted the Navy to vessels under 10,000 tons, with a ban on the acquisition or maintenance of a submarine fleet.</a:t>
            </a:r>
          </a:p>
          <a:p>
            <a:r>
              <a:rPr lang="en-US" dirty="0"/>
              <a:t>Germany was forbidden to maintain an air force. </a:t>
            </a:r>
          </a:p>
          <a:p>
            <a:r>
              <a:rPr lang="en-US" dirty="0"/>
              <a:t>Conduct war crimes proceedings against the Kaiser and other leaders for waging aggressive war.</a:t>
            </a:r>
          </a:p>
        </p:txBody>
      </p:sp>
      <p:pic>
        <p:nvPicPr>
          <p:cNvPr id="2050" name="Picture 2" descr="Image result for germany versailles trea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2714" y="0"/>
            <a:ext cx="4759286"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90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362" y="787734"/>
            <a:ext cx="9613861" cy="1080938"/>
          </a:xfrm>
        </p:spPr>
        <p:txBody>
          <a:bodyPr/>
          <a:lstStyle/>
          <a:p>
            <a:r>
              <a:rPr lang="en-US" dirty="0"/>
              <a:t>Rise of Ultra-Nationalism</a:t>
            </a:r>
          </a:p>
        </p:txBody>
      </p:sp>
      <p:sp>
        <p:nvSpPr>
          <p:cNvPr id="3" name="Content Placeholder 2"/>
          <p:cNvSpPr>
            <a:spLocks noGrp="1"/>
          </p:cNvSpPr>
          <p:nvPr>
            <p:ph idx="1"/>
          </p:nvPr>
        </p:nvSpPr>
        <p:spPr>
          <a:xfrm>
            <a:off x="87918" y="4433977"/>
            <a:ext cx="12029939" cy="2521280"/>
          </a:xfrm>
        </p:spPr>
        <p:txBody>
          <a:bodyPr>
            <a:normAutofit/>
          </a:bodyPr>
          <a:lstStyle/>
          <a:p>
            <a:r>
              <a:rPr lang="en-US" dirty="0"/>
              <a:t>Support for a revision of the Versailles Treaty represented one of the platforms that gave radical right wing parties in Germany, credibility to mainstream voters </a:t>
            </a:r>
          </a:p>
          <a:p>
            <a:r>
              <a:rPr lang="en-US" dirty="0"/>
              <a:t>Promises to rearm, to reclaim German territory</a:t>
            </a:r>
          </a:p>
          <a:p>
            <a:r>
              <a:rPr lang="en-US" dirty="0"/>
              <a:t>Promise to regain international respect and world power</a:t>
            </a:r>
          </a:p>
          <a:p>
            <a:r>
              <a:rPr lang="en-US" dirty="0"/>
              <a:t>stoked ultranationalist sentiment and helped average voters to overlook the more radical tenets of Nazi ideology.</a:t>
            </a:r>
          </a:p>
        </p:txBody>
      </p:sp>
      <p:pic>
        <p:nvPicPr>
          <p:cNvPr id="6" name="Picture 5"/>
          <p:cNvPicPr>
            <a:picLocks noChangeAspect="1"/>
          </p:cNvPicPr>
          <p:nvPr/>
        </p:nvPicPr>
        <p:blipFill rotWithShape="1">
          <a:blip r:embed="rId2"/>
          <a:srcRect l="23651" t="42554" r="53631" b="28861"/>
          <a:stretch/>
        </p:blipFill>
        <p:spPr>
          <a:xfrm>
            <a:off x="5821985" y="-108275"/>
            <a:ext cx="6295874" cy="4455987"/>
          </a:xfrm>
          <a:prstGeom prst="rect">
            <a:avLst/>
          </a:prstGeom>
        </p:spPr>
      </p:pic>
    </p:spTree>
    <p:extLst>
      <p:ext uri="{BB962C8B-B14F-4D97-AF65-F5344CB8AC3E}">
        <p14:creationId xmlns:p14="http://schemas.microsoft.com/office/powerpoint/2010/main" val="220220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776</TotalTime>
  <Words>2242</Words>
  <Application>Microsoft Office PowerPoint</Application>
  <PresentationFormat>Widescreen</PresentationFormat>
  <Paragraphs>217</Paragraphs>
  <Slides>49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ff-tisa-sans-web-pro</vt:lpstr>
      <vt:lpstr>Georgia</vt:lpstr>
      <vt:lpstr>Trebuchet MS</vt:lpstr>
      <vt:lpstr>Berlin</vt:lpstr>
      <vt:lpstr>World War II</vt:lpstr>
      <vt:lpstr>Germany… the path to Hitler</vt:lpstr>
      <vt:lpstr>Germany… the path to Hitler</vt:lpstr>
      <vt:lpstr>Weimar Republic</vt:lpstr>
      <vt:lpstr>Weimar Constitution</vt:lpstr>
      <vt:lpstr>Treaty of Versailles, 1919</vt:lpstr>
      <vt:lpstr>War Guilt Clause</vt:lpstr>
      <vt:lpstr>Military Restrictions</vt:lpstr>
      <vt:lpstr>Rise of Ultra-Nationalism</vt:lpstr>
      <vt:lpstr>Stab in the Back Myth</vt:lpstr>
      <vt:lpstr>Path to Hitler</vt:lpstr>
      <vt:lpstr>Hitler and Rise to Power</vt:lpstr>
      <vt:lpstr>Hitler</vt:lpstr>
      <vt:lpstr>German / Russian Neutrality 1939</vt:lpstr>
      <vt:lpstr>Hitler</vt:lpstr>
      <vt:lpstr>PowerPoint Presentation</vt:lpstr>
      <vt:lpstr>German Invasion</vt:lpstr>
      <vt:lpstr>Blitzkrieg, “Lightning War”</vt:lpstr>
      <vt:lpstr>U.S. Influence on the Nuremberg Laws</vt:lpstr>
      <vt:lpstr>Systematic Destruction of Human Rights: 1935</vt:lpstr>
      <vt:lpstr>First Steps towards Exclusion…</vt:lpstr>
      <vt:lpstr>Systematic Destruction of Human Rights</vt:lpstr>
      <vt:lpstr>Systematic Destruction of Human Rights: 1936-8</vt:lpstr>
      <vt:lpstr>Expansion of Restrictions </vt:lpstr>
      <vt:lpstr>Hitler</vt:lpstr>
      <vt:lpstr>1942-1945</vt:lpstr>
      <vt:lpstr>After 1945</vt:lpstr>
      <vt:lpstr>Intervention or Isolation? Lindberg</vt:lpstr>
      <vt:lpstr>Ford and the Third Reich</vt:lpstr>
      <vt:lpstr>Some Do Support!</vt:lpstr>
      <vt:lpstr>Road to War</vt:lpstr>
      <vt:lpstr>U.S.’s Approach</vt:lpstr>
      <vt:lpstr>America First Committee, 1940</vt:lpstr>
      <vt:lpstr>FDR in the 3rd Term</vt:lpstr>
      <vt:lpstr>Pearl Harbor</vt:lpstr>
      <vt:lpstr>Casualties</vt:lpstr>
      <vt:lpstr>“The Most Terrible Weapon”</vt:lpstr>
      <vt:lpstr>Hiroshima: In an Instant</vt:lpstr>
      <vt:lpstr>Hiroshima: In an Instant</vt:lpstr>
      <vt:lpstr>Hiroshima: In an Instant</vt:lpstr>
      <vt:lpstr>Nagasaki, three days later</vt:lpstr>
      <vt:lpstr>Economic Homefront Responses to War</vt:lpstr>
      <vt:lpstr>International Role</vt:lpstr>
      <vt:lpstr>Nationalism</vt:lpstr>
      <vt:lpstr>Before Photography</vt:lpstr>
      <vt:lpstr>Concentration Camps</vt:lpstr>
      <vt:lpstr>PowerPoint Presentation</vt:lpstr>
      <vt:lpstr>Postwar World</vt:lpstr>
      <vt:lpstr>Internal Mobility</vt:lpstr>
    </vt:vector>
  </TitlesOfParts>
  <Company>Greenfield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Arnell</dc:creator>
  <cp:lastModifiedBy>Alyssa Arnell</cp:lastModifiedBy>
  <cp:revision>34</cp:revision>
  <dcterms:created xsi:type="dcterms:W3CDTF">2017-11-16T13:16:29Z</dcterms:created>
  <dcterms:modified xsi:type="dcterms:W3CDTF">2023-12-05T17:47:17Z</dcterms:modified>
</cp:coreProperties>
</file>