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68" r:id="rId5"/>
    <p:sldId id="301" r:id="rId6"/>
    <p:sldId id="269" r:id="rId7"/>
    <p:sldId id="270" r:id="rId8"/>
    <p:sldId id="298" r:id="rId9"/>
    <p:sldId id="272" r:id="rId10"/>
    <p:sldId id="271" r:id="rId11"/>
    <p:sldId id="292" r:id="rId12"/>
    <p:sldId id="293" r:id="rId13"/>
    <p:sldId id="294" r:id="rId14"/>
    <p:sldId id="290" r:id="rId15"/>
    <p:sldId id="300" r:id="rId16"/>
    <p:sldId id="273" r:id="rId17"/>
    <p:sldId id="274" r:id="rId18"/>
    <p:sldId id="275" r:id="rId19"/>
    <p:sldId id="264" r:id="rId20"/>
    <p:sldId id="276" r:id="rId21"/>
    <p:sldId id="277" r:id="rId22"/>
    <p:sldId id="279" r:id="rId23"/>
    <p:sldId id="280" r:id="rId24"/>
    <p:sldId id="281" r:id="rId25"/>
    <p:sldId id="282" r:id="rId26"/>
    <p:sldId id="283" r:id="rId27"/>
    <p:sldId id="284" r:id="rId28"/>
    <p:sldId id="291" r:id="rId29"/>
    <p:sldId id="285" r:id="rId30"/>
    <p:sldId id="286" r:id="rId31"/>
    <p:sldId id="287" r:id="rId32"/>
    <p:sldId id="288" r:id="rId33"/>
    <p:sldId id="263" r:id="rId34"/>
    <p:sldId id="297" r:id="rId35"/>
    <p:sldId id="260" r:id="rId36"/>
    <p:sldId id="265" r:id="rId37"/>
    <p:sldId id="29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38"/>
      </p:cViewPr>
      <p:guideLst/>
    </p:cSldViewPr>
  </p:slideViewPr>
  <p:notesTextViewPr>
    <p:cViewPr>
      <p:scale>
        <a:sx n="1" d="1"/>
        <a:sy n="1" d="1"/>
      </p:scale>
      <p:origin x="0" y="0"/>
    </p:cViewPr>
  </p:notesTextViewPr>
  <p:sorterViewPr>
    <p:cViewPr>
      <p:scale>
        <a:sx n="100" d="100"/>
        <a:sy n="100" d="100"/>
      </p:scale>
      <p:origin x="0" y="-97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11/14/2023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11/14/2023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_OiPldKsM5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https://www.youtube.com/embed/_OiPldKsM5w"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1"/>
            <a:ext cx="8825658" cy="1475508"/>
          </a:xfrm>
        </p:spPr>
        <p:txBody>
          <a:bodyPr/>
          <a:lstStyle/>
          <a:p>
            <a:r>
              <a:rPr lang="en-US" dirty="0"/>
              <a:t>In Times of War…</a:t>
            </a:r>
          </a:p>
        </p:txBody>
      </p:sp>
      <p:sp>
        <p:nvSpPr>
          <p:cNvPr id="3" name="Subtitle 2"/>
          <p:cNvSpPr>
            <a:spLocks noGrp="1"/>
          </p:cNvSpPr>
          <p:nvPr>
            <p:ph type="subTitle" idx="1"/>
          </p:nvPr>
        </p:nvSpPr>
        <p:spPr>
          <a:xfrm>
            <a:off x="554182" y="4156364"/>
            <a:ext cx="11083636" cy="1745672"/>
          </a:xfrm>
        </p:spPr>
        <p:txBody>
          <a:bodyPr>
            <a:normAutofit/>
          </a:bodyPr>
          <a:lstStyle/>
          <a:p>
            <a:pPr marL="342900" indent="-342900">
              <a:buFont typeface="Arial" panose="020B0604020202020204" pitchFamily="34" charset="0"/>
              <a:buChar char="•"/>
            </a:pPr>
            <a:r>
              <a:rPr lang="en-US" dirty="0">
                <a:solidFill>
                  <a:schemeClr val="tx1"/>
                </a:solidFill>
              </a:rPr>
              <a:t>How does governmental propaganda influence the social perspective of Japanese Americans?</a:t>
            </a:r>
          </a:p>
          <a:p>
            <a:pPr marL="342900" indent="-342900">
              <a:buFont typeface="Arial" panose="020B0604020202020204" pitchFamily="34" charset="0"/>
              <a:buChar char="•"/>
            </a:pPr>
            <a:r>
              <a:rPr lang="en-US" dirty="0">
                <a:solidFill>
                  <a:schemeClr val="tx1"/>
                </a:solidFill>
              </a:rPr>
              <a:t>How does the use of propaganda impact people of Japanese descent In the </a:t>
            </a:r>
            <a:r>
              <a:rPr lang="en-US" dirty="0" err="1">
                <a:solidFill>
                  <a:schemeClr val="tx1"/>
                </a:solidFill>
              </a:rPr>
              <a:t>u.s.</a:t>
            </a:r>
            <a:r>
              <a:rPr lang="en-US" dirty="0">
                <a:solidFill>
                  <a:schemeClr val="tx1"/>
                </a:solidFill>
              </a:rPr>
              <a:t>? </a:t>
            </a:r>
          </a:p>
        </p:txBody>
      </p:sp>
    </p:spTree>
    <p:extLst>
      <p:ext uri="{BB962C8B-B14F-4D97-AF65-F5344CB8AC3E}">
        <p14:creationId xmlns:p14="http://schemas.microsoft.com/office/powerpoint/2010/main" val="58311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676400" y="-762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ja-JP" altLang="en-US" sz="4400" dirty="0">
                <a:solidFill>
                  <a:schemeClr val="bg1"/>
                </a:solidFill>
                <a:latin typeface="Flat Brush" pitchFamily="2" charset="0"/>
              </a:rPr>
              <a:t>“</a:t>
            </a:r>
            <a:r>
              <a:rPr lang="en-US" altLang="ja-JP" sz="4400" dirty="0">
                <a:latin typeface="Flat Brush" pitchFamily="2" charset="0"/>
              </a:rPr>
              <a:t>Forgetting the Constitution</a:t>
            </a:r>
            <a:r>
              <a:rPr lang="ja-JP" altLang="en-US" sz="4400" dirty="0">
                <a:solidFill>
                  <a:schemeClr val="bg1"/>
                </a:solidFill>
                <a:latin typeface="Flat Brush" pitchFamily="2" charset="0"/>
              </a:rPr>
              <a:t>”</a:t>
            </a:r>
            <a:endParaRPr lang="en-US" altLang="en-US" sz="4400" dirty="0">
              <a:solidFill>
                <a:schemeClr val="bg1"/>
              </a:solidFill>
              <a:latin typeface="Flat Brush" pitchFamily="2" charset="0"/>
            </a:endParaRPr>
          </a:p>
        </p:txBody>
      </p:sp>
      <p:pic>
        <p:nvPicPr>
          <p:cNvPr id="7172" name="Picture 5" descr="http://public.csusm.edu/BekkaKinder/postercam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2" y="739413"/>
            <a:ext cx="4083906" cy="60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http://www.yesnet.yk.ca/schools/projects/canadianhistory/camps/graphics/japann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751" y="739413"/>
            <a:ext cx="3929448" cy="598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79987" y="1475231"/>
            <a:ext cx="2590800" cy="2585323"/>
          </a:xfrm>
          <a:prstGeom prst="rect">
            <a:avLst/>
          </a:prstGeom>
        </p:spPr>
        <p:txBody>
          <a:bodyPr wrap="square">
            <a:spAutoFit/>
          </a:bodyPr>
          <a:lstStyle/>
          <a:p>
            <a:pPr eaLnBrk="1" hangingPunct="1"/>
            <a:r>
              <a:rPr lang="en-US" altLang="en-US" dirty="0"/>
              <a:t>It stated that all Japanese regardless of citizenship, age, gender, place of birth or pronouncement of loyalty were to be taken into custody and interned.</a:t>
            </a:r>
          </a:p>
        </p:txBody>
      </p:sp>
    </p:spTree>
    <p:extLst>
      <p:ext uri="{BB962C8B-B14F-4D97-AF65-F5344CB8AC3E}">
        <p14:creationId xmlns:p14="http://schemas.microsoft.com/office/powerpoint/2010/main" val="150826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Order 9066</a:t>
            </a:r>
          </a:p>
        </p:txBody>
      </p:sp>
      <p:sp>
        <p:nvSpPr>
          <p:cNvPr id="3" name="Content Placeholder 2"/>
          <p:cNvSpPr>
            <a:spLocks noGrp="1"/>
          </p:cNvSpPr>
          <p:nvPr>
            <p:ph idx="1"/>
          </p:nvPr>
        </p:nvSpPr>
        <p:spPr>
          <a:xfrm>
            <a:off x="865533" y="1657502"/>
            <a:ext cx="8946541" cy="4195481"/>
          </a:xfrm>
        </p:spPr>
        <p:txBody>
          <a:bodyPr/>
          <a:lstStyle/>
          <a:p>
            <a:r>
              <a:rPr lang="en-US" dirty="0"/>
              <a:t>Empowering the U.S. Army to designate areas from which "any or all persons may be excluded." </a:t>
            </a:r>
          </a:p>
          <a:p>
            <a:r>
              <a:rPr lang="en-US" dirty="0"/>
              <a:t>Enter General John L. DeWitt, Commander of the Western Defense Command and the U.S. 4</a:t>
            </a:r>
            <a:r>
              <a:rPr lang="en-US" baseline="30000" dirty="0"/>
              <a:t>th</a:t>
            </a:r>
            <a:r>
              <a:rPr lang="en-US" dirty="0"/>
              <a:t> Army</a:t>
            </a:r>
          </a:p>
          <a:p>
            <a:endParaRPr lang="en-US" dirty="0"/>
          </a:p>
        </p:txBody>
      </p:sp>
      <p:pic>
        <p:nvPicPr>
          <p:cNvPr id="26626" name="Picture 2" descr="Image result for general dewi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533" y="3835251"/>
            <a:ext cx="10157602" cy="2930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98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DeWitt</a:t>
            </a:r>
          </a:p>
        </p:txBody>
      </p:sp>
      <p:sp>
        <p:nvSpPr>
          <p:cNvPr id="3" name="Content Placeholder 2"/>
          <p:cNvSpPr>
            <a:spLocks noGrp="1"/>
          </p:cNvSpPr>
          <p:nvPr>
            <p:ph idx="1"/>
          </p:nvPr>
        </p:nvSpPr>
        <p:spPr>
          <a:xfrm>
            <a:off x="164199" y="2019966"/>
            <a:ext cx="8773856" cy="4195481"/>
          </a:xfrm>
        </p:spPr>
        <p:txBody>
          <a:bodyPr/>
          <a:lstStyle/>
          <a:p>
            <a:r>
              <a:rPr lang="en-US" dirty="0"/>
              <a:t>“History of prejudice against non-Caucasian Americans, even those already in the Army” </a:t>
            </a:r>
          </a:p>
          <a:p>
            <a:r>
              <a:rPr lang="en-US" dirty="0"/>
              <a:t>Swayed by rumor of sabotage and imminent Japanese invasion</a:t>
            </a:r>
          </a:p>
          <a:p>
            <a:r>
              <a:rPr lang="en-US" dirty="0"/>
              <a:t>Ex. J. Edgar Hoover ridiculed him for “hysteria and lack of judgment” citing DeWitt’s claims that a powerline was sabotaged by Japanese when it was actually caused by cattle</a:t>
            </a:r>
          </a:p>
          <a:p>
            <a:r>
              <a:rPr lang="en-US" dirty="0"/>
              <a:t>“A Brief History of Japanese American Relocation During World War II” </a:t>
            </a:r>
            <a:r>
              <a:rPr lang="en-US" i="1" dirty="0"/>
              <a:t>National Park Service</a:t>
            </a:r>
          </a:p>
          <a:p>
            <a:endParaRPr lang="en-US" dirty="0"/>
          </a:p>
          <a:p>
            <a:endParaRPr lang="en-US" dirty="0"/>
          </a:p>
        </p:txBody>
      </p:sp>
      <p:pic>
        <p:nvPicPr>
          <p:cNvPr id="27654" name="Picture 6" descr="Image result for general dewi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0476" y="1754347"/>
            <a:ext cx="28575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73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DeWitt</a:t>
            </a:r>
          </a:p>
        </p:txBody>
      </p:sp>
      <p:sp>
        <p:nvSpPr>
          <p:cNvPr id="3" name="Content Placeholder 2"/>
          <p:cNvSpPr>
            <a:spLocks noGrp="1"/>
          </p:cNvSpPr>
          <p:nvPr>
            <p:ph idx="1"/>
          </p:nvPr>
        </p:nvSpPr>
        <p:spPr>
          <a:xfrm>
            <a:off x="395416" y="1853248"/>
            <a:ext cx="10890422" cy="4395151"/>
          </a:xfrm>
        </p:spPr>
        <p:txBody>
          <a:bodyPr/>
          <a:lstStyle/>
          <a:p>
            <a:r>
              <a:rPr lang="en-US" dirty="0"/>
              <a:t>DeWitt justified this broad-scale removal on "military necessity" stating "the Japanese race is an enemy race" and "the very fact that no sabotage has taken place to date is a disturbing and confirming indication that such action will be taken" .</a:t>
            </a:r>
          </a:p>
          <a:p>
            <a:r>
              <a:rPr lang="en-US" dirty="0"/>
              <a:t>General DeWitt originally wanted to remove all Japanese, German, and Italian aliens. </a:t>
            </a:r>
          </a:p>
        </p:txBody>
      </p:sp>
      <p:pic>
        <p:nvPicPr>
          <p:cNvPr id="4" name="Picture 4" descr="Image result for general dewi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346" y="3839761"/>
            <a:ext cx="6291219" cy="296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8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Japanese Americans Were Forced Into Concentration Camps During WWII</a:t>
            </a:r>
            <a:br>
              <a:rPr lang="en-US" dirty="0"/>
            </a:br>
            <a:endParaRPr lang="en-US" dirty="0"/>
          </a:p>
        </p:txBody>
      </p:sp>
      <p:sp>
        <p:nvSpPr>
          <p:cNvPr id="3" name="Content Placeholder 2"/>
          <p:cNvSpPr>
            <a:spLocks noGrp="1"/>
          </p:cNvSpPr>
          <p:nvPr>
            <p:ph idx="1"/>
          </p:nvPr>
        </p:nvSpPr>
        <p:spPr>
          <a:xfrm>
            <a:off x="1103312" y="3064933"/>
            <a:ext cx="8946541" cy="3183466"/>
          </a:xfrm>
        </p:spPr>
        <p:txBody>
          <a:bodyPr/>
          <a:lstStyle/>
          <a:p>
            <a:r>
              <a:rPr lang="en-US" dirty="0">
                <a:hlinkClick r:id="rId2"/>
              </a:rPr>
              <a:t>https://www.youtube.com/watch?v=_OiPldKsM5w</a:t>
            </a:r>
            <a:endParaRPr lang="en-US" dirty="0"/>
          </a:p>
          <a:p>
            <a:endParaRPr lang="en-US" dirty="0"/>
          </a:p>
        </p:txBody>
      </p:sp>
    </p:spTree>
    <p:extLst>
      <p:ext uri="{BB962C8B-B14F-4D97-AF65-F5344CB8AC3E}">
        <p14:creationId xmlns:p14="http://schemas.microsoft.com/office/powerpoint/2010/main" val="18253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_OiPldKsM5w"/>
          <p:cNvPicPr>
            <a:picLocks noGrp="1" noRot="1" noChangeAspect="1"/>
          </p:cNvPicPr>
          <p:nvPr>
            <p:ph idx="1"/>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55482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676400" y="-762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ja-JP" altLang="en-US" sz="4400">
                <a:solidFill>
                  <a:schemeClr val="bg1"/>
                </a:solidFill>
                <a:latin typeface="Flat Brush" pitchFamily="2" charset="0"/>
              </a:rPr>
              <a:t>“</a:t>
            </a:r>
            <a:r>
              <a:rPr lang="en-US" altLang="ja-JP" sz="4400">
                <a:solidFill>
                  <a:schemeClr val="bg1"/>
                </a:solidFill>
                <a:latin typeface="Flat Brush" pitchFamily="2" charset="0"/>
              </a:rPr>
              <a:t>Forgetting the Constitution</a:t>
            </a:r>
            <a:r>
              <a:rPr lang="ja-JP" altLang="en-US" sz="4400">
                <a:solidFill>
                  <a:schemeClr val="bg1"/>
                </a:solidFill>
                <a:latin typeface="Flat Brush" pitchFamily="2" charset="0"/>
              </a:rPr>
              <a:t>”</a:t>
            </a:r>
            <a:endParaRPr lang="en-US" altLang="en-US" sz="4400">
              <a:solidFill>
                <a:schemeClr val="bg1"/>
              </a:solidFill>
              <a:latin typeface="Flat Brush" pitchFamily="2" charset="0"/>
            </a:endParaRPr>
          </a:p>
        </p:txBody>
      </p:sp>
      <p:pic>
        <p:nvPicPr>
          <p:cNvPr id="9219" name="Picture 5" descr="internmentt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86933"/>
            <a:ext cx="7772400" cy="520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08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676400" y="-762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ja-JP" altLang="en-US" sz="4400">
                <a:solidFill>
                  <a:schemeClr val="bg1"/>
                </a:solidFill>
                <a:latin typeface="Flat Brush" pitchFamily="2" charset="0"/>
              </a:rPr>
              <a:t>“</a:t>
            </a:r>
            <a:r>
              <a:rPr lang="en-US" altLang="ja-JP" sz="4400">
                <a:solidFill>
                  <a:schemeClr val="bg1"/>
                </a:solidFill>
                <a:latin typeface="Flat Brush" pitchFamily="2" charset="0"/>
              </a:rPr>
              <a:t>Forgetting the Constitution</a:t>
            </a:r>
            <a:r>
              <a:rPr lang="ja-JP" altLang="en-US" sz="4400">
                <a:solidFill>
                  <a:schemeClr val="bg1"/>
                </a:solidFill>
                <a:latin typeface="Flat Brush" pitchFamily="2" charset="0"/>
              </a:rPr>
              <a:t>”</a:t>
            </a:r>
            <a:endParaRPr lang="en-US" altLang="en-US" sz="4400">
              <a:solidFill>
                <a:schemeClr val="bg1"/>
              </a:solidFill>
              <a:latin typeface="Flat Brush" pitchFamily="2" charset="0"/>
            </a:endParaRPr>
          </a:p>
        </p:txBody>
      </p:sp>
      <p:sp>
        <p:nvSpPr>
          <p:cNvPr id="10243" name="TextBox 3"/>
          <p:cNvSpPr txBox="1">
            <a:spLocks noChangeArrowheads="1"/>
          </p:cNvSpPr>
          <p:nvPr/>
        </p:nvSpPr>
        <p:spPr bwMode="auto">
          <a:xfrm>
            <a:off x="1136821" y="1138881"/>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2800" b="1" dirty="0">
                <a:solidFill>
                  <a:schemeClr val="accent2"/>
                </a:solidFill>
              </a:rPr>
              <a:t>About 120,000 Japanese Americans from the West Coast were forced to leave their homes and businesses.</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438400"/>
            <a:ext cx="4884738"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399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676400" y="-762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ja-JP" altLang="en-US" sz="4400">
                <a:solidFill>
                  <a:schemeClr val="bg1"/>
                </a:solidFill>
                <a:latin typeface="Flat Brush" pitchFamily="2" charset="0"/>
              </a:rPr>
              <a:t>“</a:t>
            </a:r>
            <a:r>
              <a:rPr lang="en-US" altLang="ja-JP" sz="4400">
                <a:solidFill>
                  <a:schemeClr val="bg1"/>
                </a:solidFill>
                <a:latin typeface="Flat Brush" pitchFamily="2" charset="0"/>
              </a:rPr>
              <a:t>Forgetting the Constitution</a:t>
            </a:r>
            <a:r>
              <a:rPr lang="ja-JP" altLang="en-US" sz="4400">
                <a:solidFill>
                  <a:schemeClr val="bg1"/>
                </a:solidFill>
                <a:latin typeface="Flat Brush" pitchFamily="2" charset="0"/>
              </a:rPr>
              <a:t>”</a:t>
            </a:r>
            <a:endParaRPr lang="en-US" altLang="en-US" sz="4400">
              <a:solidFill>
                <a:schemeClr val="bg1"/>
              </a:solidFill>
              <a:latin typeface="Flat Brush" pitchFamily="2" charset="0"/>
            </a:endParaRPr>
          </a:p>
        </p:txBody>
      </p:sp>
      <p:sp>
        <p:nvSpPr>
          <p:cNvPr id="11267" name="TextBox 3"/>
          <p:cNvSpPr txBox="1">
            <a:spLocks noChangeArrowheads="1"/>
          </p:cNvSpPr>
          <p:nvPr/>
        </p:nvSpPr>
        <p:spPr bwMode="auto">
          <a:xfrm>
            <a:off x="140044" y="1066800"/>
            <a:ext cx="101387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2800" b="1" dirty="0">
                <a:solidFill>
                  <a:schemeClr val="accent2"/>
                </a:solidFill>
              </a:rPr>
              <a:t>Japanese Americans had to move to distant internment camps.</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39" y="1754660"/>
            <a:ext cx="6293707" cy="500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0" name="Picture 2" descr="https://dabrownstein.files.wordpress.com/2015/05/assemblycamps-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368" y="1754660"/>
            <a:ext cx="4715646" cy="502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763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8" y="149880"/>
            <a:ext cx="9404723" cy="1400530"/>
          </a:xfrm>
        </p:spPr>
        <p:txBody>
          <a:bodyPr/>
          <a:lstStyle/>
          <a:p>
            <a:r>
              <a:rPr lang="en-US" dirty="0"/>
              <a:t>Why Not in Hawaii?</a:t>
            </a:r>
          </a:p>
        </p:txBody>
      </p:sp>
      <p:sp>
        <p:nvSpPr>
          <p:cNvPr id="3" name="Content Placeholder 2"/>
          <p:cNvSpPr>
            <a:spLocks noGrp="1"/>
          </p:cNvSpPr>
          <p:nvPr>
            <p:ph idx="1"/>
          </p:nvPr>
        </p:nvSpPr>
        <p:spPr>
          <a:xfrm>
            <a:off x="296004" y="1550410"/>
            <a:ext cx="11615910" cy="4195481"/>
          </a:xfrm>
        </p:spPr>
        <p:txBody>
          <a:bodyPr>
            <a:normAutofit/>
          </a:bodyPr>
          <a:lstStyle/>
          <a:p>
            <a:r>
              <a:rPr lang="en-US" dirty="0"/>
              <a:t>Japanese Americans comprised 40% of Hawaii’s population when Pearl Harbor was attacked.</a:t>
            </a:r>
          </a:p>
          <a:p>
            <a:r>
              <a:rPr lang="en-US" dirty="0"/>
              <a:t>Representing over 90% of carpenters and almost all the transportation workers in Hawaii, Japanese labor was essential for the rebuilding of Pearl Harbor.</a:t>
            </a:r>
          </a:p>
          <a:p>
            <a:r>
              <a:rPr lang="en-US" dirty="0"/>
              <a:t>The military resisted: one-third of the Hawaiian population was of Japanese ancestry and the military didn't have enough soldiers to guard them or enough ships to send them to the mainland. </a:t>
            </a:r>
          </a:p>
          <a:p>
            <a:r>
              <a:rPr lang="en-US" dirty="0"/>
              <a:t>More importantly, their labor was crucial to the civilian and military economy of the islands. </a:t>
            </a:r>
            <a:br>
              <a:rPr lang="en-US" dirty="0"/>
            </a:br>
            <a:endParaRPr lang="en-US" dirty="0"/>
          </a:p>
        </p:txBody>
      </p:sp>
      <p:pic>
        <p:nvPicPr>
          <p:cNvPr id="29698" name="Picture 2" descr="Image result for japanese american hawaii 19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599" y="4666827"/>
            <a:ext cx="2883915" cy="2191173"/>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Image result for japanese american hawaii 19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773" y="4625545"/>
            <a:ext cx="2781356" cy="222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3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Presidential Powers</a:t>
            </a:r>
          </a:p>
        </p:txBody>
      </p:sp>
      <p:sp>
        <p:nvSpPr>
          <p:cNvPr id="3" name="Content Placeholder 2"/>
          <p:cNvSpPr>
            <a:spLocks noGrp="1"/>
          </p:cNvSpPr>
          <p:nvPr>
            <p:ph idx="1"/>
          </p:nvPr>
        </p:nvSpPr>
        <p:spPr/>
        <p:txBody>
          <a:bodyPr/>
          <a:lstStyle/>
          <a:p>
            <a:r>
              <a:rPr lang="en-US" sz="3200" dirty="0"/>
              <a:t>Vast discretionary powers that face few limitations in wartime</a:t>
            </a:r>
          </a:p>
          <a:p>
            <a:r>
              <a:rPr lang="en-US" sz="3200" dirty="0"/>
              <a:t>Movement of armed forces</a:t>
            </a:r>
          </a:p>
          <a:p>
            <a:r>
              <a:rPr lang="en-US" sz="3200" dirty="0"/>
              <a:t>Prescribe rules including judicial procedures for captured territories</a:t>
            </a:r>
          </a:p>
          <a:p>
            <a:r>
              <a:rPr lang="en-US" sz="3200" dirty="0"/>
              <a:t>Suspension of writ of habeas corpus</a:t>
            </a:r>
          </a:p>
          <a:p>
            <a:r>
              <a:rPr lang="en-US" sz="3200" dirty="0"/>
              <a:t>Impose martial law</a:t>
            </a:r>
          </a:p>
          <a:p>
            <a:pPr marL="0" indent="0">
              <a:buNone/>
            </a:pPr>
            <a:endParaRPr lang="en-US" dirty="0"/>
          </a:p>
        </p:txBody>
      </p:sp>
    </p:spTree>
    <p:extLst>
      <p:ext uri="{BB962C8B-B14F-4D97-AF65-F5344CB8AC3E}">
        <p14:creationId xmlns:p14="http://schemas.microsoft.com/office/powerpoint/2010/main" val="3223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Editorial cartoon in the San Francisco News shows California-born Japanese citizens on back of Army truck as they go to internment c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014" y="0"/>
            <a:ext cx="596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267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1" y="0"/>
            <a:ext cx="10046663"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lat Brush" pitchFamily="2" charset="0"/>
              </a:rPr>
              <a:t>Japanese Internment</a:t>
            </a:r>
          </a:p>
        </p:txBody>
      </p:sp>
      <p:sp>
        <p:nvSpPr>
          <p:cNvPr id="13315" name="TextBox 5"/>
          <p:cNvSpPr txBox="1">
            <a:spLocks noChangeArrowheads="1"/>
          </p:cNvSpPr>
          <p:nvPr/>
        </p:nvSpPr>
        <p:spPr bwMode="auto">
          <a:xfrm>
            <a:off x="864973" y="1219200"/>
            <a:ext cx="98030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2400" b="1" dirty="0"/>
              <a:t>Most of the hastily constructed camps were located in bleak deserts.  Families were crowded together in flimsy housing with no running water.</a:t>
            </a:r>
          </a:p>
        </p:txBody>
      </p:sp>
      <p:pic>
        <p:nvPicPr>
          <p:cNvPr id="15362" name="Picture 2" descr="Image result for japanese american internment c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796" y="2438399"/>
            <a:ext cx="5202598" cy="427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837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http://www.bringinghistoryhome.org/assets/bringinghistoryhome/5th-grade/unit-2/activity-8/9-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
            <a:ext cx="84582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007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1" y="0"/>
            <a:ext cx="10046663"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lat Brush" pitchFamily="2" charset="0"/>
              </a:rPr>
              <a:t>Japanese Internment</a:t>
            </a:r>
          </a:p>
        </p:txBody>
      </p:sp>
      <p:sp>
        <p:nvSpPr>
          <p:cNvPr id="16387" name="TextBox 5"/>
          <p:cNvSpPr txBox="1">
            <a:spLocks noChangeArrowheads="1"/>
          </p:cNvSpPr>
          <p:nvPr/>
        </p:nvSpPr>
        <p:spPr bwMode="auto">
          <a:xfrm>
            <a:off x="1524000" y="12192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2400" b="1" dirty="0"/>
              <a:t>Barbed wire and armed guards surrounded each camp.</a:t>
            </a:r>
          </a:p>
          <a:p>
            <a:pPr algn="ctr" eaLnBrk="1" hangingPunct="1">
              <a:spcBef>
                <a:spcPct val="0"/>
              </a:spcBef>
              <a:buFontTx/>
              <a:buNone/>
            </a:pPr>
            <a:endParaRPr lang="en-US" altLang="en-US" sz="2400" b="1" dirty="0"/>
          </a:p>
          <a:p>
            <a:pPr algn="ctr" eaLnBrk="1" hangingPunct="1">
              <a:spcBef>
                <a:spcPct val="0"/>
              </a:spcBef>
              <a:buFontTx/>
              <a:buNone/>
            </a:pPr>
            <a:r>
              <a:rPr lang="en-US" altLang="en-US" sz="2400" b="1" dirty="0"/>
              <a:t>One resident recalled, </a:t>
            </a:r>
            <a:r>
              <a:rPr lang="ja-JP" altLang="en-US" sz="2400" b="1" dirty="0"/>
              <a:t>“</a:t>
            </a:r>
            <a:r>
              <a:rPr lang="en-US" altLang="ja-JP" sz="2400" b="1" dirty="0"/>
              <a:t>We struggled with the heat, the sandstorms , the scorpions, the rattlesnakes, the confusion, the overcrowded barracks, and the lack of privacy.</a:t>
            </a:r>
            <a:r>
              <a:rPr lang="ja-JP" altLang="en-US" sz="2400" b="1" dirty="0"/>
              <a:t>”</a:t>
            </a:r>
            <a:endParaRPr lang="en-US" altLang="en-US" sz="2400" b="1"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3276600"/>
            <a:ext cx="263842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5314950"/>
            <a:ext cx="46577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3276601"/>
            <a:ext cx="20955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881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http://bss.sfsu.edu/tygiel/Hist427/1940sphotos/internment/internf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5916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676400" y="-762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ja-JP" altLang="en-US" sz="4400">
                <a:solidFill>
                  <a:schemeClr val="bg1"/>
                </a:solidFill>
                <a:latin typeface="Flat Brush" pitchFamily="2" charset="0"/>
              </a:rPr>
              <a:t>“</a:t>
            </a:r>
            <a:r>
              <a:rPr lang="en-US" altLang="ja-JP" sz="4400">
                <a:solidFill>
                  <a:schemeClr val="bg1"/>
                </a:solidFill>
                <a:latin typeface="Flat Brush" pitchFamily="2" charset="0"/>
              </a:rPr>
              <a:t>Forgetting the Constitution</a:t>
            </a:r>
            <a:r>
              <a:rPr lang="ja-JP" altLang="en-US" sz="4400">
                <a:solidFill>
                  <a:schemeClr val="bg1"/>
                </a:solidFill>
                <a:latin typeface="Flat Brush" pitchFamily="2" charset="0"/>
              </a:rPr>
              <a:t>”</a:t>
            </a:r>
            <a:endParaRPr lang="en-US" altLang="en-US" sz="4400">
              <a:solidFill>
                <a:schemeClr val="bg1"/>
              </a:solidFill>
              <a:latin typeface="Flat Brush" pitchFamily="2" charset="0"/>
            </a:endParaRPr>
          </a:p>
        </p:txBody>
      </p:sp>
      <p:sp>
        <p:nvSpPr>
          <p:cNvPr id="18435" name="TextBox 3"/>
          <p:cNvSpPr txBox="1">
            <a:spLocks noChangeArrowheads="1"/>
          </p:cNvSpPr>
          <p:nvPr/>
        </p:nvSpPr>
        <p:spPr bwMode="auto">
          <a:xfrm>
            <a:off x="1524000" y="9906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2800" b="1" dirty="0">
                <a:solidFill>
                  <a:schemeClr val="accent2"/>
                </a:solidFill>
              </a:rPr>
              <a:t>They established schools, churches, recreational centers, newspapers and their own camp governments.</a:t>
            </a:r>
          </a:p>
        </p:txBody>
      </p:sp>
      <p:pic>
        <p:nvPicPr>
          <p:cNvPr id="18436" name="Picture 4" descr="http://memory.loc.gov/pnp/ppprs/00100/00151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09776"/>
            <a:ext cx="60960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59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http://www.ohs.org/education/focus_on_oregon_history/images/359713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957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76400" y="-762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ja-JP" altLang="en-US" sz="4400">
                <a:solidFill>
                  <a:schemeClr val="bg1"/>
                </a:solidFill>
                <a:latin typeface="Flat Brush" pitchFamily="2" charset="0"/>
              </a:rPr>
              <a:t>“</a:t>
            </a:r>
            <a:r>
              <a:rPr lang="en-US" altLang="ja-JP" sz="4400">
                <a:solidFill>
                  <a:schemeClr val="bg1"/>
                </a:solidFill>
                <a:latin typeface="Flat Brush" pitchFamily="2" charset="0"/>
              </a:rPr>
              <a:t>Forgetting the Constitution</a:t>
            </a:r>
            <a:r>
              <a:rPr lang="ja-JP" altLang="en-US" sz="4400">
                <a:solidFill>
                  <a:schemeClr val="bg1"/>
                </a:solidFill>
                <a:latin typeface="Flat Brush" pitchFamily="2" charset="0"/>
              </a:rPr>
              <a:t>”</a:t>
            </a:r>
            <a:endParaRPr lang="en-US" altLang="en-US" sz="4400">
              <a:solidFill>
                <a:schemeClr val="bg1"/>
              </a:solidFill>
              <a:latin typeface="Flat Brush" pitchFamily="2" charset="0"/>
            </a:endParaRPr>
          </a:p>
        </p:txBody>
      </p:sp>
      <p:sp>
        <p:nvSpPr>
          <p:cNvPr id="20483" name="TextBox 3"/>
          <p:cNvSpPr txBox="1">
            <a:spLocks noChangeArrowheads="1"/>
          </p:cNvSpPr>
          <p:nvPr/>
        </p:nvSpPr>
        <p:spPr bwMode="auto">
          <a:xfrm>
            <a:off x="1524000" y="9906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2800" b="1" dirty="0">
                <a:solidFill>
                  <a:schemeClr val="accent2"/>
                </a:solidFill>
              </a:rPr>
              <a:t>Despite the injustices suffered by their families, over 16,000 young Japanese American men in the camps volunteered for military service.</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438401"/>
            <a:ext cx="50292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825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442</a:t>
            </a:r>
            <a:r>
              <a:rPr lang="en-US" baseline="30000" dirty="0"/>
              <a:t>nd</a:t>
            </a:r>
            <a:r>
              <a:rPr lang="en-US" dirty="0"/>
              <a:t> Regiment</a:t>
            </a:r>
          </a:p>
        </p:txBody>
      </p:sp>
      <p:sp>
        <p:nvSpPr>
          <p:cNvPr id="3" name="Content Placeholder 2"/>
          <p:cNvSpPr>
            <a:spLocks noGrp="1"/>
          </p:cNvSpPr>
          <p:nvPr>
            <p:ph idx="1"/>
          </p:nvPr>
        </p:nvSpPr>
        <p:spPr>
          <a:xfrm>
            <a:off x="646111" y="1853248"/>
            <a:ext cx="8946541" cy="1774015"/>
          </a:xfrm>
        </p:spPr>
        <p:txBody>
          <a:bodyPr/>
          <a:lstStyle/>
          <a:p>
            <a:r>
              <a:rPr lang="en-US" dirty="0"/>
              <a:t>The 442nd became the most decorated unit of its size in U.S. military history. </a:t>
            </a:r>
          </a:p>
          <a:p>
            <a:r>
              <a:rPr lang="en-US" dirty="0"/>
              <a:t>In less than two years of combat, the unit earned more than 18,000 awards, including 9,486 Purple Hearts, 4,000 Bronze Stars and 21 Medals of Honor.</a:t>
            </a:r>
          </a:p>
        </p:txBody>
      </p:sp>
      <p:pic>
        <p:nvPicPr>
          <p:cNvPr id="2050" name="Picture 2" descr="Image result for 442nd regimental combat t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970" y="3773744"/>
            <a:ext cx="5658378" cy="296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759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676400" y="-762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ja-JP" altLang="en-US" sz="4400" dirty="0">
                <a:latin typeface="Flat Brush" pitchFamily="2" charset="0"/>
              </a:rPr>
              <a:t>“</a:t>
            </a:r>
            <a:r>
              <a:rPr lang="en-US" altLang="ja-JP" sz="4400" dirty="0">
                <a:latin typeface="Flat Brush" pitchFamily="2" charset="0"/>
              </a:rPr>
              <a:t>Forgetting the Constitution</a:t>
            </a:r>
            <a:r>
              <a:rPr lang="ja-JP" altLang="en-US" sz="4400" dirty="0">
                <a:latin typeface="Flat Brush" pitchFamily="2" charset="0"/>
              </a:rPr>
              <a:t>”</a:t>
            </a:r>
            <a:endParaRPr lang="en-US" altLang="en-US" sz="4400" dirty="0">
              <a:latin typeface="Flat Brush" pitchFamily="2" charset="0"/>
            </a:endParaRPr>
          </a:p>
        </p:txBody>
      </p:sp>
      <p:sp>
        <p:nvSpPr>
          <p:cNvPr id="21507" name="TextBox 3"/>
          <p:cNvSpPr txBox="1">
            <a:spLocks noChangeArrowheads="1"/>
          </p:cNvSpPr>
          <p:nvPr/>
        </p:nvSpPr>
        <p:spPr bwMode="auto">
          <a:xfrm>
            <a:off x="0" y="803565"/>
            <a:ext cx="530629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marL="0" indent="0" eaLnBrk="1" hangingPunct="1">
              <a:spcBef>
                <a:spcPct val="0"/>
              </a:spcBef>
              <a:buNone/>
            </a:pPr>
            <a:r>
              <a:rPr lang="en-US" altLang="en-US" sz="2800" b="1" dirty="0">
                <a:solidFill>
                  <a:schemeClr val="accent2"/>
                </a:solidFill>
              </a:rPr>
              <a:t>Eventually, the internment camps were closed and people went out and did their best to build new lives.</a:t>
            </a:r>
          </a:p>
          <a:p>
            <a:pPr marL="0" indent="0" eaLnBrk="1" hangingPunct="1">
              <a:spcBef>
                <a:spcPct val="0"/>
              </a:spcBef>
              <a:buNone/>
            </a:pPr>
            <a:r>
              <a:rPr lang="en-US" altLang="en-US" sz="2800" b="1" dirty="0">
                <a:solidFill>
                  <a:schemeClr val="accent2"/>
                </a:solidFill>
              </a:rPr>
              <a:t>Many Japanese Americans still faced racism when they tried to find jobs and new homes.</a:t>
            </a:r>
          </a:p>
        </p:txBody>
      </p:sp>
      <p:pic>
        <p:nvPicPr>
          <p:cNvPr id="21508" name="Picture 2" descr="http://farm1.static.flickr.com/215/463444076_2bcaa9c7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291" y="1461654"/>
            <a:ext cx="6680559" cy="46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55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Japanese Populations</a:t>
            </a:r>
          </a:p>
        </p:txBody>
      </p:sp>
      <p:sp>
        <p:nvSpPr>
          <p:cNvPr id="3" name="Content Placeholder 2"/>
          <p:cNvSpPr>
            <a:spLocks noGrp="1"/>
          </p:cNvSpPr>
          <p:nvPr>
            <p:ph idx="1"/>
          </p:nvPr>
        </p:nvSpPr>
        <p:spPr>
          <a:xfrm>
            <a:off x="749085" y="1591599"/>
            <a:ext cx="8946541" cy="4195481"/>
          </a:xfrm>
        </p:spPr>
        <p:txBody>
          <a:bodyPr/>
          <a:lstStyle/>
          <a:p>
            <a:r>
              <a:rPr lang="en-US" dirty="0"/>
              <a:t>113,000 Japanese were living in California, Washington, and Oregon</a:t>
            </a:r>
          </a:p>
          <a:p>
            <a:r>
              <a:rPr lang="en-US" dirty="0"/>
              <a:t>2/3</a:t>
            </a:r>
            <a:r>
              <a:rPr lang="en-US" baseline="30000" dirty="0"/>
              <a:t>rd</a:t>
            </a:r>
            <a:r>
              <a:rPr lang="en-US" dirty="0"/>
              <a:t> were American citizens</a:t>
            </a:r>
          </a:p>
        </p:txBody>
      </p:sp>
      <p:pic>
        <p:nvPicPr>
          <p:cNvPr id="24578" name="Picture 2" descr="Figure 3: Issei and Nisei population graph by Year. 1900 - 197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757" y="3005796"/>
            <a:ext cx="5648750" cy="3675092"/>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Image result for japanese american population 19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77" y="3005796"/>
            <a:ext cx="4713582" cy="37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498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1" y="0"/>
            <a:ext cx="10046663"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lat Brush" pitchFamily="2" charset="0"/>
              </a:rPr>
              <a:t>Japanese Internment</a:t>
            </a:r>
          </a:p>
        </p:txBody>
      </p:sp>
      <p:sp>
        <p:nvSpPr>
          <p:cNvPr id="22531" name="TextBox 5"/>
          <p:cNvSpPr txBox="1">
            <a:spLocks noChangeArrowheads="1"/>
          </p:cNvSpPr>
          <p:nvPr/>
        </p:nvSpPr>
        <p:spPr bwMode="auto">
          <a:xfrm>
            <a:off x="1524000" y="1219201"/>
            <a:ext cx="9144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2400" b="1" dirty="0"/>
              <a:t>In 1988, Congress passed legislation that gave $20,000 to every Japanese American who had been interned in the camps.  In signing House Bill 442, Reagan said, </a:t>
            </a:r>
            <a:r>
              <a:rPr lang="ja-JP" altLang="en-US" sz="2400" b="1" dirty="0"/>
              <a:t>“</a:t>
            </a:r>
            <a:r>
              <a:rPr lang="en-US" altLang="ja-JP" sz="2400" b="1" dirty="0"/>
              <a:t>We are here to right a grave wrong….It is not for us to pass judgment on those who made mistakes.  And yet the internment was just that– a mistake.</a:t>
            </a:r>
            <a:r>
              <a:rPr lang="ja-JP" altLang="en-US" sz="2400" b="1" dirty="0"/>
              <a:t>”</a:t>
            </a:r>
            <a:r>
              <a:rPr lang="en-US" altLang="ja-JP" sz="2400" b="1" dirty="0"/>
              <a:t>  The first payments were made to those 80 years and older in October 1990 accompanied with a formal letter of apology.</a:t>
            </a:r>
            <a:endParaRPr lang="en-US" altLang="en-US" sz="2400" b="1" dirty="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962400"/>
            <a:ext cx="17145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4038600"/>
            <a:ext cx="25622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920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german american protests world wa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179" y="228599"/>
            <a:ext cx="8385348" cy="66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559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german camp florida w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329" y="558115"/>
            <a:ext cx="7683844" cy="585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122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Truth…</a:t>
            </a:r>
          </a:p>
        </p:txBody>
      </p:sp>
      <p:sp>
        <p:nvSpPr>
          <p:cNvPr id="3" name="Content Placeholder 2"/>
          <p:cNvSpPr>
            <a:spLocks noGrp="1"/>
          </p:cNvSpPr>
          <p:nvPr>
            <p:ph idx="1"/>
          </p:nvPr>
        </p:nvSpPr>
        <p:spPr>
          <a:xfrm>
            <a:off x="201268" y="3707027"/>
            <a:ext cx="11636505" cy="3005236"/>
          </a:xfrm>
        </p:spPr>
        <p:txBody>
          <a:bodyPr/>
          <a:lstStyle/>
          <a:p>
            <a:r>
              <a:rPr lang="en-US" dirty="0"/>
              <a:t>This scapegoating opened the door to sensationalistic newspaper headlines about sabotage, fifth column activities, and imminent invasion. Such stories had no factual basis, but fed the growing suspicions about Japanese Americans (J.A.C.P. 1973). </a:t>
            </a:r>
          </a:p>
          <a:p>
            <a:r>
              <a:rPr lang="en-US" dirty="0"/>
              <a:t>In fact, as far as Japanese attacks on the mainland were concerned, the military had already concluded that Japanese hit-and-run raids were possible, but that any large-scale invasion was beyond the capacity of the Japanese military, as was any invasion of Japan by the U.S. military.</a:t>
            </a:r>
          </a:p>
        </p:txBody>
      </p:sp>
      <p:pic>
        <p:nvPicPr>
          <p:cNvPr id="4" name="Picture 2" descr="Image result for korematsu v. united states"/>
          <p:cNvPicPr>
            <a:picLocks noChangeAspect="1" noChangeArrowheads="1"/>
          </p:cNvPicPr>
          <p:nvPr/>
        </p:nvPicPr>
        <p:blipFill>
          <a:blip r:embed="rId2">
            <a:extLst>
              <a:ext uri="{28A0092B-C50C-407E-A947-70E740481C1C}">
                <a14:useLocalDpi xmlns:a14="http://schemas.microsoft.com/office/drawing/2010/main" val="0"/>
              </a:ext>
            </a:extLst>
          </a:blip>
          <a:srcRect l="18462" r="29231"/>
          <a:stretch>
            <a:fillRect/>
          </a:stretch>
        </p:blipFill>
        <p:spPr bwMode="auto">
          <a:xfrm>
            <a:off x="9424086" y="0"/>
            <a:ext cx="2767914" cy="298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7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truth…</a:t>
            </a:r>
          </a:p>
        </p:txBody>
      </p:sp>
      <p:sp>
        <p:nvSpPr>
          <p:cNvPr id="3" name="Content Placeholder 2"/>
          <p:cNvSpPr>
            <a:spLocks noGrp="1"/>
          </p:cNvSpPr>
          <p:nvPr>
            <p:ph idx="1"/>
          </p:nvPr>
        </p:nvSpPr>
        <p:spPr>
          <a:xfrm>
            <a:off x="324379" y="1290918"/>
            <a:ext cx="10912032" cy="4195481"/>
          </a:xfrm>
        </p:spPr>
        <p:txBody>
          <a:bodyPr/>
          <a:lstStyle/>
          <a:p>
            <a:r>
              <a:rPr lang="en-US" dirty="0"/>
              <a:t>In 1983, a pro bono legal team with new evidence re-opened the 40-year-old case in a federal district court on the basis of government misconduct.  </a:t>
            </a:r>
          </a:p>
          <a:p>
            <a:r>
              <a:rPr lang="en-US" dirty="0"/>
              <a:t>They showed that the government’s legal team had intentionally suppressed or destroyed evidence from government intelligence agencies reporting that Japanese Americans posed no military threat to the U.S. </a:t>
            </a:r>
          </a:p>
          <a:p>
            <a:r>
              <a:rPr lang="en-US" dirty="0"/>
              <a:t>The official reports, including those from the FBI under J. Edgar Hoover, were not presented in court. </a:t>
            </a:r>
          </a:p>
          <a:p>
            <a:r>
              <a:rPr lang="en-US" dirty="0"/>
              <a:t>On November 10, 1983, a federal judge overturned Korematsu’s conviction in the same San Francisco courthouse where he had been convicted as a young man.</a:t>
            </a:r>
          </a:p>
        </p:txBody>
      </p:sp>
      <p:pic>
        <p:nvPicPr>
          <p:cNvPr id="4" name="Picture 3"/>
          <p:cNvPicPr>
            <a:picLocks noChangeAspect="1"/>
          </p:cNvPicPr>
          <p:nvPr/>
        </p:nvPicPr>
        <p:blipFill rotWithShape="1">
          <a:blip r:embed="rId2"/>
          <a:srcRect l="17409" t="11133" r="18269" b="64156"/>
          <a:stretch/>
        </p:blipFill>
        <p:spPr>
          <a:xfrm>
            <a:off x="2067697" y="4786184"/>
            <a:ext cx="8830962" cy="1908300"/>
          </a:xfrm>
          <a:prstGeom prst="rect">
            <a:avLst/>
          </a:prstGeom>
        </p:spPr>
      </p:pic>
    </p:spTree>
    <p:extLst>
      <p:ext uri="{BB962C8B-B14F-4D97-AF65-F5344CB8AC3E}">
        <p14:creationId xmlns:p14="http://schemas.microsoft.com/office/powerpoint/2010/main" val="255087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truth…</a:t>
            </a:r>
          </a:p>
        </p:txBody>
      </p:sp>
      <p:sp>
        <p:nvSpPr>
          <p:cNvPr id="3" name="Content Placeholder 2"/>
          <p:cNvSpPr>
            <a:spLocks noGrp="1"/>
          </p:cNvSpPr>
          <p:nvPr>
            <p:ph idx="1"/>
          </p:nvPr>
        </p:nvSpPr>
        <p:spPr/>
        <p:txBody>
          <a:bodyPr>
            <a:normAutofit/>
          </a:bodyPr>
          <a:lstStyle/>
          <a:p>
            <a:r>
              <a:rPr lang="en-US" sz="2800" dirty="0"/>
              <a:t>No person of Japanese ancestry living in the United States was ever convicted of any serious act of espionage or sabotage during the war. </a:t>
            </a:r>
          </a:p>
          <a:p>
            <a:r>
              <a:rPr lang="en-US" sz="2800" dirty="0"/>
              <a:t>In contrast, between 1942 and 1944, 18 Caucasians were tried for spying for Japan; at least ten were convicted in court.</a:t>
            </a:r>
          </a:p>
        </p:txBody>
      </p:sp>
    </p:spTree>
    <p:extLst>
      <p:ext uri="{BB962C8B-B14F-4D97-AF65-F5344CB8AC3E}">
        <p14:creationId xmlns:p14="http://schemas.microsoft.com/office/powerpoint/2010/main" val="397049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3.bp.blogspot.com/_4tt03XIdb_c/STMNQMCFvDI/AAAAAAAAAEk/o3C9Yumybd8/s320/discrimi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804" y="145837"/>
            <a:ext cx="9057463" cy="625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301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36638" t="42768" r="39396" b="15412"/>
          <a:stretch/>
        </p:blipFill>
        <p:spPr>
          <a:xfrm>
            <a:off x="2496064" y="33425"/>
            <a:ext cx="6952735" cy="6824575"/>
          </a:xfrm>
          <a:prstGeom prst="rect">
            <a:avLst/>
          </a:prstGeom>
        </p:spPr>
      </p:pic>
      <p:sp>
        <p:nvSpPr>
          <p:cNvPr id="3" name="Rectangle 2"/>
          <p:cNvSpPr/>
          <p:nvPr/>
        </p:nvSpPr>
        <p:spPr>
          <a:xfrm>
            <a:off x="2092036" y="4599709"/>
            <a:ext cx="7467600" cy="21336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338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681" y="168046"/>
            <a:ext cx="9404723" cy="1400530"/>
          </a:xfrm>
        </p:spPr>
        <p:txBody>
          <a:bodyPr/>
          <a:lstStyle/>
          <a:p>
            <a:r>
              <a:rPr lang="en-US" dirty="0"/>
              <a:t>Pearl Harbor</a:t>
            </a:r>
          </a:p>
        </p:txBody>
      </p:sp>
      <p:pic>
        <p:nvPicPr>
          <p:cNvPr id="1026" name="Picture 2" descr="Image result for pearl harbor atta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6030" y="1077587"/>
            <a:ext cx="9755970" cy="578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4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886AA-35DD-400C-88D1-39C4E7003D73}"/>
              </a:ext>
            </a:extLst>
          </p:cNvPr>
          <p:cNvSpPr>
            <a:spLocks noGrp="1"/>
          </p:cNvSpPr>
          <p:nvPr>
            <p:ph type="title"/>
          </p:nvPr>
        </p:nvSpPr>
        <p:spPr/>
        <p:txBody>
          <a:bodyPr/>
          <a:lstStyle/>
          <a:p>
            <a:r>
              <a:rPr lang="en-US" dirty="0"/>
              <a:t>The Attack… December 7, 1941</a:t>
            </a:r>
          </a:p>
        </p:txBody>
      </p:sp>
      <p:sp>
        <p:nvSpPr>
          <p:cNvPr id="3" name="Content Placeholder 2">
            <a:extLst>
              <a:ext uri="{FF2B5EF4-FFF2-40B4-BE49-F238E27FC236}">
                <a16:creationId xmlns:a16="http://schemas.microsoft.com/office/drawing/2014/main" id="{D3DC240F-A08D-4A66-AA06-D3891C84973B}"/>
              </a:ext>
            </a:extLst>
          </p:cNvPr>
          <p:cNvSpPr>
            <a:spLocks noGrp="1"/>
          </p:cNvSpPr>
          <p:nvPr>
            <p:ph idx="1"/>
          </p:nvPr>
        </p:nvSpPr>
        <p:spPr>
          <a:xfrm>
            <a:off x="206165" y="1331259"/>
            <a:ext cx="8946541" cy="4195481"/>
          </a:xfrm>
        </p:spPr>
        <p:txBody>
          <a:bodyPr/>
          <a:lstStyle/>
          <a:p>
            <a:r>
              <a:rPr lang="en-US" dirty="0"/>
              <a:t>Began at 7:55 am</a:t>
            </a:r>
          </a:p>
          <a:p>
            <a:r>
              <a:rPr lang="en-US" dirty="0"/>
              <a:t>Lasted for a little over an hour</a:t>
            </a:r>
          </a:p>
          <a:p>
            <a:r>
              <a:rPr lang="en-US" dirty="0"/>
              <a:t>The Japanese strike force consisted of 353 aircraft launched from four heavy carriers. </a:t>
            </a:r>
          </a:p>
          <a:p>
            <a:r>
              <a:rPr lang="en-US" dirty="0"/>
              <a:t>The attack killed 2,403 U.S. personnel, including 68 civilians</a:t>
            </a:r>
          </a:p>
          <a:p>
            <a:r>
              <a:rPr lang="en-US" dirty="0"/>
              <a:t>destroyed or damaged 19 U.S. Navy ships, including 8 battleships.</a:t>
            </a:r>
          </a:p>
          <a:p>
            <a:r>
              <a:rPr lang="en-US" dirty="0"/>
              <a:t>The three aircraft carriers of the U.S. Pacific Fleet were out to sea on maneuvers. </a:t>
            </a:r>
          </a:p>
        </p:txBody>
      </p:sp>
      <p:pic>
        <p:nvPicPr>
          <p:cNvPr id="1026" name="Picture 2" descr="Remember Pearl Harbor's 75th anniversary with these TV documentaries">
            <a:extLst>
              <a:ext uri="{FF2B5EF4-FFF2-40B4-BE49-F238E27FC236}">
                <a16:creationId xmlns:a16="http://schemas.microsoft.com/office/drawing/2014/main" id="{97716725-1CDF-4F21-AD78-9654F8CAA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712" y="4245717"/>
            <a:ext cx="3841288" cy="256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7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0"/>
          <p:cNvGrpSpPr>
            <a:grpSpLocks/>
          </p:cNvGrpSpPr>
          <p:nvPr/>
        </p:nvGrpSpPr>
        <p:grpSpPr bwMode="auto">
          <a:xfrm>
            <a:off x="5661025" y="3246439"/>
            <a:ext cx="8229600" cy="461665"/>
            <a:chOff x="0" y="0"/>
            <a:chExt cx="5184" cy="461665"/>
          </a:xfrm>
        </p:grpSpPr>
        <p:sp>
          <p:nvSpPr>
            <p:cNvPr id="5126" name="Rectangle 9"/>
            <p:cNvSpPr>
              <a:spLocks noChangeArrowheads="1"/>
            </p:cNvSpPr>
            <p:nvPr/>
          </p:nvSpPr>
          <p:spPr bwMode="auto">
            <a:xfrm>
              <a:off x="0" y="0"/>
              <a:ext cx="5184"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sp>
          <p:nvSpPr>
            <p:cNvPr id="5127" name="Rectangle 6"/>
            <p:cNvSpPr>
              <a:spLocks noChangeArrowheads="1"/>
            </p:cNvSpPr>
            <p:nvPr/>
          </p:nvSpPr>
          <p:spPr bwMode="auto">
            <a:xfrm>
              <a:off x="0" y="0"/>
              <a:ext cx="5184"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endParaRPr lang="en-US" altLang="en-US" sz="2400"/>
            </a:p>
          </p:txBody>
        </p:sp>
      </p:grpSp>
      <p:sp>
        <p:nvSpPr>
          <p:cNvPr id="18" name="Rectangle 17"/>
          <p:cNvSpPr/>
          <p:nvPr/>
        </p:nvSpPr>
        <p:spPr>
          <a:xfrm>
            <a:off x="1524000" y="0"/>
            <a:ext cx="9144000"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Date Which Will Live In Infamy”</a:t>
            </a:r>
          </a:p>
        </p:txBody>
      </p:sp>
      <p:pic>
        <p:nvPicPr>
          <p:cNvPr id="5124" name="Picture 2" descr="head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79" y="990600"/>
            <a:ext cx="5823940" cy="396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descr="listen_to_radio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336" y="2161492"/>
            <a:ext cx="5598253" cy="46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608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676400" y="-762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ja-JP" altLang="en-US" sz="4400" dirty="0">
                <a:solidFill>
                  <a:schemeClr val="bg1"/>
                </a:solidFill>
                <a:latin typeface="Flat Brush" pitchFamily="2" charset="0"/>
              </a:rPr>
              <a:t>“</a:t>
            </a:r>
            <a:r>
              <a:rPr lang="en-US" altLang="ja-JP" sz="4400" dirty="0">
                <a:latin typeface="Flat Brush" pitchFamily="2" charset="0"/>
              </a:rPr>
              <a:t>Forgetting the Constitution</a:t>
            </a:r>
            <a:r>
              <a:rPr lang="ja-JP" altLang="en-US" sz="4400" dirty="0">
                <a:solidFill>
                  <a:schemeClr val="bg1"/>
                </a:solidFill>
                <a:latin typeface="Flat Brush" pitchFamily="2" charset="0"/>
              </a:rPr>
              <a:t>”</a:t>
            </a:r>
            <a:endParaRPr lang="en-US" altLang="en-US" sz="4400" dirty="0">
              <a:solidFill>
                <a:schemeClr val="bg1"/>
              </a:solidFill>
              <a:latin typeface="Flat Brush" pitchFamily="2" charset="0"/>
            </a:endParaRPr>
          </a:p>
        </p:txBody>
      </p:sp>
      <p:sp>
        <p:nvSpPr>
          <p:cNvPr id="6147" name="TextBox 3"/>
          <p:cNvSpPr txBox="1">
            <a:spLocks noChangeArrowheads="1"/>
          </p:cNvSpPr>
          <p:nvPr/>
        </p:nvSpPr>
        <p:spPr bwMode="auto">
          <a:xfrm>
            <a:off x="593125" y="1097192"/>
            <a:ext cx="1042910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2800" b="1" dirty="0">
                <a:solidFill>
                  <a:schemeClr val="accent2"/>
                </a:solidFill>
              </a:rPr>
              <a:t>There was an anti-Japanese hysteria in America during WWII.  Many authorities expected the Japanese to attack the West Coast.</a:t>
            </a:r>
          </a:p>
        </p:txBody>
      </p:sp>
      <p:pic>
        <p:nvPicPr>
          <p:cNvPr id="6148" name="Picture 2" descr="http://opinion-maker.org/wp-content/uploads/2010/05/Chiran_high_school_girls_wave_kamikaze_pil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125" y="2582046"/>
            <a:ext cx="6186616" cy="391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http://fellowshipofminds.files.wordpress.com/2010/08/kamikazea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286000"/>
            <a:ext cx="28194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126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Scapegoating has Consequences</a:t>
            </a:r>
          </a:p>
        </p:txBody>
      </p:sp>
      <p:sp>
        <p:nvSpPr>
          <p:cNvPr id="3" name="Content Placeholder 2"/>
          <p:cNvSpPr>
            <a:spLocks noGrp="1"/>
          </p:cNvSpPr>
          <p:nvPr>
            <p:ph idx="1"/>
          </p:nvPr>
        </p:nvSpPr>
        <p:spPr>
          <a:xfrm>
            <a:off x="646111" y="1853248"/>
            <a:ext cx="10067196" cy="4195481"/>
          </a:xfrm>
        </p:spPr>
        <p:txBody>
          <a:bodyPr/>
          <a:lstStyle/>
          <a:p>
            <a:r>
              <a:rPr lang="en-US" dirty="0"/>
              <a:t>This scapegoating opened the door to sensationalistic newspaper headlines about sabotage, fifth column activities, and imminent invasion.</a:t>
            </a:r>
          </a:p>
        </p:txBody>
      </p:sp>
      <p:pic>
        <p:nvPicPr>
          <p:cNvPr id="25602" name="Picture 2" descr="https://mediad.publicbroadcasting.net/p/khpr/files/styles/large/public/201612/enemy_pictur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9334" y="3116569"/>
            <a:ext cx="4072666" cy="3600916"/>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Image result for anti japanese american  propaganda world war 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68" y="3083058"/>
            <a:ext cx="3362560" cy="3634427"/>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https://upload.wikimedia.org/wikipedia/commons/b/b0/Seuss_carto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654" y="3116569"/>
            <a:ext cx="4124153" cy="345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2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fade">
                                      <p:cBhvr>
                                        <p:cTn id="12" dur="500"/>
                                        <p:tgtEl>
                                          <p:spTgt spid="256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fade">
                                      <p:cBhvr>
                                        <p:cTn id="1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Executive Order 9066:  Resulting in the Relocation of Japanese (19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8681" y="80448"/>
            <a:ext cx="4943851" cy="6657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4"/>
          <p:cNvSpPr>
            <a:spLocks noChangeArrowheads="1" noChangeShapeType="1" noTextEdit="1"/>
          </p:cNvSpPr>
          <p:nvPr/>
        </p:nvSpPr>
        <p:spPr bwMode="auto">
          <a:xfrm>
            <a:off x="711200" y="533400"/>
            <a:ext cx="4419600" cy="3276600"/>
          </a:xfrm>
          <a:prstGeom prst="rect">
            <a:avLst/>
          </a:prstGeom>
        </p:spPr>
        <p:txBody>
          <a:bodyPr wrap="none" fromWordArt="1">
            <a:prstTxWarp prst="textCascadeUp">
              <a:avLst>
                <a:gd name="adj" fmla="val 44444"/>
              </a:avLst>
            </a:prstTxWarp>
            <a:scene3d>
              <a:camera prst="legacyPerspectiveFront">
                <a:rot lat="20519971" lon="1080000" rev="0"/>
              </a:camera>
              <a:lightRig rig="legacyHarsh2" dir="b"/>
            </a:scene3d>
            <a:sp3d extrusionH="430200" prstMaterial="legacyMatte">
              <a:extrusionClr>
                <a:schemeClr val="bg2"/>
              </a:extrusionClr>
              <a:contourClr>
                <a:srgbClr val="99FFCC"/>
              </a:contourClr>
            </a:sp3d>
          </a:bodyPr>
          <a:lstStyle/>
          <a:p>
            <a:r>
              <a:rPr lang="en-US" sz="3600" kern="10" dirty="0">
                <a:ln w="9525">
                  <a:round/>
                  <a:headEnd/>
                  <a:tailEnd/>
                </a:ln>
                <a:gradFill rotWithShape="1">
                  <a:gsLst>
                    <a:gs pos="0">
                      <a:srgbClr val="99FFCC"/>
                    </a:gs>
                    <a:gs pos="100000">
                      <a:srgbClr val="0099FF"/>
                    </a:gs>
                  </a:gsLst>
                  <a:lin ang="5400000" scaled="1"/>
                </a:gradFill>
                <a:latin typeface="Impact" panose="020B0806030902050204" pitchFamily="34" charset="0"/>
              </a:rPr>
              <a:t>Executive Order</a:t>
            </a:r>
          </a:p>
          <a:p>
            <a:r>
              <a:rPr lang="en-US" sz="3600" kern="10" dirty="0">
                <a:ln w="9525">
                  <a:round/>
                  <a:headEnd/>
                  <a:tailEnd/>
                </a:ln>
                <a:gradFill rotWithShape="1">
                  <a:gsLst>
                    <a:gs pos="0">
                      <a:srgbClr val="99FFCC"/>
                    </a:gs>
                    <a:gs pos="100000">
                      <a:srgbClr val="0099FF"/>
                    </a:gs>
                  </a:gsLst>
                  <a:lin ang="5400000" scaled="1"/>
                </a:gradFill>
                <a:latin typeface="Impact" panose="020B0806030902050204" pitchFamily="34" charset="0"/>
              </a:rPr>
              <a:t>9066</a:t>
            </a:r>
          </a:p>
        </p:txBody>
      </p:sp>
      <p:sp>
        <p:nvSpPr>
          <p:cNvPr id="2" name="Rectangle 1"/>
          <p:cNvSpPr/>
          <p:nvPr/>
        </p:nvSpPr>
        <p:spPr>
          <a:xfrm>
            <a:off x="1812383" y="4271319"/>
            <a:ext cx="4572000" cy="923330"/>
          </a:xfrm>
          <a:prstGeom prst="rect">
            <a:avLst/>
          </a:prstGeom>
        </p:spPr>
        <p:txBody>
          <a:bodyPr>
            <a:spAutoFit/>
          </a:bodyPr>
          <a:lstStyle/>
          <a:p>
            <a:pPr algn="ctr" eaLnBrk="1" hangingPunct="1"/>
            <a:r>
              <a:rPr lang="en-US" altLang="en-US" b="1" dirty="0">
                <a:solidFill>
                  <a:schemeClr val="accent2"/>
                </a:solidFill>
              </a:rPr>
              <a:t>In response to these fears, President Roosevelt signed </a:t>
            </a:r>
            <a:r>
              <a:rPr lang="en-US" altLang="en-US" b="1" u="sng" dirty="0">
                <a:solidFill>
                  <a:schemeClr val="accent2"/>
                </a:solidFill>
              </a:rPr>
              <a:t>Executive Order 9066 </a:t>
            </a:r>
            <a:r>
              <a:rPr lang="en-US" altLang="en-US" b="1" dirty="0">
                <a:solidFill>
                  <a:schemeClr val="accent2"/>
                </a:solidFill>
              </a:rPr>
              <a:t>on February 19, 1942.</a:t>
            </a:r>
          </a:p>
        </p:txBody>
      </p:sp>
    </p:spTree>
    <p:extLst>
      <p:ext uri="{BB962C8B-B14F-4D97-AF65-F5344CB8AC3E}">
        <p14:creationId xmlns:p14="http://schemas.microsoft.com/office/powerpoint/2010/main" val="2038970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888</TotalTime>
  <Words>1194</Words>
  <Application>Microsoft Office PowerPoint</Application>
  <PresentationFormat>Widescreen</PresentationFormat>
  <Paragraphs>82</Paragraphs>
  <Slides>37</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MS PGothic</vt:lpstr>
      <vt:lpstr>Arial</vt:lpstr>
      <vt:lpstr>Century Gothic</vt:lpstr>
      <vt:lpstr>Flat Brush</vt:lpstr>
      <vt:lpstr>Impact</vt:lpstr>
      <vt:lpstr>Times New Roman</vt:lpstr>
      <vt:lpstr>Wingdings 3</vt:lpstr>
      <vt:lpstr>Ion</vt:lpstr>
      <vt:lpstr>In Times of War…</vt:lpstr>
      <vt:lpstr>Presidential Powers</vt:lpstr>
      <vt:lpstr>Japanese Populations</vt:lpstr>
      <vt:lpstr>Pearl Harbor</vt:lpstr>
      <vt:lpstr>The Attack… December 7, 1941</vt:lpstr>
      <vt:lpstr>PowerPoint Presentation</vt:lpstr>
      <vt:lpstr>PowerPoint Presentation</vt:lpstr>
      <vt:lpstr>Scapegoating has Consequences</vt:lpstr>
      <vt:lpstr>PowerPoint Presentation</vt:lpstr>
      <vt:lpstr>PowerPoint Presentation</vt:lpstr>
      <vt:lpstr>Executive Order 9066</vt:lpstr>
      <vt:lpstr>General DeWitt</vt:lpstr>
      <vt:lpstr>General DeWitt</vt:lpstr>
      <vt:lpstr>How Japanese Americans Were Forced Into Concentration Camps During WWII </vt:lpstr>
      <vt:lpstr>PowerPoint Presentation</vt:lpstr>
      <vt:lpstr>PowerPoint Presentation</vt:lpstr>
      <vt:lpstr>PowerPoint Presentation</vt:lpstr>
      <vt:lpstr>PowerPoint Presentation</vt:lpstr>
      <vt:lpstr>Why Not in Hawaii?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442nd Regiment</vt:lpstr>
      <vt:lpstr>PowerPoint Presentation</vt:lpstr>
      <vt:lpstr>PowerPoint Presentation</vt:lpstr>
      <vt:lpstr>PowerPoint Presentation</vt:lpstr>
      <vt:lpstr>PowerPoint Presentation</vt:lpstr>
      <vt:lpstr>In Truth…</vt:lpstr>
      <vt:lpstr>In truth…</vt:lpstr>
      <vt:lpstr>In truth…</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dc:creator>
  <cp:lastModifiedBy>Alyssa Arnell</cp:lastModifiedBy>
  <cp:revision>30</cp:revision>
  <dcterms:created xsi:type="dcterms:W3CDTF">2018-11-14T00:07:43Z</dcterms:created>
  <dcterms:modified xsi:type="dcterms:W3CDTF">2023-11-14T15:17:17Z</dcterms:modified>
</cp:coreProperties>
</file>