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1" r:id="rId5"/>
    <p:sldId id="262" r:id="rId6"/>
    <p:sldId id="263" r:id="rId7"/>
    <p:sldId id="260" r:id="rId8"/>
    <p:sldId id="304" r:id="rId9"/>
    <p:sldId id="302" r:id="rId10"/>
    <p:sldId id="301" r:id="rId11"/>
    <p:sldId id="266" r:id="rId12"/>
    <p:sldId id="268" r:id="rId13"/>
    <p:sldId id="265" r:id="rId14"/>
    <p:sldId id="317" r:id="rId15"/>
    <p:sldId id="316" r:id="rId16"/>
    <p:sldId id="267" r:id="rId17"/>
    <p:sldId id="318" r:id="rId18"/>
    <p:sldId id="319" r:id="rId19"/>
    <p:sldId id="320" r:id="rId20"/>
    <p:sldId id="264" r:id="rId21"/>
    <p:sldId id="269" r:id="rId22"/>
    <p:sldId id="292" r:id="rId23"/>
    <p:sldId id="277" r:id="rId24"/>
    <p:sldId id="270" r:id="rId25"/>
    <p:sldId id="278" r:id="rId26"/>
    <p:sldId id="280" r:id="rId27"/>
    <p:sldId id="286" r:id="rId28"/>
    <p:sldId id="287" r:id="rId29"/>
    <p:sldId id="291" r:id="rId30"/>
    <p:sldId id="288" r:id="rId31"/>
    <p:sldId id="289" r:id="rId32"/>
    <p:sldId id="322" r:id="rId33"/>
    <p:sldId id="294" r:id="rId34"/>
    <p:sldId id="295" r:id="rId35"/>
    <p:sldId id="296" r:id="rId36"/>
    <p:sldId id="298" r:id="rId37"/>
    <p:sldId id="300" r:id="rId38"/>
    <p:sldId id="279" r:id="rId39"/>
    <p:sldId id="321" r:id="rId40"/>
    <p:sldId id="323" r:id="rId41"/>
    <p:sldId id="305" r:id="rId42"/>
    <p:sldId id="307" r:id="rId43"/>
    <p:sldId id="308" r:id="rId44"/>
    <p:sldId id="310" r:id="rId45"/>
    <p:sldId id="311" r:id="rId46"/>
    <p:sldId id="312" r:id="rId47"/>
    <p:sldId id="313" r:id="rId48"/>
    <p:sldId id="314" r:id="rId49"/>
    <p:sldId id="315"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3" autoAdjust="0"/>
    <p:restoredTop sz="94660"/>
  </p:normalViewPr>
  <p:slideViewPr>
    <p:cSldViewPr snapToGrid="0">
      <p:cViewPr varScale="1">
        <p:scale>
          <a:sx n="36" d="100"/>
          <a:sy n="36" d="100"/>
        </p:scale>
        <p:origin x="66"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12/6/2022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12/6/2022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12/6/2022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12/6/2022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12/6/2022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5qcddyFHmFw?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fyh8BxPxtnw?feature=oembed" TargetMode="Externa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euoTUZe3vj4?feature=oembe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https://www.youtube.com/embed/xXTrx33zcMI?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Q9wdMJmuBlA?feature=oembed" TargetMode="Externa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48.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youtube.com/watch?v=7TkN7eMqxkA" TargetMode="External"/><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foundsf.org/index.php?title=Mattachine:_Radical_Roots_of_the_Gay_Movement" TargetMode="External"/><Relationship Id="rId2" Type="http://schemas.openxmlformats.org/officeDocument/2006/relationships/slideLayout" Target="../slideLayouts/slideLayout2.xml"/><Relationship Id="rId1" Type="http://schemas.openxmlformats.org/officeDocument/2006/relationships/video" Target="https://www.youtube.com/embed/QE-S0uY8WiI?start=2&amp;feature=oembed"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LBGTQIA </a:t>
            </a:r>
          </a:p>
        </p:txBody>
      </p:sp>
      <p:sp>
        <p:nvSpPr>
          <p:cNvPr id="3" name="Subtitle 2"/>
          <p:cNvSpPr>
            <a:spLocks noGrp="1"/>
          </p:cNvSpPr>
          <p:nvPr>
            <p:ph type="subTitle" idx="1"/>
          </p:nvPr>
        </p:nvSpPr>
        <p:spPr/>
        <p:txBody>
          <a:bodyPr/>
          <a:lstStyle/>
          <a:p>
            <a:endParaRPr lang="en-US" dirty="0"/>
          </a:p>
        </p:txBody>
      </p:sp>
      <p:pic>
        <p:nvPicPr>
          <p:cNvPr id="1026" name="Picture 2" descr="Image result for lgbt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7137" y="571500"/>
            <a:ext cx="8761313" cy="5830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897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During world war II</a:t>
            </a:r>
          </a:p>
        </p:txBody>
      </p:sp>
      <p:pic>
        <p:nvPicPr>
          <p:cNvPr id="7170" name="Picture 2" descr="Image result for lesbian clubs 1950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7978" y="2704044"/>
            <a:ext cx="5508171" cy="372352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lesbian clubs 1950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932" y="1870299"/>
            <a:ext cx="5138058" cy="4018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881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Mattachine</a:t>
            </a:r>
            <a:r>
              <a:rPr lang="en-US" dirty="0"/>
              <a:t> Society: Harry hay</a:t>
            </a:r>
          </a:p>
        </p:txBody>
      </p:sp>
      <p:pic>
        <p:nvPicPr>
          <p:cNvPr id="8194" name="Picture 2" descr="Image result for Mattachine Societ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81066" y="2220686"/>
            <a:ext cx="5029742" cy="353339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39635" y="2624856"/>
            <a:ext cx="6096000" cy="3477875"/>
          </a:xfrm>
          <a:prstGeom prst="rect">
            <a:avLst/>
          </a:prstGeom>
        </p:spPr>
        <p:txBody>
          <a:bodyPr>
            <a:spAutoFit/>
          </a:bodyPr>
          <a:lstStyle/>
          <a:p>
            <a:pPr marL="285750" indent="-285750">
              <a:buFont typeface="Arial" panose="020B0604020202020204" pitchFamily="34" charset="0"/>
              <a:buChar char="•"/>
            </a:pPr>
            <a:r>
              <a:rPr lang="en-US" sz="2000" dirty="0">
                <a:solidFill>
                  <a:srgbClr val="1B1818"/>
                </a:solidFill>
                <a:latin typeface="Crimson Text"/>
              </a:rPr>
              <a:t>formed in the winter of 1950 by a group of seven gay men gathered together by Hay. </a:t>
            </a:r>
          </a:p>
          <a:p>
            <a:pPr marL="285750" indent="-285750">
              <a:buFont typeface="Arial" panose="020B0604020202020204" pitchFamily="34" charset="0"/>
              <a:buChar char="•"/>
            </a:pPr>
            <a:r>
              <a:rPr lang="en-US" sz="2000" dirty="0">
                <a:solidFill>
                  <a:srgbClr val="1B1818"/>
                </a:solidFill>
                <a:latin typeface="Crimson Text"/>
              </a:rPr>
              <a:t>Refers to the medieval </a:t>
            </a:r>
            <a:r>
              <a:rPr lang="en-US" sz="2000" dirty="0" err="1">
                <a:solidFill>
                  <a:srgbClr val="1B1818"/>
                </a:solidFill>
                <a:latin typeface="Crimson Text"/>
              </a:rPr>
              <a:t>Mattachines</a:t>
            </a:r>
            <a:r>
              <a:rPr lang="en-US" sz="2000" dirty="0">
                <a:solidFill>
                  <a:srgbClr val="1B1818"/>
                </a:solidFill>
                <a:latin typeface="Crimson Text"/>
              </a:rPr>
              <a:t>, troupes of men who traveled from village to village, taking up the cause of social justice in their ballads and dramas. </a:t>
            </a:r>
          </a:p>
          <a:p>
            <a:pPr marL="285750" indent="-285750">
              <a:buFont typeface="Arial" panose="020B0604020202020204" pitchFamily="34" charset="0"/>
              <a:buChar char="•"/>
            </a:pPr>
            <a:r>
              <a:rPr lang="en-US" sz="2000" dirty="0">
                <a:solidFill>
                  <a:srgbClr val="1B1818"/>
                </a:solidFill>
                <a:latin typeface="Crimson Text"/>
              </a:rPr>
              <a:t>By sharing and analyzing their personal experience as gay men, </a:t>
            </a:r>
            <a:r>
              <a:rPr lang="en-US" sz="2000" i="1" dirty="0">
                <a:solidFill>
                  <a:srgbClr val="1B1818"/>
                </a:solidFill>
                <a:latin typeface="Crimson Text"/>
              </a:rPr>
              <a:t>the </a:t>
            </a:r>
            <a:r>
              <a:rPr lang="en-US" sz="2000" i="1" dirty="0" err="1">
                <a:solidFill>
                  <a:srgbClr val="1B1818"/>
                </a:solidFill>
                <a:latin typeface="Crimson Text"/>
              </a:rPr>
              <a:t>Mattachine</a:t>
            </a:r>
            <a:r>
              <a:rPr lang="en-US" sz="2000" i="1" dirty="0">
                <a:solidFill>
                  <a:srgbClr val="1B1818"/>
                </a:solidFill>
                <a:latin typeface="Crimson Text"/>
              </a:rPr>
              <a:t> founders radically redefined the meaning of being gay and devised a comprehensive program for cultural and political liberation.</a:t>
            </a:r>
            <a:endParaRPr lang="en-US" sz="2000" i="1" dirty="0"/>
          </a:p>
        </p:txBody>
      </p:sp>
    </p:spTree>
    <p:extLst>
      <p:ext uri="{BB962C8B-B14F-4D97-AF65-F5344CB8AC3E}">
        <p14:creationId xmlns:p14="http://schemas.microsoft.com/office/powerpoint/2010/main" val="351399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San Francisco: society for Individual rights and daughters of </a:t>
            </a:r>
            <a:r>
              <a:rPr lang="en-US" dirty="0" err="1"/>
              <a:t>bilitis</a:t>
            </a:r>
            <a:endParaRPr lang="en-US" dirty="0"/>
          </a:p>
        </p:txBody>
      </p:sp>
      <p:sp>
        <p:nvSpPr>
          <p:cNvPr id="3" name="Content Placeholder 2"/>
          <p:cNvSpPr>
            <a:spLocks noGrp="1"/>
          </p:cNvSpPr>
          <p:nvPr>
            <p:ph idx="1"/>
          </p:nvPr>
        </p:nvSpPr>
        <p:spPr>
          <a:xfrm>
            <a:off x="581192" y="2180496"/>
            <a:ext cx="7248357" cy="3678303"/>
          </a:xfrm>
        </p:spPr>
        <p:txBody>
          <a:bodyPr>
            <a:normAutofit/>
          </a:bodyPr>
          <a:lstStyle/>
          <a:p>
            <a:r>
              <a:rPr lang="en-US" sz="3200" dirty="0"/>
              <a:t>Begins fighting police target of gay clubs</a:t>
            </a:r>
          </a:p>
          <a:p>
            <a:r>
              <a:rPr lang="en-US" sz="3200" dirty="0"/>
              <a:t>Begins addressing discriminatory laws</a:t>
            </a:r>
          </a:p>
        </p:txBody>
      </p:sp>
      <p:pic>
        <p:nvPicPr>
          <p:cNvPr id="10242" name="Picture 2" descr="Image result for daughters of bili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9975" y="2332036"/>
            <a:ext cx="2663825" cy="412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736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1950’s: McCarthyism and lavender scare</a:t>
            </a:r>
          </a:p>
        </p:txBody>
      </p:sp>
      <p:pic>
        <p:nvPicPr>
          <p:cNvPr id="7170" name="Picture 2" descr="Image result for mccarthyism lavender sca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79811" y="2037788"/>
            <a:ext cx="6801360" cy="4609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569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7223F-73FE-4658-A5F3-24B02A24B620}"/>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A3D47786-095C-47F5-8890-6B04FE39A825}"/>
              </a:ext>
            </a:extLst>
          </p:cNvPr>
          <p:cNvSpPr>
            <a:spLocks noGrp="1"/>
          </p:cNvSpPr>
          <p:nvPr>
            <p:ph idx="1"/>
          </p:nvPr>
        </p:nvSpPr>
        <p:spPr/>
        <p:txBody>
          <a:bodyPr/>
          <a:lstStyle/>
          <a:p>
            <a:r>
              <a:rPr lang="en-US" sz="3200" dirty="0"/>
              <a:t>How did queer people navigate laws and social pressures in the early and middle decades of the 20</a:t>
            </a:r>
            <a:r>
              <a:rPr lang="en-US" sz="3200" baseline="30000" dirty="0"/>
              <a:t>th</a:t>
            </a:r>
            <a:r>
              <a:rPr lang="en-US" sz="3200" dirty="0"/>
              <a:t> century?</a:t>
            </a:r>
          </a:p>
          <a:p>
            <a:r>
              <a:rPr lang="en-US" sz="3200" dirty="0"/>
              <a:t>How do Queer groups begin to organize and determine they are marginalized groups that need to fight for equal rights?</a:t>
            </a:r>
          </a:p>
          <a:p>
            <a:endParaRPr lang="en-US" dirty="0"/>
          </a:p>
        </p:txBody>
      </p:sp>
    </p:spTree>
    <p:extLst>
      <p:ext uri="{BB962C8B-B14F-4D97-AF65-F5344CB8AC3E}">
        <p14:creationId xmlns:p14="http://schemas.microsoft.com/office/powerpoint/2010/main" val="164951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DD1B3-6FBB-4636-A2D4-23F0CCCBAE11}"/>
              </a:ext>
            </a:extLst>
          </p:cNvPr>
          <p:cNvSpPr>
            <a:spLocks noGrp="1"/>
          </p:cNvSpPr>
          <p:nvPr>
            <p:ph type="title"/>
          </p:nvPr>
        </p:nvSpPr>
        <p:spPr/>
        <p:txBody>
          <a:bodyPr/>
          <a:lstStyle/>
          <a:p>
            <a:endParaRPr lang="en-US"/>
          </a:p>
        </p:txBody>
      </p:sp>
      <p:pic>
        <p:nvPicPr>
          <p:cNvPr id="4" name="Online Media 3" title="Coming Out The LGBT Cultural Revolution before Stonewall">
            <a:hlinkClick r:id="" action="ppaction://media"/>
            <a:extLst>
              <a:ext uri="{FF2B5EF4-FFF2-40B4-BE49-F238E27FC236}">
                <a16:creationId xmlns:a16="http://schemas.microsoft.com/office/drawing/2014/main" id="{67C9D04E-2664-4769-A0CE-78B8BFC489BE}"/>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218316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738" y="623779"/>
            <a:ext cx="4530740" cy="438667"/>
          </a:xfrm>
        </p:spPr>
        <p:txBody>
          <a:bodyPr>
            <a:normAutofit fontScale="90000"/>
          </a:bodyPr>
          <a:lstStyle/>
          <a:p>
            <a:r>
              <a:rPr lang="en-US" dirty="0"/>
              <a:t>Christine Jorgensen, 1952</a:t>
            </a:r>
          </a:p>
        </p:txBody>
      </p:sp>
      <p:pic>
        <p:nvPicPr>
          <p:cNvPr id="9218" name="Picture 2" descr="Image result for christine jorgense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456023" y="0"/>
            <a:ext cx="3735977" cy="2101487"/>
          </a:xfrm>
          <a:prstGeom prst="rect">
            <a:avLst/>
          </a:prstGeom>
          <a:noFill/>
          <a:extLst>
            <a:ext uri="{909E8E84-426E-40DD-AFC4-6F175D3DCCD1}">
              <a14:hiddenFill xmlns:a14="http://schemas.microsoft.com/office/drawing/2010/main">
                <a:solidFill>
                  <a:srgbClr val="FFFFFF"/>
                </a:solidFill>
              </a14:hiddenFill>
            </a:ext>
          </a:extLst>
        </p:spPr>
      </p:pic>
      <p:pic>
        <p:nvPicPr>
          <p:cNvPr id="5" name="Online Media 4" title="Christine Jorgensen on Joe Pyne 1966 or 1967">
            <a:hlinkClick r:id="" action="ppaction://media"/>
            <a:extLst>
              <a:ext uri="{FF2B5EF4-FFF2-40B4-BE49-F238E27FC236}">
                <a16:creationId xmlns:a16="http://schemas.microsoft.com/office/drawing/2014/main" id="{FB857A89-F49E-4B52-9D15-FC1316BD69A8}"/>
              </a:ext>
            </a:extLst>
          </p:cNvPr>
          <p:cNvPicPr>
            <a:picLocks noRot="1" noChangeAspect="1"/>
          </p:cNvPicPr>
          <p:nvPr>
            <a:videoFile r:link="rId1"/>
          </p:nvPr>
        </p:nvPicPr>
        <p:blipFill>
          <a:blip r:embed="rId4"/>
          <a:stretch>
            <a:fillRect/>
          </a:stretch>
        </p:blipFill>
        <p:spPr>
          <a:xfrm>
            <a:off x="722811" y="1338943"/>
            <a:ext cx="7184572" cy="5388429"/>
          </a:xfrm>
          <a:prstGeom prst="rect">
            <a:avLst/>
          </a:prstGeom>
        </p:spPr>
      </p:pic>
    </p:spTree>
    <p:extLst>
      <p:ext uri="{BB962C8B-B14F-4D97-AF65-F5344CB8AC3E}">
        <p14:creationId xmlns:p14="http://schemas.microsoft.com/office/powerpoint/2010/main" val="111378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212B8-989C-4296-AC2E-4C58A3433E08}"/>
              </a:ext>
            </a:extLst>
          </p:cNvPr>
          <p:cNvSpPr>
            <a:spLocks noGrp="1"/>
          </p:cNvSpPr>
          <p:nvPr>
            <p:ph type="title"/>
          </p:nvPr>
        </p:nvSpPr>
        <p:spPr>
          <a:xfrm>
            <a:off x="1976846" y="702156"/>
            <a:ext cx="9633962" cy="551878"/>
          </a:xfrm>
        </p:spPr>
        <p:txBody>
          <a:bodyPr/>
          <a:lstStyle/>
          <a:p>
            <a:r>
              <a:rPr lang="en-US" dirty="0"/>
              <a:t>Cooper donut’s 1959: first gay uprising?</a:t>
            </a:r>
          </a:p>
        </p:txBody>
      </p:sp>
      <p:pic>
        <p:nvPicPr>
          <p:cNvPr id="6" name="Online Media 5" title="COOPER'S DO-NUTS RIOT 1959, LA">
            <a:hlinkClick r:id="" action="ppaction://media"/>
            <a:extLst>
              <a:ext uri="{FF2B5EF4-FFF2-40B4-BE49-F238E27FC236}">
                <a16:creationId xmlns:a16="http://schemas.microsoft.com/office/drawing/2014/main" id="{462555F2-1575-40ED-840A-498263658ECA}"/>
              </a:ext>
            </a:extLst>
          </p:cNvPr>
          <p:cNvPicPr>
            <a:picLocks noRot="1" noChangeAspect="1"/>
          </p:cNvPicPr>
          <p:nvPr>
            <a:videoFile r:link="rId1"/>
          </p:nvPr>
        </p:nvPicPr>
        <p:blipFill>
          <a:blip r:embed="rId3"/>
          <a:stretch>
            <a:fillRect/>
          </a:stretch>
        </p:blipFill>
        <p:spPr>
          <a:xfrm>
            <a:off x="1343695" y="1426936"/>
            <a:ext cx="9504609" cy="5370104"/>
          </a:xfrm>
          <a:prstGeom prst="rect">
            <a:avLst/>
          </a:prstGeom>
        </p:spPr>
      </p:pic>
    </p:spTree>
    <p:extLst>
      <p:ext uri="{BB962C8B-B14F-4D97-AF65-F5344CB8AC3E}">
        <p14:creationId xmlns:p14="http://schemas.microsoft.com/office/powerpoint/2010/main" val="222989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See the source image">
            <a:extLst>
              <a:ext uri="{FF2B5EF4-FFF2-40B4-BE49-F238E27FC236}">
                <a16:creationId xmlns:a16="http://schemas.microsoft.com/office/drawing/2014/main" id="{6013844D-E54D-44C9-A253-724D344C5B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58" t="6223" r="5153" b="6539"/>
          <a:stretch/>
        </p:blipFill>
        <p:spPr bwMode="auto">
          <a:xfrm>
            <a:off x="2369218" y="2003429"/>
            <a:ext cx="6351962" cy="47587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6E0E9AB-2CD6-4B72-BC6D-FDD9C833F224}"/>
              </a:ext>
            </a:extLst>
          </p:cNvPr>
          <p:cNvSpPr>
            <a:spLocks noGrp="1"/>
          </p:cNvSpPr>
          <p:nvPr>
            <p:ph type="title"/>
          </p:nvPr>
        </p:nvSpPr>
        <p:spPr>
          <a:xfrm>
            <a:off x="7811588" y="702156"/>
            <a:ext cx="3799219" cy="1013800"/>
          </a:xfrm>
        </p:spPr>
        <p:txBody>
          <a:bodyPr/>
          <a:lstStyle/>
          <a:p>
            <a:r>
              <a:rPr lang="en-US" dirty="0"/>
              <a:t>Philadelphia, 1965</a:t>
            </a:r>
          </a:p>
        </p:txBody>
      </p:sp>
      <p:pic>
        <p:nvPicPr>
          <p:cNvPr id="1026" name="Picture 2">
            <a:extLst>
              <a:ext uri="{FF2B5EF4-FFF2-40B4-BE49-F238E27FC236}">
                <a16:creationId xmlns:a16="http://schemas.microsoft.com/office/drawing/2014/main" id="{3DFFD963-C26D-4899-AA77-61A2BC110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4174" y="2101857"/>
            <a:ext cx="6727826" cy="43207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8BDE9F6-4F9A-4BD3-822F-981B1CC36C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4641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74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A4CA3-64FB-40F1-B95B-02BA87ECD4DB}"/>
              </a:ext>
            </a:extLst>
          </p:cNvPr>
          <p:cNvSpPr>
            <a:spLocks noGrp="1"/>
          </p:cNvSpPr>
          <p:nvPr>
            <p:ph type="title"/>
          </p:nvPr>
        </p:nvSpPr>
        <p:spPr/>
        <p:txBody>
          <a:bodyPr/>
          <a:lstStyle/>
          <a:p>
            <a:r>
              <a:rPr lang="en-US" dirty="0"/>
              <a:t>Movement continued (start 1:26)</a:t>
            </a:r>
          </a:p>
        </p:txBody>
      </p:sp>
      <p:pic>
        <p:nvPicPr>
          <p:cNvPr id="4" name="Online Media 3" title="5 LGBTQ Riots Before Stonewall">
            <a:hlinkClick r:id="" action="ppaction://media"/>
            <a:extLst>
              <a:ext uri="{FF2B5EF4-FFF2-40B4-BE49-F238E27FC236}">
                <a16:creationId xmlns:a16="http://schemas.microsoft.com/office/drawing/2014/main" id="{4B4E22DC-CC1F-4FE4-8166-77B003A98C7B}"/>
              </a:ext>
            </a:extLst>
          </p:cNvPr>
          <p:cNvPicPr>
            <a:picLocks noRot="1" noChangeAspect="1"/>
          </p:cNvPicPr>
          <p:nvPr>
            <a:videoFile r:link="rId1"/>
          </p:nvPr>
        </p:nvPicPr>
        <p:blipFill>
          <a:blip r:embed="rId3"/>
          <a:stretch>
            <a:fillRect/>
          </a:stretch>
        </p:blipFill>
        <p:spPr>
          <a:xfrm>
            <a:off x="3160442" y="1923478"/>
            <a:ext cx="8526461" cy="4817451"/>
          </a:xfrm>
          <a:prstGeom prst="rect">
            <a:avLst/>
          </a:prstGeom>
        </p:spPr>
      </p:pic>
      <p:sp>
        <p:nvSpPr>
          <p:cNvPr id="5" name="TextBox 4">
            <a:extLst>
              <a:ext uri="{FF2B5EF4-FFF2-40B4-BE49-F238E27FC236}">
                <a16:creationId xmlns:a16="http://schemas.microsoft.com/office/drawing/2014/main" id="{4250AF46-26F6-4CFF-BA21-6435EAEB5D2A}"/>
              </a:ext>
            </a:extLst>
          </p:cNvPr>
          <p:cNvSpPr txBox="1"/>
          <p:nvPr/>
        </p:nvSpPr>
        <p:spPr>
          <a:xfrm>
            <a:off x="113210" y="2228671"/>
            <a:ext cx="2701939" cy="1477328"/>
          </a:xfrm>
          <a:prstGeom prst="rect">
            <a:avLst/>
          </a:prstGeom>
          <a:noFill/>
        </p:spPr>
        <p:txBody>
          <a:bodyPr wrap="square" rtlCol="0">
            <a:spAutoFit/>
          </a:bodyPr>
          <a:lstStyle/>
          <a:p>
            <a:pPr marL="285750" indent="-285750">
              <a:buFont typeface="Arial" panose="020B0604020202020204" pitchFamily="34" charset="0"/>
              <a:buChar char="•"/>
            </a:pPr>
            <a:r>
              <a:rPr lang="en-US" dirty="0"/>
              <a:t>How does the “sip-ins” signify the possible first recorded display of Gay Civil Disobedience?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28675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Gershon’s</a:t>
            </a:r>
            <a:r>
              <a:rPr lang="en-US" dirty="0"/>
              <a:t> </a:t>
            </a:r>
            <a:r>
              <a:rPr lang="en-US" i="1" dirty="0"/>
              <a:t>gender nonconformist in the old west</a:t>
            </a:r>
          </a:p>
        </p:txBody>
      </p:sp>
      <p:sp>
        <p:nvSpPr>
          <p:cNvPr id="3" name="Content Placeholder 2"/>
          <p:cNvSpPr>
            <a:spLocks noGrp="1"/>
          </p:cNvSpPr>
          <p:nvPr>
            <p:ph idx="1"/>
          </p:nvPr>
        </p:nvSpPr>
        <p:spPr>
          <a:xfrm>
            <a:off x="581192" y="2180496"/>
            <a:ext cx="7540832" cy="3678303"/>
          </a:xfrm>
        </p:spPr>
        <p:txBody>
          <a:bodyPr>
            <a:normAutofit/>
          </a:bodyPr>
          <a:lstStyle/>
          <a:p>
            <a:r>
              <a:rPr lang="en-US" sz="3200" dirty="0"/>
              <a:t>Challenges media’s portrayal of staunch gender roles in the West</a:t>
            </a:r>
          </a:p>
          <a:p>
            <a:r>
              <a:rPr lang="en-US" sz="3200" dirty="0"/>
              <a:t>Various identifiers used for same-sex, gender identities</a:t>
            </a:r>
          </a:p>
          <a:p>
            <a:r>
              <a:rPr lang="en-US" sz="3200" dirty="0"/>
              <a:t>Queer, “man-woman”</a:t>
            </a:r>
          </a:p>
          <a:p>
            <a:r>
              <a:rPr lang="en-US" sz="3200" dirty="0"/>
              <a:t>“a woman with the soul of a man”</a:t>
            </a:r>
          </a:p>
        </p:txBody>
      </p:sp>
    </p:spTree>
    <p:extLst>
      <p:ext uri="{BB962C8B-B14F-4D97-AF65-F5344CB8AC3E}">
        <p14:creationId xmlns:p14="http://schemas.microsoft.com/office/powerpoint/2010/main" val="91872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76" y="1399447"/>
            <a:ext cx="11029616" cy="839656"/>
          </a:xfrm>
        </p:spPr>
        <p:txBody>
          <a:bodyPr>
            <a:normAutofit fontScale="90000"/>
          </a:bodyPr>
          <a:lstStyle/>
          <a:p>
            <a:r>
              <a:rPr lang="en-US" dirty="0"/>
              <a:t>Stonewall 1969:</a:t>
            </a:r>
            <a:br>
              <a:rPr lang="en-US" dirty="0"/>
            </a:br>
            <a:br>
              <a:rPr lang="en-US" dirty="0"/>
            </a:br>
            <a:endParaRPr lang="en-US" dirty="0"/>
          </a:p>
        </p:txBody>
      </p:sp>
      <p:pic>
        <p:nvPicPr>
          <p:cNvPr id="6146" name="Picture 2" descr="Image result for stonewal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45189" y="503464"/>
            <a:ext cx="1754415" cy="1315811"/>
          </a:xfrm>
          <a:prstGeom prst="rect">
            <a:avLst/>
          </a:prstGeom>
          <a:noFill/>
          <a:extLst>
            <a:ext uri="{909E8E84-426E-40DD-AFC4-6F175D3DCCD1}">
              <a14:hiddenFill xmlns:a14="http://schemas.microsoft.com/office/drawing/2010/main">
                <a:solidFill>
                  <a:srgbClr val="FFFFFF"/>
                </a:solidFill>
              </a14:hiddenFill>
            </a:ext>
          </a:extLst>
        </p:spPr>
      </p:pic>
      <p:pic>
        <p:nvPicPr>
          <p:cNvPr id="3" name="Online Media 2" title="How the Stonewall Riots Sparked a Movement | History">
            <a:hlinkClick r:id="" action="ppaction://media"/>
            <a:extLst>
              <a:ext uri="{FF2B5EF4-FFF2-40B4-BE49-F238E27FC236}">
                <a16:creationId xmlns:a16="http://schemas.microsoft.com/office/drawing/2014/main" id="{10941402-DA36-4DC2-B565-C64EF6255334}"/>
              </a:ext>
            </a:extLst>
          </p:cNvPr>
          <p:cNvPicPr>
            <a:picLocks noRot="1" noChangeAspect="1"/>
          </p:cNvPicPr>
          <p:nvPr>
            <a:videoFile r:link="rId1"/>
          </p:nvPr>
        </p:nvPicPr>
        <p:blipFill>
          <a:blip r:embed="rId4"/>
          <a:stretch>
            <a:fillRect/>
          </a:stretch>
        </p:blipFill>
        <p:spPr>
          <a:xfrm>
            <a:off x="1702056" y="1864996"/>
            <a:ext cx="8787888" cy="4965157"/>
          </a:xfrm>
          <a:prstGeom prst="rect">
            <a:avLst/>
          </a:prstGeom>
        </p:spPr>
      </p:pic>
    </p:spTree>
    <p:extLst>
      <p:ext uri="{BB962C8B-B14F-4D97-AF65-F5344CB8AC3E}">
        <p14:creationId xmlns:p14="http://schemas.microsoft.com/office/powerpoint/2010/main" val="4444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Harvey milk</a:t>
            </a:r>
          </a:p>
        </p:txBody>
      </p:sp>
      <p:pic>
        <p:nvPicPr>
          <p:cNvPr id="11266" name="Picture 2" descr="Image result for harvey mil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9223" y="172735"/>
            <a:ext cx="8423365" cy="6546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382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a:t>
            </a:r>
            <a:r>
              <a:rPr lang="en-US" baseline="30000" dirty="0"/>
              <a:t>th</a:t>
            </a:r>
            <a:r>
              <a:rPr lang="en-US" dirty="0"/>
              <a:t> amendment</a:t>
            </a:r>
          </a:p>
        </p:txBody>
      </p:sp>
      <p:sp>
        <p:nvSpPr>
          <p:cNvPr id="3" name="Content Placeholder 2"/>
          <p:cNvSpPr>
            <a:spLocks noGrp="1"/>
          </p:cNvSpPr>
          <p:nvPr>
            <p:ph idx="1"/>
          </p:nvPr>
        </p:nvSpPr>
        <p:spPr>
          <a:xfrm>
            <a:off x="581193" y="2180496"/>
            <a:ext cx="5244842" cy="3678303"/>
          </a:xfrm>
        </p:spPr>
        <p:txBody>
          <a:bodyPr/>
          <a:lstStyle/>
          <a:p>
            <a:r>
              <a:rPr lang="en-US" u="sng" dirty="0">
                <a:solidFill>
                  <a:schemeClr val="tx1"/>
                </a:solidFill>
              </a:rPr>
              <a:t>All persons </a:t>
            </a:r>
            <a:r>
              <a:rPr lang="en-US" dirty="0"/>
              <a:t>born or naturalized in the United States and subject to the jurisdiction thereof, are citizens of the United States and of the State wherein they reside. </a:t>
            </a:r>
          </a:p>
          <a:p>
            <a:r>
              <a:rPr lang="en-US" dirty="0"/>
              <a:t>No State shall make or enforce any law which shall abridge the </a:t>
            </a:r>
            <a:r>
              <a:rPr lang="en-US" u="sng" dirty="0">
                <a:solidFill>
                  <a:schemeClr val="tx1"/>
                </a:solidFill>
              </a:rPr>
              <a:t>privileges or immunities of citizens </a:t>
            </a:r>
            <a:r>
              <a:rPr lang="en-US" dirty="0"/>
              <a:t>of the United States; nor shall any State deprive any person of life, liberty, or property, without </a:t>
            </a:r>
            <a:r>
              <a:rPr lang="en-US" u="sng" dirty="0">
                <a:solidFill>
                  <a:schemeClr val="tx1"/>
                </a:solidFill>
              </a:rPr>
              <a:t>due process of law;</a:t>
            </a:r>
            <a:r>
              <a:rPr lang="en-US" dirty="0"/>
              <a:t> nor deny to any person within its jurisdiction the </a:t>
            </a:r>
            <a:r>
              <a:rPr lang="en-US" u="sng" dirty="0">
                <a:solidFill>
                  <a:schemeClr val="tx1"/>
                </a:solidFill>
              </a:rPr>
              <a:t>equal protection </a:t>
            </a:r>
            <a:r>
              <a:rPr lang="en-US" dirty="0"/>
              <a:t>of the laws</a:t>
            </a:r>
          </a:p>
        </p:txBody>
      </p:sp>
      <p:pic>
        <p:nvPicPr>
          <p:cNvPr id="2050" name="Picture 2" descr="Image result for 14th amend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5380" y="1909671"/>
            <a:ext cx="4695099" cy="4695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783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 Rights Law</a:t>
            </a:r>
          </a:p>
        </p:txBody>
      </p:sp>
      <p:sp>
        <p:nvSpPr>
          <p:cNvPr id="3" name="Content Placeholder 2"/>
          <p:cNvSpPr>
            <a:spLocks noGrp="1"/>
          </p:cNvSpPr>
          <p:nvPr>
            <p:ph idx="1"/>
          </p:nvPr>
        </p:nvSpPr>
        <p:spPr>
          <a:xfrm>
            <a:off x="335692" y="3044825"/>
            <a:ext cx="10515600" cy="2406133"/>
          </a:xfrm>
        </p:spPr>
        <p:txBody>
          <a:bodyPr>
            <a:noAutofit/>
          </a:bodyPr>
          <a:lstStyle/>
          <a:p>
            <a:r>
              <a:rPr lang="en-US" sz="3200" dirty="0"/>
              <a:t>1964 Civil Rights Act</a:t>
            </a:r>
          </a:p>
          <a:p>
            <a:r>
              <a:rPr lang="en-US" sz="3200" dirty="0"/>
              <a:t>Bans discrimination in public places and employment based upon race, color, national origin, sex and religion</a:t>
            </a:r>
          </a:p>
          <a:p>
            <a:r>
              <a:rPr lang="en-US" sz="3200" dirty="0"/>
              <a:t>Can LGBTQIA issues be protected under the definition of “sex”?</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3677" y="60325"/>
            <a:ext cx="3718323" cy="2496976"/>
          </a:xfrm>
          <a:prstGeom prst="rect">
            <a:avLst/>
          </a:prstGeom>
        </p:spPr>
      </p:pic>
    </p:spTree>
    <p:extLst>
      <p:ext uri="{BB962C8B-B14F-4D97-AF65-F5344CB8AC3E}">
        <p14:creationId xmlns:p14="http://schemas.microsoft.com/office/powerpoint/2010/main" val="318433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Restrictive laws</a:t>
            </a:r>
          </a:p>
        </p:txBody>
      </p:sp>
      <p:sp>
        <p:nvSpPr>
          <p:cNvPr id="3" name="Content Placeholder 2"/>
          <p:cNvSpPr>
            <a:spLocks noGrp="1"/>
          </p:cNvSpPr>
          <p:nvPr>
            <p:ph idx="1"/>
          </p:nvPr>
        </p:nvSpPr>
        <p:spPr/>
        <p:txBody>
          <a:bodyPr>
            <a:normAutofit/>
          </a:bodyPr>
          <a:lstStyle/>
          <a:p>
            <a:r>
              <a:rPr lang="en-US" sz="3600" dirty="0"/>
              <a:t>Sodomy laws</a:t>
            </a:r>
          </a:p>
          <a:p>
            <a:r>
              <a:rPr lang="en-US" sz="3600" dirty="0"/>
              <a:t>Restrictions on gay bars</a:t>
            </a:r>
          </a:p>
          <a:p>
            <a:r>
              <a:rPr lang="en-US" sz="3600" dirty="0"/>
              <a:t>Laws against crossdressing </a:t>
            </a:r>
          </a:p>
          <a:p>
            <a:r>
              <a:rPr lang="en-US" sz="3600" dirty="0"/>
              <a:t>Same-sex marriage cases</a:t>
            </a:r>
          </a:p>
        </p:txBody>
      </p:sp>
    </p:spTree>
    <p:extLst>
      <p:ext uri="{BB962C8B-B14F-4D97-AF65-F5344CB8AC3E}">
        <p14:creationId xmlns:p14="http://schemas.microsoft.com/office/powerpoint/2010/main" val="353542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Loving v.  Virginia</a:t>
            </a:r>
          </a:p>
        </p:txBody>
      </p:sp>
      <p:sp>
        <p:nvSpPr>
          <p:cNvPr id="3" name="Content Placeholder 2"/>
          <p:cNvSpPr>
            <a:spLocks noGrp="1"/>
          </p:cNvSpPr>
          <p:nvPr>
            <p:ph idx="1"/>
          </p:nvPr>
        </p:nvSpPr>
        <p:spPr>
          <a:xfrm>
            <a:off x="466893" y="2514011"/>
            <a:ext cx="11029615" cy="2543904"/>
          </a:xfrm>
        </p:spPr>
        <p:txBody>
          <a:bodyPr>
            <a:normAutofit/>
          </a:bodyPr>
          <a:lstStyle/>
          <a:p>
            <a:pPr marL="0" indent="0">
              <a:buNone/>
            </a:pPr>
            <a:r>
              <a:rPr lang="en-US" sz="2400" dirty="0"/>
              <a:t>Virginia law violated the Due Process Clause of the Fourteenth Amendment. "Under our Constitution," wrote Chief Justice Earl Warren, "the freedom to marry, or not marry, a person of another race resides with the individual, and cannot be infringed by the State."</a:t>
            </a:r>
          </a:p>
        </p:txBody>
      </p:sp>
      <p:pic>
        <p:nvPicPr>
          <p:cNvPr id="4" name="Picture 3"/>
          <p:cNvPicPr>
            <a:picLocks noChangeAspect="1"/>
          </p:cNvPicPr>
          <p:nvPr/>
        </p:nvPicPr>
        <p:blipFill rotWithShape="1">
          <a:blip r:embed="rId2"/>
          <a:srcRect l="42812" t="29444" r="16563" b="58889"/>
          <a:stretch/>
        </p:blipFill>
        <p:spPr>
          <a:xfrm>
            <a:off x="2647950" y="5478252"/>
            <a:ext cx="7943850" cy="1283237"/>
          </a:xfrm>
          <a:prstGeom prst="rect">
            <a:avLst/>
          </a:prstGeom>
        </p:spPr>
      </p:pic>
      <p:pic>
        <p:nvPicPr>
          <p:cNvPr id="12290" name="Picture 2" descr="Image 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3275" y="12357"/>
            <a:ext cx="3768725" cy="2501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661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Baker v. Nelson, 1971: Minnesota</a:t>
            </a:r>
          </a:p>
        </p:txBody>
      </p:sp>
      <p:sp>
        <p:nvSpPr>
          <p:cNvPr id="3" name="Content Placeholder 2"/>
          <p:cNvSpPr>
            <a:spLocks noGrp="1"/>
          </p:cNvSpPr>
          <p:nvPr>
            <p:ph idx="1"/>
          </p:nvPr>
        </p:nvSpPr>
        <p:spPr>
          <a:xfrm>
            <a:off x="4491193" y="2180496"/>
            <a:ext cx="7119613" cy="3678303"/>
          </a:xfrm>
        </p:spPr>
        <p:txBody>
          <a:bodyPr>
            <a:normAutofit/>
          </a:bodyPr>
          <a:lstStyle/>
          <a:p>
            <a:r>
              <a:rPr lang="en-US" sz="2800" dirty="0"/>
              <a:t>State law that restricted marriage to “persons of the opposite sex.”</a:t>
            </a:r>
          </a:p>
          <a:p>
            <a:r>
              <a:rPr lang="en-US" sz="2800" i="1" dirty="0"/>
              <a:t>Loving v. Virginia</a:t>
            </a:r>
            <a:r>
              <a:rPr lang="en-US" sz="2800" dirty="0"/>
              <a:t> did not apply because “in commonsense and in a constitutional sense, there is a clear distinction between a marital restriction based merely upon race and one based upon the fundamental difference in sex.”</a:t>
            </a:r>
          </a:p>
        </p:txBody>
      </p:sp>
      <p:pic>
        <p:nvPicPr>
          <p:cNvPr id="1026" name="Picture 2" descr="Black and white photograph of Jack Baker and James Michael McConnell applying for a marriage license in Minneapolis, 19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83" y="2838993"/>
            <a:ext cx="4203811" cy="2791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17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41" y="797950"/>
            <a:ext cx="11029616" cy="1013800"/>
          </a:xfrm>
        </p:spPr>
        <p:txBody>
          <a:bodyPr>
            <a:normAutofit fontScale="90000"/>
          </a:bodyPr>
          <a:lstStyle/>
          <a:p>
            <a:r>
              <a:rPr lang="en-US" b="1" i="1" dirty="0"/>
              <a:t>Griswold v. Connecticut (1965)</a:t>
            </a:r>
            <a:r>
              <a:rPr lang="en-US" b="1" dirty="0"/>
              <a:t>, </a:t>
            </a:r>
            <a:br>
              <a:rPr lang="en-US" b="1" dirty="0"/>
            </a:br>
            <a:r>
              <a:rPr lang="en-US" b="1" dirty="0"/>
              <a:t>381 U.S. 479</a:t>
            </a:r>
            <a:br>
              <a:rPr lang="en-US" b="1" dirty="0"/>
            </a:br>
            <a:r>
              <a:rPr lang="en-US" b="1" dirty="0"/>
              <a:t>facts</a:t>
            </a:r>
            <a:endParaRPr lang="en-US" dirty="0"/>
          </a:p>
        </p:txBody>
      </p:sp>
      <p:sp>
        <p:nvSpPr>
          <p:cNvPr id="3" name="Content Placeholder 2"/>
          <p:cNvSpPr>
            <a:spLocks noGrp="1"/>
          </p:cNvSpPr>
          <p:nvPr>
            <p:ph idx="1"/>
          </p:nvPr>
        </p:nvSpPr>
        <p:spPr>
          <a:xfrm>
            <a:off x="3056709" y="2484620"/>
            <a:ext cx="8552806" cy="3575430"/>
          </a:xfrm>
        </p:spPr>
        <p:txBody>
          <a:bodyPr>
            <a:noAutofit/>
          </a:bodyPr>
          <a:lstStyle/>
          <a:p>
            <a:r>
              <a:rPr lang="en-US" sz="2800" dirty="0"/>
              <a:t>Planned Parenthood open nine days before arrest</a:t>
            </a:r>
          </a:p>
          <a:p>
            <a:r>
              <a:rPr lang="en-US" sz="2800" dirty="0"/>
              <a:t>Griswold, Executive Director</a:t>
            </a:r>
          </a:p>
          <a:p>
            <a:r>
              <a:rPr lang="en-US" sz="2800" dirty="0"/>
              <a:t>Buxton, licensed physician and professor at Yale Medical School</a:t>
            </a:r>
          </a:p>
          <a:p>
            <a:r>
              <a:rPr lang="en-US" sz="2800" dirty="0"/>
              <a:t>They gave information, instruction, and medical advice to </a:t>
            </a:r>
            <a:r>
              <a:rPr lang="en-US" sz="2800" i="1" dirty="0"/>
              <a:t>married persons</a:t>
            </a:r>
            <a:r>
              <a:rPr lang="en-US" sz="2800" dirty="0"/>
              <a:t> as to the means of preventing conception. They examined the wife and prescribed the best contraceptive device or material for her use. Fees were usually charged, although some couples were serviced free.</a:t>
            </a:r>
          </a:p>
        </p:txBody>
      </p:sp>
      <p:pic>
        <p:nvPicPr>
          <p:cNvPr id="1028" name="Picture 4" descr="http://law2.umkc.edu/faculty/projects/ftrials/conlaw/parentho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41" y="2465064"/>
            <a:ext cx="2157199" cy="280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31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Reasoning of decision</a:t>
            </a:r>
          </a:p>
        </p:txBody>
      </p:sp>
      <p:sp>
        <p:nvSpPr>
          <p:cNvPr id="3" name="Content Placeholder 2"/>
          <p:cNvSpPr>
            <a:spLocks noGrp="1"/>
          </p:cNvSpPr>
          <p:nvPr>
            <p:ph idx="1"/>
          </p:nvPr>
        </p:nvSpPr>
        <p:spPr>
          <a:xfrm>
            <a:off x="288324" y="2553730"/>
            <a:ext cx="11392930" cy="3303373"/>
          </a:xfrm>
        </p:spPr>
        <p:txBody>
          <a:bodyPr>
            <a:normAutofit/>
          </a:bodyPr>
          <a:lstStyle/>
          <a:p>
            <a:pPr fontAlgn="base"/>
            <a:r>
              <a:rPr lang="en-US" dirty="0"/>
              <a:t>Would we allow the police to search the sacred precincts of marital bedrooms for telltale signs of the use of contraceptives? The very idea is repulsive to the notions of privacy surrounding the marriage relationship.</a:t>
            </a:r>
          </a:p>
          <a:p>
            <a:pPr fontAlgn="base"/>
            <a:r>
              <a:rPr lang="en-US" dirty="0"/>
              <a:t>We deal with a right of privacy older than the Bill of Rights -- older than our political parties, older than our school system. </a:t>
            </a:r>
          </a:p>
          <a:p>
            <a:pPr fontAlgn="base"/>
            <a:r>
              <a:rPr lang="en-US" dirty="0"/>
              <a:t>Marriage is a coming together for better or for worse, hopefully enduring, and intimate to the degree of being sacred. It is an association that promotes a way of life, not causes; a harmony in living, not political faiths; a bilateral loyalty, not commercial or social projects. Yet it is an association for as noble a purpose as any involved in our prior decisions.</a:t>
            </a:r>
          </a:p>
          <a:p>
            <a:pPr fontAlgn="base"/>
            <a:r>
              <a:rPr lang="en-US" i="1" dirty="0"/>
              <a:t>Reversed</a:t>
            </a:r>
            <a:r>
              <a:rPr lang="en-US" dirty="0"/>
              <a:t>.</a:t>
            </a:r>
          </a:p>
          <a:p>
            <a:endParaRPr lang="en-US" dirty="0"/>
          </a:p>
        </p:txBody>
      </p:sp>
      <p:pic>
        <p:nvPicPr>
          <p:cNvPr id="4" name="Picture 3"/>
          <p:cNvPicPr>
            <a:picLocks noChangeAspect="1"/>
          </p:cNvPicPr>
          <p:nvPr/>
        </p:nvPicPr>
        <p:blipFill rotWithShape="1">
          <a:blip r:embed="rId2"/>
          <a:srcRect l="39822" t="40609" r="14794" b="42980"/>
          <a:stretch/>
        </p:blipFill>
        <p:spPr>
          <a:xfrm>
            <a:off x="3253945" y="5371071"/>
            <a:ext cx="6706919" cy="1364248"/>
          </a:xfrm>
          <a:prstGeom prst="rect">
            <a:avLst/>
          </a:prstGeom>
        </p:spPr>
      </p:pic>
      <p:pic>
        <p:nvPicPr>
          <p:cNvPr id="2050" name="Picture 2" descr="Image result for griswold v. connecticut (19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827" y="467280"/>
            <a:ext cx="2905340" cy="1905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44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fade">
                                      <p:cBhvr>
                                        <p:cTn id="27" dur="1000"/>
                                        <p:tgtEl>
                                          <p:spTgt spid="2050"/>
                                        </p:tgtEl>
                                      </p:cBhvr>
                                    </p:animEffect>
                                    <p:anim calcmode="lin" valueType="num">
                                      <p:cBhvr>
                                        <p:cTn id="28" dur="1000" fill="hold"/>
                                        <p:tgtEl>
                                          <p:spTgt spid="2050"/>
                                        </p:tgtEl>
                                        <p:attrNameLst>
                                          <p:attrName>ppt_x</p:attrName>
                                        </p:attrNameLst>
                                      </p:cBhvr>
                                      <p:tavLst>
                                        <p:tav tm="0">
                                          <p:val>
                                            <p:strVal val="#ppt_x"/>
                                          </p:val>
                                        </p:tav>
                                        <p:tav tm="100000">
                                          <p:val>
                                            <p:strVal val="#ppt_x"/>
                                          </p:val>
                                        </p:tav>
                                      </p:tavLst>
                                    </p:anim>
                                    <p:anim calcmode="lin" valueType="num">
                                      <p:cBhvr>
                                        <p:cTn id="2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Eisenstadt</a:t>
            </a:r>
            <a:r>
              <a:rPr lang="en-US" dirty="0"/>
              <a:t> decision</a:t>
            </a:r>
          </a:p>
        </p:txBody>
      </p:sp>
      <p:sp>
        <p:nvSpPr>
          <p:cNvPr id="3" name="Content Placeholder 2"/>
          <p:cNvSpPr>
            <a:spLocks noGrp="1"/>
          </p:cNvSpPr>
          <p:nvPr>
            <p:ph idx="1"/>
          </p:nvPr>
        </p:nvSpPr>
        <p:spPr/>
        <p:txBody>
          <a:bodyPr/>
          <a:lstStyle/>
          <a:p>
            <a:r>
              <a:rPr lang="en-US" sz="2000" dirty="0"/>
              <a:t>[W]</a:t>
            </a:r>
            <a:r>
              <a:rPr lang="en-US" sz="2000" dirty="0" err="1"/>
              <a:t>hatever</a:t>
            </a:r>
            <a:r>
              <a:rPr lang="en-US" sz="2000" dirty="0"/>
              <a:t> the rights of the individual to access to contraceptives may be, the rights must be the same for the unmarried and the married alike.</a:t>
            </a:r>
          </a:p>
          <a:p>
            <a:endParaRPr lang="en-US" dirty="0"/>
          </a:p>
        </p:txBody>
      </p:sp>
      <p:pic>
        <p:nvPicPr>
          <p:cNvPr id="4" name="Picture 3"/>
          <p:cNvPicPr>
            <a:picLocks noChangeAspect="1"/>
          </p:cNvPicPr>
          <p:nvPr/>
        </p:nvPicPr>
        <p:blipFill rotWithShape="1">
          <a:blip r:embed="rId2"/>
          <a:srcRect l="41099" t="44207" r="15361" b="40240"/>
          <a:stretch/>
        </p:blipFill>
        <p:spPr>
          <a:xfrm>
            <a:off x="1721709" y="4617402"/>
            <a:ext cx="8998508" cy="1808111"/>
          </a:xfrm>
          <a:prstGeom prst="rect">
            <a:avLst/>
          </a:prstGeom>
        </p:spPr>
      </p:pic>
    </p:spTree>
    <p:extLst>
      <p:ext uri="{BB962C8B-B14F-4D97-AF65-F5344CB8AC3E}">
        <p14:creationId xmlns:p14="http://schemas.microsoft.com/office/powerpoint/2010/main" val="40734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Image result for old western gender rol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93043" y="226919"/>
            <a:ext cx="9730769" cy="6487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803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to privacy</a:t>
            </a:r>
          </a:p>
        </p:txBody>
      </p:sp>
      <p:sp>
        <p:nvSpPr>
          <p:cNvPr id="3" name="Content Placeholder 2"/>
          <p:cNvSpPr>
            <a:spLocks noGrp="1"/>
          </p:cNvSpPr>
          <p:nvPr>
            <p:ph idx="1"/>
          </p:nvPr>
        </p:nvSpPr>
        <p:spPr>
          <a:xfrm>
            <a:off x="419748" y="1969107"/>
            <a:ext cx="11887200" cy="3101983"/>
          </a:xfrm>
        </p:spPr>
        <p:txBody>
          <a:bodyPr>
            <a:normAutofit/>
          </a:bodyPr>
          <a:lstStyle/>
          <a:p>
            <a:r>
              <a:rPr lang="en-US" u="sng" dirty="0"/>
              <a:t>Wherein the Constitution does it derive?</a:t>
            </a:r>
          </a:p>
          <a:p>
            <a:r>
              <a:rPr lang="en-US" dirty="0"/>
              <a:t>The First Amendment</a:t>
            </a:r>
          </a:p>
          <a:p>
            <a:r>
              <a:rPr lang="en-US" i="1" dirty="0"/>
              <a:t>NAACP v. Alabama</a:t>
            </a:r>
            <a:r>
              <a:rPr lang="en-US" dirty="0"/>
              <a:t>, 357 U.S. 449, “freedom to associate and privacy of one’s associations”</a:t>
            </a:r>
          </a:p>
          <a:p>
            <a:r>
              <a:rPr lang="en-US" dirty="0"/>
              <a:t>"governmental purpose to control or prevent activities constitutionally subject to state regulation may not be achieved by means which sweep unnecessarily broadly and thereby invade the area of protected freedoms."</a:t>
            </a:r>
          </a:p>
          <a:p>
            <a:r>
              <a:rPr lang="en-US" dirty="0"/>
              <a:t>Privacy (Zone) is protected from governmental intrusion</a:t>
            </a:r>
          </a:p>
        </p:txBody>
      </p:sp>
      <p:pic>
        <p:nvPicPr>
          <p:cNvPr id="4098" name="Picture 2" descr="Image result for right to priva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8688" y="4958819"/>
            <a:ext cx="5029200" cy="1899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39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to privacy</a:t>
            </a:r>
          </a:p>
        </p:txBody>
      </p:sp>
      <p:sp>
        <p:nvSpPr>
          <p:cNvPr id="3" name="Content Placeholder 2"/>
          <p:cNvSpPr>
            <a:spLocks noGrp="1"/>
          </p:cNvSpPr>
          <p:nvPr>
            <p:ph idx="1"/>
          </p:nvPr>
        </p:nvSpPr>
        <p:spPr>
          <a:xfrm>
            <a:off x="581192" y="1912671"/>
            <a:ext cx="10143640" cy="3415281"/>
          </a:xfrm>
        </p:spPr>
        <p:txBody>
          <a:bodyPr/>
          <a:lstStyle/>
          <a:p>
            <a:r>
              <a:rPr lang="en-US" u="sng" dirty="0"/>
              <a:t>Where in the Constitution does it derive?</a:t>
            </a:r>
          </a:p>
          <a:p>
            <a:r>
              <a:rPr lang="en-US" dirty="0"/>
              <a:t>Third Amendment: no quartering of troops in peace times</a:t>
            </a:r>
          </a:p>
          <a:p>
            <a:r>
              <a:rPr lang="en-US" dirty="0"/>
              <a:t>Fourth Amendment: protection against unreasonable searches and seizures</a:t>
            </a:r>
          </a:p>
          <a:p>
            <a:r>
              <a:rPr lang="en-US" dirty="0"/>
              <a:t>Fifth Amendment: “enables the citizen to create a zone of privacy which government may not force him to surrender to his detriment. “</a:t>
            </a:r>
          </a:p>
          <a:p>
            <a:endParaRPr lang="en-US" dirty="0"/>
          </a:p>
        </p:txBody>
      </p:sp>
      <p:pic>
        <p:nvPicPr>
          <p:cNvPr id="5122" name="Picture 2" descr="Image result for bill of righ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690" y="4373224"/>
            <a:ext cx="4408676" cy="2302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65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Bowers v. Hardwick</a:t>
            </a:r>
            <a:r>
              <a:rPr lang="en-US" dirty="0"/>
              <a:t>, 1986: Facts</a:t>
            </a:r>
          </a:p>
        </p:txBody>
      </p:sp>
      <p:sp>
        <p:nvSpPr>
          <p:cNvPr id="3" name="Content Placeholder 2"/>
          <p:cNvSpPr>
            <a:spLocks noGrp="1"/>
          </p:cNvSpPr>
          <p:nvPr>
            <p:ph idx="1"/>
          </p:nvPr>
        </p:nvSpPr>
        <p:spPr>
          <a:xfrm>
            <a:off x="271706" y="2252387"/>
            <a:ext cx="9348291" cy="4195481"/>
          </a:xfrm>
        </p:spPr>
        <p:txBody>
          <a:bodyPr>
            <a:noAutofit/>
          </a:bodyPr>
          <a:lstStyle/>
          <a:p>
            <a:r>
              <a:rPr lang="en-US" sz="2400" dirty="0"/>
              <a:t>Michael Hardwick was observed by a Georgia police officer while engaging in the act of consensual homosexual sodomy with in his home. </a:t>
            </a:r>
          </a:p>
          <a:p>
            <a:r>
              <a:rPr lang="en-US" sz="2400" dirty="0"/>
              <a:t>After being charged with violating a Georgia statute that criminalized sodomy, Hardwick challenged the statute's constitutionality in Federal District Court. </a:t>
            </a:r>
          </a:p>
          <a:p>
            <a:r>
              <a:rPr lang="en-US" sz="2400" dirty="0"/>
              <a:t>Following a ruling that Hardwick failed to state a claim, the court dismissed. </a:t>
            </a:r>
          </a:p>
          <a:p>
            <a:r>
              <a:rPr lang="en-US" sz="2400" dirty="0"/>
              <a:t>On appeal, the Court of Appeals reversed and remanded, holding that Georgia's statute was unconstitutional. Georgia's Attorney General, Michael J. Bowers, appealed to the Supreme Court and was granted certiorari.</a:t>
            </a:r>
          </a:p>
        </p:txBody>
      </p:sp>
      <p:pic>
        <p:nvPicPr>
          <p:cNvPr id="2052" name="Picture 4" descr="Image result for bowers v. hardwi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19997" y="1878770"/>
            <a:ext cx="2234678" cy="326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58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Bowers v. </a:t>
            </a:r>
            <a:r>
              <a:rPr lang="en-US" dirty="0" err="1"/>
              <a:t>hardwick</a:t>
            </a:r>
            <a:r>
              <a:rPr lang="en-US" dirty="0"/>
              <a:t>, 1986: Constitutional question</a:t>
            </a:r>
          </a:p>
        </p:txBody>
      </p:sp>
      <p:sp>
        <p:nvSpPr>
          <p:cNvPr id="3" name="Content Placeholder 2"/>
          <p:cNvSpPr>
            <a:spLocks noGrp="1"/>
          </p:cNvSpPr>
          <p:nvPr>
            <p:ph idx="1"/>
          </p:nvPr>
        </p:nvSpPr>
        <p:spPr/>
        <p:txBody>
          <a:bodyPr/>
          <a:lstStyle/>
          <a:p>
            <a:r>
              <a:rPr lang="en-US" dirty="0"/>
              <a:t>Does the Constitution confer a fundamental right upon homosexuals to engage in consensual sodomy, thereby invalidating the laws of many states which make such conduct illegal?</a:t>
            </a:r>
          </a:p>
          <a:p>
            <a:r>
              <a:rPr lang="en-US" dirty="0"/>
              <a:t>No. The divided Court found that there was no constitutional protection for acts of sodomy, and that states could outlaw those practices. </a:t>
            </a:r>
          </a:p>
          <a:p>
            <a:endParaRPr lang="en-US" dirty="0"/>
          </a:p>
        </p:txBody>
      </p:sp>
      <p:pic>
        <p:nvPicPr>
          <p:cNvPr id="4" name="Picture 3"/>
          <p:cNvPicPr>
            <a:picLocks noChangeAspect="1"/>
          </p:cNvPicPr>
          <p:nvPr/>
        </p:nvPicPr>
        <p:blipFill rotWithShape="1">
          <a:blip r:embed="rId2"/>
          <a:srcRect l="38869" t="40955" r="15145" b="44387"/>
          <a:stretch/>
        </p:blipFill>
        <p:spPr>
          <a:xfrm>
            <a:off x="1872341" y="5477691"/>
            <a:ext cx="7698377" cy="1380309"/>
          </a:xfrm>
          <a:prstGeom prst="rect">
            <a:avLst/>
          </a:prstGeom>
        </p:spPr>
      </p:pic>
    </p:spTree>
    <p:extLst>
      <p:ext uri="{BB962C8B-B14F-4D97-AF65-F5344CB8AC3E}">
        <p14:creationId xmlns:p14="http://schemas.microsoft.com/office/powerpoint/2010/main" val="35694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Romer</a:t>
            </a:r>
            <a:r>
              <a:rPr lang="en-US" i="1" dirty="0"/>
              <a:t> v. Evans</a:t>
            </a:r>
            <a:r>
              <a:rPr lang="en-US" dirty="0"/>
              <a:t>, 1996</a:t>
            </a:r>
          </a:p>
        </p:txBody>
      </p:sp>
      <p:sp>
        <p:nvSpPr>
          <p:cNvPr id="3" name="Content Placeholder 2"/>
          <p:cNvSpPr>
            <a:spLocks noGrp="1"/>
          </p:cNvSpPr>
          <p:nvPr>
            <p:ph idx="1"/>
          </p:nvPr>
        </p:nvSpPr>
        <p:spPr>
          <a:xfrm>
            <a:off x="337352" y="1875696"/>
            <a:ext cx="11029615" cy="2286001"/>
          </a:xfrm>
        </p:spPr>
        <p:txBody>
          <a:bodyPr/>
          <a:lstStyle/>
          <a:p>
            <a:r>
              <a:rPr lang="en-US" dirty="0"/>
              <a:t>Colorado Constitutional Amendment banned discrimination in many transactions and activities including housing, employment, education, public accommodations, and health and welfare…</a:t>
            </a:r>
          </a:p>
          <a:p>
            <a:r>
              <a:rPr lang="en-US" dirty="0"/>
              <a:t>But it prohibited any judicial, legislative, or executive action designed to protect persons from discrimination based on their "homosexual, lesbian, or bisexual orientation, conduct, practices or relationships."</a:t>
            </a:r>
          </a:p>
        </p:txBody>
      </p:sp>
      <p:pic>
        <p:nvPicPr>
          <p:cNvPr id="4098" name="Picture 2" descr="Image result for romer v ev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2810" y="4459107"/>
            <a:ext cx="3048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72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Romer</a:t>
            </a:r>
            <a:r>
              <a:rPr lang="en-US" i="1" dirty="0"/>
              <a:t> v. Evans</a:t>
            </a:r>
            <a:r>
              <a:rPr lang="en-US" dirty="0"/>
              <a:t>, 1996 constitutional question</a:t>
            </a:r>
          </a:p>
        </p:txBody>
      </p:sp>
      <p:sp>
        <p:nvSpPr>
          <p:cNvPr id="3" name="Content Placeholder 2"/>
          <p:cNvSpPr>
            <a:spLocks noGrp="1"/>
          </p:cNvSpPr>
          <p:nvPr>
            <p:ph idx="1"/>
          </p:nvPr>
        </p:nvSpPr>
        <p:spPr>
          <a:xfrm>
            <a:off x="365760" y="2055224"/>
            <a:ext cx="11245047" cy="3074126"/>
          </a:xfrm>
        </p:spPr>
        <p:txBody>
          <a:bodyPr>
            <a:normAutofit/>
          </a:bodyPr>
          <a:lstStyle/>
          <a:p>
            <a:r>
              <a:rPr lang="en-US" dirty="0"/>
              <a:t>Does Amendment 2 of Colorado's State Constitution, forbidding the extension of official protections to those who suffer discrimination due to their sexual orientation, violate the Fourteenth Amendment's Equal Protection Clause?</a:t>
            </a:r>
          </a:p>
          <a:p>
            <a:r>
              <a:rPr lang="en-US" dirty="0"/>
              <a:t>Yes!</a:t>
            </a:r>
          </a:p>
          <a:p>
            <a:r>
              <a:rPr lang="en-US" dirty="0"/>
              <a:t>Colorado State Constitution violated the equal protection clause of the 14</a:t>
            </a:r>
            <a:r>
              <a:rPr lang="en-US" baseline="30000" dirty="0"/>
              <a:t>th</a:t>
            </a:r>
            <a:r>
              <a:rPr lang="en-US" dirty="0"/>
              <a:t> Amendment.</a:t>
            </a:r>
          </a:p>
          <a:p>
            <a:r>
              <a:rPr lang="en-US" dirty="0"/>
              <a:t>“Amendment 2 singled out homosexual and bisexual persons, imposing on them a broad disability by denying them the right to seek and receive specific legal protection from discrimination.” </a:t>
            </a:r>
          </a:p>
        </p:txBody>
      </p:sp>
      <p:pic>
        <p:nvPicPr>
          <p:cNvPr id="4" name="Picture 3"/>
          <p:cNvPicPr>
            <a:picLocks noChangeAspect="1"/>
          </p:cNvPicPr>
          <p:nvPr/>
        </p:nvPicPr>
        <p:blipFill rotWithShape="1">
          <a:blip r:embed="rId2"/>
          <a:srcRect l="40955" t="29377" r="16145" b="52637"/>
          <a:stretch/>
        </p:blipFill>
        <p:spPr>
          <a:xfrm>
            <a:off x="1915885" y="5007429"/>
            <a:ext cx="7158445" cy="1696078"/>
          </a:xfrm>
          <a:prstGeom prst="rect">
            <a:avLst/>
          </a:prstGeom>
        </p:spPr>
      </p:pic>
    </p:spTree>
    <p:extLst>
      <p:ext uri="{BB962C8B-B14F-4D97-AF65-F5344CB8AC3E}">
        <p14:creationId xmlns:p14="http://schemas.microsoft.com/office/powerpoint/2010/main" val="335664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Lawrence v. Texas, 2003</a:t>
            </a:r>
          </a:p>
        </p:txBody>
      </p:sp>
      <p:sp>
        <p:nvSpPr>
          <p:cNvPr id="3" name="Content Placeholder 2"/>
          <p:cNvSpPr>
            <a:spLocks noGrp="1"/>
          </p:cNvSpPr>
          <p:nvPr>
            <p:ph idx="1"/>
          </p:nvPr>
        </p:nvSpPr>
        <p:spPr>
          <a:xfrm>
            <a:off x="145765" y="2224039"/>
            <a:ext cx="7491654" cy="3678303"/>
          </a:xfrm>
        </p:spPr>
        <p:txBody>
          <a:bodyPr/>
          <a:lstStyle/>
          <a:p>
            <a:r>
              <a:rPr lang="en-US" dirty="0"/>
              <a:t>Responding to a reported weapons disturbance in a private residence, Houston police entered John Lawrence's apartment and saw him and another adult man, Tyron Garner, engaging in a private, consensual sexual act. </a:t>
            </a:r>
          </a:p>
          <a:p>
            <a:r>
              <a:rPr lang="en-US" dirty="0"/>
              <a:t>Lawrence and Garner were arrested and convicted of “deviate sexual intercourse” in violation of a Texas statute forbidding two persons of the same sex to engage in certain intimate sexual conduct. </a:t>
            </a:r>
          </a:p>
          <a:p>
            <a:r>
              <a:rPr lang="en-US" dirty="0"/>
              <a:t>Tex. Penal Code Ann. §21.06(a) (2003). It provides: “A person commits an offense if he engages in deviate sexual intercourse with another individual of the same sex.”</a:t>
            </a:r>
          </a:p>
        </p:txBody>
      </p:sp>
      <p:pic>
        <p:nvPicPr>
          <p:cNvPr id="6146" name="Picture 2" descr="Image result for lawrence v. tex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6535" y="2560424"/>
            <a:ext cx="4059373" cy="3155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13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Lawrence v. Texas, 2003</a:t>
            </a:r>
          </a:p>
        </p:txBody>
      </p:sp>
      <p:sp>
        <p:nvSpPr>
          <p:cNvPr id="3" name="Content Placeholder 2"/>
          <p:cNvSpPr>
            <a:spLocks noGrp="1"/>
          </p:cNvSpPr>
          <p:nvPr>
            <p:ph idx="1"/>
          </p:nvPr>
        </p:nvSpPr>
        <p:spPr>
          <a:xfrm>
            <a:off x="145764" y="2224039"/>
            <a:ext cx="11401801" cy="2165081"/>
          </a:xfrm>
        </p:spPr>
        <p:txBody>
          <a:bodyPr/>
          <a:lstStyle/>
          <a:p>
            <a:r>
              <a:rPr lang="en-US" dirty="0"/>
              <a:t>In a 6-3 opinion delivered by Justice Anthony M. Kennedy, the Court held that the Texas statute making it a crime for two persons of the same sex to engage in certain intimate sexual conduct violates the </a:t>
            </a:r>
            <a:r>
              <a:rPr lang="en-US" b="1" dirty="0"/>
              <a:t>Due Process Clause</a:t>
            </a:r>
            <a:r>
              <a:rPr lang="en-US" dirty="0"/>
              <a:t>. </a:t>
            </a:r>
          </a:p>
          <a:p>
            <a:endParaRPr lang="en-US" dirty="0"/>
          </a:p>
          <a:p>
            <a:r>
              <a:rPr lang="en-US" dirty="0"/>
              <a:t>"The Texas statute furthers no legitimate state interest which can justify its intrusion into the personal and private life of the individual…”</a:t>
            </a:r>
          </a:p>
        </p:txBody>
      </p:sp>
      <p:pic>
        <p:nvPicPr>
          <p:cNvPr id="4" name="Picture 3"/>
          <p:cNvPicPr>
            <a:picLocks noChangeAspect="1"/>
          </p:cNvPicPr>
          <p:nvPr/>
        </p:nvPicPr>
        <p:blipFill rotWithShape="1">
          <a:blip r:embed="rId2"/>
          <a:srcRect l="41183" t="25091" r="16072" b="58971"/>
          <a:stretch/>
        </p:blipFill>
        <p:spPr>
          <a:xfrm>
            <a:off x="1367246" y="4615543"/>
            <a:ext cx="8516983" cy="1779002"/>
          </a:xfrm>
          <a:prstGeom prst="rect">
            <a:avLst/>
          </a:prstGeom>
        </p:spPr>
      </p:pic>
    </p:spTree>
    <p:extLst>
      <p:ext uri="{BB962C8B-B14F-4D97-AF65-F5344CB8AC3E}">
        <p14:creationId xmlns:p14="http://schemas.microsoft.com/office/powerpoint/2010/main" val="24947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510" y="702156"/>
            <a:ext cx="11029616" cy="1013800"/>
          </a:xfrm>
        </p:spPr>
        <p:txBody>
          <a:bodyPr/>
          <a:lstStyle/>
          <a:p>
            <a:r>
              <a:rPr lang="en-US" i="1" dirty="0"/>
              <a:t>Obergefell v. </a:t>
            </a:r>
            <a:r>
              <a:rPr lang="en-US" i="1" dirty="0" err="1"/>
              <a:t>hodges</a:t>
            </a:r>
            <a:r>
              <a:rPr lang="en-US" i="1" dirty="0"/>
              <a:t>, </a:t>
            </a:r>
            <a:r>
              <a:rPr lang="en-US" dirty="0"/>
              <a:t>2015</a:t>
            </a:r>
          </a:p>
        </p:txBody>
      </p:sp>
      <p:sp>
        <p:nvSpPr>
          <p:cNvPr id="3" name="Content Placeholder 2"/>
          <p:cNvSpPr>
            <a:spLocks noGrp="1"/>
          </p:cNvSpPr>
          <p:nvPr>
            <p:ph idx="1"/>
          </p:nvPr>
        </p:nvSpPr>
        <p:spPr>
          <a:xfrm>
            <a:off x="581192" y="1715956"/>
            <a:ext cx="11029615" cy="3171403"/>
          </a:xfrm>
        </p:spPr>
        <p:txBody>
          <a:bodyPr>
            <a:normAutofit/>
          </a:bodyPr>
          <a:lstStyle/>
          <a:p>
            <a:pPr marL="0" indent="0">
              <a:buNone/>
            </a:pPr>
            <a:r>
              <a:rPr lang="en-US" sz="2800" dirty="0"/>
              <a:t>The Court held that the Due Process Clause of the Fourteenth Amendment guarantees the right to marry as one of the fundamental liberties it protects, and that analysis applies to same-sex couples in the same manner as it does to opposite-sex couples.</a:t>
            </a:r>
          </a:p>
        </p:txBody>
      </p:sp>
      <p:pic>
        <p:nvPicPr>
          <p:cNvPr id="4" name="Picture 3"/>
          <p:cNvPicPr>
            <a:picLocks noChangeAspect="1"/>
          </p:cNvPicPr>
          <p:nvPr/>
        </p:nvPicPr>
        <p:blipFill rotWithShape="1">
          <a:blip r:embed="rId2"/>
          <a:srcRect l="42344" t="43611" r="14843" b="42500"/>
          <a:stretch/>
        </p:blipFill>
        <p:spPr>
          <a:xfrm>
            <a:off x="1771650" y="4591050"/>
            <a:ext cx="10543794" cy="1924050"/>
          </a:xfrm>
          <a:prstGeom prst="rect">
            <a:avLst/>
          </a:prstGeom>
        </p:spPr>
      </p:pic>
    </p:spTree>
    <p:extLst>
      <p:ext uri="{BB962C8B-B14F-4D97-AF65-F5344CB8AC3E}">
        <p14:creationId xmlns:p14="http://schemas.microsoft.com/office/powerpoint/2010/main" val="588717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44DA4-6001-4455-8753-7713E8AF13C1}"/>
              </a:ext>
            </a:extLst>
          </p:cNvPr>
          <p:cNvSpPr>
            <a:spLocks noGrp="1"/>
          </p:cNvSpPr>
          <p:nvPr>
            <p:ph type="title"/>
          </p:nvPr>
        </p:nvSpPr>
        <p:spPr/>
        <p:txBody>
          <a:bodyPr/>
          <a:lstStyle/>
          <a:p>
            <a:r>
              <a:rPr lang="en-US" dirty="0"/>
              <a:t>June 2020</a:t>
            </a:r>
          </a:p>
        </p:txBody>
      </p:sp>
      <p:sp>
        <p:nvSpPr>
          <p:cNvPr id="3" name="Content Placeholder 2">
            <a:extLst>
              <a:ext uri="{FF2B5EF4-FFF2-40B4-BE49-F238E27FC236}">
                <a16:creationId xmlns:a16="http://schemas.microsoft.com/office/drawing/2014/main" id="{0042BA2A-F19B-49D7-9154-E2F764109374}"/>
              </a:ext>
            </a:extLst>
          </p:cNvPr>
          <p:cNvSpPr>
            <a:spLocks noGrp="1"/>
          </p:cNvSpPr>
          <p:nvPr>
            <p:ph idx="1"/>
          </p:nvPr>
        </p:nvSpPr>
        <p:spPr>
          <a:xfrm>
            <a:off x="581192" y="2180496"/>
            <a:ext cx="11029615" cy="2365378"/>
          </a:xfrm>
        </p:spPr>
        <p:txBody>
          <a:bodyPr>
            <a:normAutofit lnSpcReduction="10000"/>
          </a:bodyPr>
          <a:lstStyle/>
          <a:p>
            <a:r>
              <a:rPr lang="en-US" i="1" dirty="0"/>
              <a:t>Bostock v. Clayton County</a:t>
            </a:r>
          </a:p>
          <a:p>
            <a:r>
              <a:rPr lang="en-US" i="1" dirty="0"/>
              <a:t>Altitude Express Inc. v. </a:t>
            </a:r>
            <a:r>
              <a:rPr lang="en-US" i="1" dirty="0" err="1"/>
              <a:t>Zarda</a:t>
            </a:r>
            <a:endParaRPr lang="en-US" i="1" dirty="0"/>
          </a:p>
          <a:p>
            <a:r>
              <a:rPr lang="en-US" b="0" dirty="0">
                <a:effectLst/>
                <a:latin typeface="inherit"/>
              </a:rPr>
              <a:t>Does Title VII of the Civil Rights Act of 1964, which prohibits against employment discrimination “because of . . . sex” encompass discrimination based on an individual’s sexual orientation?</a:t>
            </a:r>
          </a:p>
          <a:p>
            <a:r>
              <a:rPr lang="en-US" dirty="0"/>
              <a:t>YES! An employer who fires an individual employee merely for being gay or transgender violates Title VII of the Civil Rights Act of 1964. </a:t>
            </a:r>
            <a:br>
              <a:rPr lang="en-US" dirty="0"/>
            </a:br>
            <a:endParaRPr lang="en-US" dirty="0"/>
          </a:p>
        </p:txBody>
      </p:sp>
      <p:pic>
        <p:nvPicPr>
          <p:cNvPr id="7" name="Picture 6">
            <a:extLst>
              <a:ext uri="{FF2B5EF4-FFF2-40B4-BE49-F238E27FC236}">
                <a16:creationId xmlns:a16="http://schemas.microsoft.com/office/drawing/2014/main" id="{37FC9682-CB06-46AF-81C8-6BB647A0F8FE}"/>
              </a:ext>
            </a:extLst>
          </p:cNvPr>
          <p:cNvPicPr>
            <a:picLocks noChangeAspect="1"/>
          </p:cNvPicPr>
          <p:nvPr/>
        </p:nvPicPr>
        <p:blipFill rotWithShape="1">
          <a:blip r:embed="rId2"/>
          <a:srcRect l="21236" t="64272" r="58486" b="23659"/>
          <a:stretch/>
        </p:blipFill>
        <p:spPr>
          <a:xfrm>
            <a:off x="1351592" y="4942045"/>
            <a:ext cx="8872272" cy="1485066"/>
          </a:xfrm>
          <a:prstGeom prst="rect">
            <a:avLst/>
          </a:prstGeom>
        </p:spPr>
      </p:pic>
    </p:spTree>
    <p:extLst>
      <p:ext uri="{BB962C8B-B14F-4D97-AF65-F5344CB8AC3E}">
        <p14:creationId xmlns:p14="http://schemas.microsoft.com/office/powerpoint/2010/main" val="16043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10791" t="13329" r="31903" b="30128"/>
          <a:stretch/>
        </p:blipFill>
        <p:spPr>
          <a:xfrm>
            <a:off x="0" y="0"/>
            <a:ext cx="12192000" cy="6766855"/>
          </a:xfrm>
          <a:prstGeom prst="rect">
            <a:avLst/>
          </a:prstGeom>
        </p:spPr>
      </p:pic>
    </p:spTree>
    <p:extLst>
      <p:ext uri="{BB962C8B-B14F-4D97-AF65-F5344CB8AC3E}">
        <p14:creationId xmlns:p14="http://schemas.microsoft.com/office/powerpoint/2010/main" val="2751384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C126-1751-4C22-9FE8-822DC65B6236}"/>
              </a:ext>
            </a:extLst>
          </p:cNvPr>
          <p:cNvSpPr>
            <a:spLocks noGrp="1"/>
          </p:cNvSpPr>
          <p:nvPr>
            <p:ph type="title"/>
          </p:nvPr>
        </p:nvSpPr>
        <p:spPr/>
        <p:txBody>
          <a:bodyPr/>
          <a:lstStyle/>
          <a:p>
            <a:r>
              <a:rPr lang="en-US" dirty="0"/>
              <a:t>What now?</a:t>
            </a:r>
          </a:p>
        </p:txBody>
      </p:sp>
      <p:sp>
        <p:nvSpPr>
          <p:cNvPr id="3" name="Content Placeholder 2">
            <a:extLst>
              <a:ext uri="{FF2B5EF4-FFF2-40B4-BE49-F238E27FC236}">
                <a16:creationId xmlns:a16="http://schemas.microsoft.com/office/drawing/2014/main" id="{D549EA50-A290-46EB-ADDA-1E7F6E6B358D}"/>
              </a:ext>
            </a:extLst>
          </p:cNvPr>
          <p:cNvSpPr>
            <a:spLocks noGrp="1"/>
          </p:cNvSpPr>
          <p:nvPr>
            <p:ph idx="1"/>
          </p:nvPr>
        </p:nvSpPr>
        <p:spPr>
          <a:xfrm>
            <a:off x="0" y="2152648"/>
            <a:ext cx="11610807" cy="2018365"/>
          </a:xfrm>
        </p:spPr>
        <p:txBody>
          <a:bodyPr>
            <a:noAutofit/>
          </a:bodyPr>
          <a:lstStyle/>
          <a:p>
            <a:r>
              <a:rPr lang="en-US" sz="3600" dirty="0"/>
              <a:t>https://bouldercolorado.gov/media/5791/download?inline</a:t>
            </a:r>
          </a:p>
          <a:p>
            <a:r>
              <a:rPr lang="en-US" sz="3600" i="1" dirty="0"/>
              <a:t>Creative LLC V. </a:t>
            </a:r>
            <a:r>
              <a:rPr lang="en-US" sz="3600" i="1" dirty="0" err="1"/>
              <a:t>Elenis</a:t>
            </a:r>
            <a:r>
              <a:rPr lang="en-US" sz="3600" dirty="0"/>
              <a:t>, (2022)</a:t>
            </a:r>
          </a:p>
          <a:p>
            <a:r>
              <a:rPr lang="en-US" sz="3600" dirty="0"/>
              <a:t>https://www.oyez.org/cases/2022/21-476</a:t>
            </a:r>
          </a:p>
        </p:txBody>
      </p:sp>
      <p:pic>
        <p:nvPicPr>
          <p:cNvPr id="1026" name="Picture 2" descr="Supreme Court kicks off new term with new Justice Ketanji Brown Jackson">
            <a:extLst>
              <a:ext uri="{FF2B5EF4-FFF2-40B4-BE49-F238E27FC236}">
                <a16:creationId xmlns:a16="http://schemas.microsoft.com/office/drawing/2014/main" id="{B9164D7B-90EA-4A0F-BCDA-4AE5D62203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361" r="8007" b="-1"/>
          <a:stretch/>
        </p:blipFill>
        <p:spPr bwMode="auto">
          <a:xfrm>
            <a:off x="3028949" y="4705351"/>
            <a:ext cx="5296105" cy="2018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0603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the Sixties… Integration: Montgomery Bus Boycotts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192" y="2691925"/>
            <a:ext cx="2231102" cy="342778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082" y="2691925"/>
            <a:ext cx="2499918" cy="3556701"/>
          </a:xfrm>
          <a:prstGeom prst="rect">
            <a:avLst/>
          </a:prstGeom>
        </p:spPr>
      </p:pic>
      <p:pic>
        <p:nvPicPr>
          <p:cNvPr id="2050" name="Picture 2" descr="Image result for montgomery bus boycot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2535" y="2352901"/>
            <a:ext cx="5715000" cy="38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1967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7578" y="365125"/>
            <a:ext cx="7789678" cy="6465433"/>
          </a:xfrm>
        </p:spPr>
      </p:pic>
    </p:spTree>
    <p:extLst>
      <p:ext uri="{BB962C8B-B14F-4D97-AF65-F5344CB8AC3E}">
        <p14:creationId xmlns:p14="http://schemas.microsoft.com/office/powerpoint/2010/main" val="39622263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Freedom Rides, 1961</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2606" y="1973142"/>
            <a:ext cx="7013802" cy="3945264"/>
          </a:xfrm>
        </p:spPr>
      </p:pic>
      <p:sp>
        <p:nvSpPr>
          <p:cNvPr id="5" name="TextBox 4"/>
          <p:cNvSpPr txBox="1"/>
          <p:nvPr/>
        </p:nvSpPr>
        <p:spPr>
          <a:xfrm>
            <a:off x="4655911" y="1152983"/>
            <a:ext cx="2856997" cy="369332"/>
          </a:xfrm>
          <a:prstGeom prst="rect">
            <a:avLst/>
          </a:prstGeom>
          <a:noFill/>
        </p:spPr>
        <p:txBody>
          <a:bodyPr wrap="square" rtlCol="0">
            <a:spAutoFit/>
          </a:bodyPr>
          <a:lstStyle/>
          <a:p>
            <a:r>
              <a:rPr lang="en-US" i="1" dirty="0" err="1"/>
              <a:t>Boyton</a:t>
            </a:r>
            <a:r>
              <a:rPr lang="en-US" i="1" dirty="0"/>
              <a:t> v. Virginia</a:t>
            </a:r>
            <a:r>
              <a:rPr lang="en-US" dirty="0"/>
              <a:t>, 1961</a:t>
            </a:r>
          </a:p>
        </p:txBody>
      </p:sp>
    </p:spTree>
    <p:extLst>
      <p:ext uri="{BB962C8B-B14F-4D97-AF65-F5344CB8AC3E}">
        <p14:creationId xmlns:p14="http://schemas.microsoft.com/office/powerpoint/2010/main" val="35768326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March on Washington, August 1963</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8435" y="1805501"/>
            <a:ext cx="6631164" cy="5165091"/>
          </a:xfrm>
        </p:spPr>
      </p:pic>
    </p:spTree>
    <p:extLst>
      <p:ext uri="{BB962C8B-B14F-4D97-AF65-F5344CB8AC3E}">
        <p14:creationId xmlns:p14="http://schemas.microsoft.com/office/powerpoint/2010/main" val="11076980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Freedom Summer, 1964</a:t>
            </a:r>
          </a:p>
        </p:txBody>
      </p:sp>
      <p:sp>
        <p:nvSpPr>
          <p:cNvPr id="3" name="Content Placeholder 2"/>
          <p:cNvSpPr>
            <a:spLocks noGrp="1"/>
          </p:cNvSpPr>
          <p:nvPr>
            <p:ph idx="1"/>
          </p:nvPr>
        </p:nvSpPr>
        <p:spPr>
          <a:xfrm>
            <a:off x="838200" y="1825625"/>
            <a:ext cx="6221819" cy="1236552"/>
          </a:xfrm>
        </p:spPr>
        <p:txBody>
          <a:bodyPr/>
          <a:lstStyle/>
          <a:p>
            <a:r>
              <a:rPr lang="en-US" dirty="0"/>
              <a:t>Voter registration movement in Mississippi</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199" y="2740899"/>
            <a:ext cx="5931245" cy="3961887"/>
          </a:xfrm>
          <a:prstGeom prst="rect">
            <a:avLst/>
          </a:prstGeom>
        </p:spPr>
      </p:pic>
    </p:spTree>
    <p:extLst>
      <p:ext uri="{BB962C8B-B14F-4D97-AF65-F5344CB8AC3E}">
        <p14:creationId xmlns:p14="http://schemas.microsoft.com/office/powerpoint/2010/main" val="39379529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0245" y="3345231"/>
            <a:ext cx="6241755" cy="3512769"/>
          </a:xfrm>
          <a:prstGeom prst="rect">
            <a:avLst/>
          </a:prstGeom>
        </p:spPr>
      </p:pic>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543" y="0"/>
            <a:ext cx="6531088" cy="4351338"/>
          </a:xfrm>
        </p:spPr>
      </p:pic>
    </p:spTree>
    <p:extLst>
      <p:ext uri="{BB962C8B-B14F-4D97-AF65-F5344CB8AC3E}">
        <p14:creationId xmlns:p14="http://schemas.microsoft.com/office/powerpoint/2010/main" val="4986537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Selma, 1965</a:t>
            </a:r>
          </a:p>
        </p:txBody>
      </p:sp>
      <p:sp>
        <p:nvSpPr>
          <p:cNvPr id="3" name="Content Placeholder 2"/>
          <p:cNvSpPr>
            <a:spLocks noGrp="1"/>
          </p:cNvSpPr>
          <p:nvPr>
            <p:ph idx="1"/>
          </p:nvPr>
        </p:nvSpPr>
        <p:spPr>
          <a:xfrm>
            <a:off x="838200" y="1825625"/>
            <a:ext cx="8220740" cy="4351338"/>
          </a:xfrm>
        </p:spPr>
        <p:txBody>
          <a:bodyPr/>
          <a:lstStyle/>
          <a:p>
            <a:r>
              <a:rPr lang="en-US" dirty="0"/>
              <a:t>Bloody Sunday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1059" y="114300"/>
            <a:ext cx="5819775" cy="38481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0" y="3413933"/>
            <a:ext cx="3048000" cy="344406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37" y="3487198"/>
            <a:ext cx="5990117" cy="3370802"/>
          </a:xfrm>
          <a:prstGeom prst="rect">
            <a:avLst/>
          </a:prstGeom>
        </p:spPr>
      </p:pic>
    </p:spTree>
    <p:extLst>
      <p:ext uri="{BB962C8B-B14F-4D97-AF65-F5344CB8AC3E}">
        <p14:creationId xmlns:p14="http://schemas.microsoft.com/office/powerpoint/2010/main" val="34366302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Black Movement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5456" y="1853248"/>
            <a:ext cx="4246219" cy="4246219"/>
          </a:xfrm>
        </p:spPr>
      </p:pic>
    </p:spTree>
    <p:extLst>
      <p:ext uri="{BB962C8B-B14F-4D97-AF65-F5344CB8AC3E}">
        <p14:creationId xmlns:p14="http://schemas.microsoft.com/office/powerpoint/2010/main" val="30214754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Malcolm X</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33321" y="693396"/>
            <a:ext cx="4676748" cy="5845936"/>
          </a:xfrm>
        </p:spPr>
      </p:pic>
      <p:sp>
        <p:nvSpPr>
          <p:cNvPr id="3" name="Rectangle 2"/>
          <p:cNvSpPr/>
          <p:nvPr/>
        </p:nvSpPr>
        <p:spPr>
          <a:xfrm>
            <a:off x="201043" y="3071339"/>
            <a:ext cx="4057919" cy="2062103"/>
          </a:xfrm>
          <a:prstGeom prst="rect">
            <a:avLst/>
          </a:prstGeom>
        </p:spPr>
        <p:txBody>
          <a:bodyPr wrap="square">
            <a:spAutoFit/>
          </a:bodyPr>
          <a:lstStyle/>
          <a:p>
            <a:r>
              <a:rPr lang="en-US" sz="3200" dirty="0">
                <a:hlinkClick r:id="rId3"/>
              </a:rPr>
              <a:t>https://www.youtube.com/watch?v=7TkN7eMqxkA</a:t>
            </a:r>
            <a:endParaRPr lang="en-US" sz="3200" dirty="0"/>
          </a:p>
          <a:p>
            <a:endParaRPr lang="en-US" sz="3200" dirty="0"/>
          </a:p>
        </p:txBody>
      </p:sp>
    </p:spTree>
    <p:extLst>
      <p:ext uri="{BB962C8B-B14F-4D97-AF65-F5344CB8AC3E}">
        <p14:creationId xmlns:p14="http://schemas.microsoft.com/office/powerpoint/2010/main" val="2451491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gershon</a:t>
            </a:r>
            <a:endParaRPr lang="en-US" dirty="0"/>
          </a:p>
        </p:txBody>
      </p:sp>
      <p:sp>
        <p:nvSpPr>
          <p:cNvPr id="3" name="Content Placeholder 2"/>
          <p:cNvSpPr>
            <a:spLocks noGrp="1"/>
          </p:cNvSpPr>
          <p:nvPr>
            <p:ph idx="1"/>
          </p:nvPr>
        </p:nvSpPr>
        <p:spPr>
          <a:xfrm>
            <a:off x="222603" y="2043953"/>
            <a:ext cx="5747891" cy="3818965"/>
          </a:xfrm>
        </p:spPr>
        <p:txBody>
          <a:bodyPr>
            <a:normAutofit/>
          </a:bodyPr>
          <a:lstStyle/>
          <a:p>
            <a:pPr marL="0" indent="0">
              <a:buNone/>
            </a:pPr>
            <a:r>
              <a:rPr lang="en-US" sz="3200" dirty="0"/>
              <a:t>“Female-to-male cross-dressing became identified with spunky, heterosexual heroines like Calamity Jane.”</a:t>
            </a:r>
          </a:p>
        </p:txBody>
      </p:sp>
      <p:pic>
        <p:nvPicPr>
          <p:cNvPr id="4100" name="Picture 4" descr="Image result for calamity jane"/>
          <p:cNvPicPr>
            <a:picLocks noChangeAspect="1" noChangeArrowheads="1"/>
          </p:cNvPicPr>
          <p:nvPr/>
        </p:nvPicPr>
        <p:blipFill rotWithShape="1">
          <a:blip r:embed="rId2">
            <a:extLst>
              <a:ext uri="{28A0092B-C50C-407E-A947-70E740481C1C}">
                <a14:useLocalDpi xmlns:a14="http://schemas.microsoft.com/office/drawing/2010/main" val="0"/>
              </a:ext>
            </a:extLst>
          </a:blip>
          <a:srcRect l="11888" r="8999"/>
          <a:stretch/>
        </p:blipFill>
        <p:spPr bwMode="auto">
          <a:xfrm>
            <a:off x="6472518" y="2043953"/>
            <a:ext cx="5719482"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604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gershon</a:t>
            </a:r>
            <a:endParaRPr lang="en-US" dirty="0"/>
          </a:p>
        </p:txBody>
      </p:sp>
      <p:sp>
        <p:nvSpPr>
          <p:cNvPr id="3" name="Content Placeholder 2"/>
          <p:cNvSpPr>
            <a:spLocks noGrp="1"/>
          </p:cNvSpPr>
          <p:nvPr>
            <p:ph idx="1"/>
          </p:nvPr>
        </p:nvSpPr>
        <p:spPr>
          <a:xfrm>
            <a:off x="222603" y="2043953"/>
            <a:ext cx="5837538" cy="4177553"/>
          </a:xfrm>
        </p:spPr>
        <p:txBody>
          <a:bodyPr>
            <a:normAutofit/>
          </a:bodyPr>
          <a:lstStyle/>
          <a:p>
            <a:pPr marL="0" indent="0">
              <a:buNone/>
            </a:pPr>
            <a:r>
              <a:rPr lang="en-US" sz="3200" dirty="0"/>
              <a:t>“Male-to-female figures were simply dropped from the narrative, much like Asians, Mexicans, and African-Americans on the historical frontier.”</a:t>
            </a:r>
          </a:p>
          <a:p>
            <a:pPr marL="0" indent="0">
              <a:buNone/>
            </a:pPr>
            <a:r>
              <a:rPr lang="en-US" sz="3200" dirty="0"/>
              <a:t>Why the difference?</a:t>
            </a:r>
          </a:p>
        </p:txBody>
      </p:sp>
      <p:pic>
        <p:nvPicPr>
          <p:cNvPr id="4098" name="Picture 2" descr="Image result for gay male old w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1174" y="34690"/>
            <a:ext cx="5079814" cy="6823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209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Professor Clifford P.  </a:t>
            </a:r>
            <a:r>
              <a:rPr lang="en-US" dirty="0" err="1"/>
              <a:t>Westermeier</a:t>
            </a:r>
            <a:endParaRPr lang="en-US" dirty="0"/>
          </a:p>
        </p:txBody>
      </p:sp>
      <p:sp>
        <p:nvSpPr>
          <p:cNvPr id="3" name="Content Placeholder 2"/>
          <p:cNvSpPr>
            <a:spLocks noGrp="1"/>
          </p:cNvSpPr>
          <p:nvPr>
            <p:ph idx="1"/>
          </p:nvPr>
        </p:nvSpPr>
        <p:spPr>
          <a:xfrm>
            <a:off x="371279" y="1715957"/>
            <a:ext cx="11449442" cy="2013362"/>
          </a:xfrm>
        </p:spPr>
        <p:txBody>
          <a:bodyPr>
            <a:normAutofit/>
          </a:bodyPr>
          <a:lstStyle/>
          <a:p>
            <a:pPr marL="0" indent="0">
              <a:buNone/>
            </a:pPr>
            <a:r>
              <a:rPr lang="en-US" sz="3200" dirty="0"/>
              <a:t>“To tamper with the image of a folk hero, a historic formula, a legend, and most of all, that of the American cowboy heritage is probably more dangerous than the proverbial where ‘fools rush in,’”.</a:t>
            </a:r>
          </a:p>
        </p:txBody>
      </p:sp>
      <p:pic>
        <p:nvPicPr>
          <p:cNvPr id="3074"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13856" b="10428"/>
          <a:stretch/>
        </p:blipFill>
        <p:spPr bwMode="auto">
          <a:xfrm>
            <a:off x="3926541" y="3599696"/>
            <a:ext cx="5552328" cy="3279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949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Harry Hay, 1912 - 2002</a:t>
            </a:r>
          </a:p>
        </p:txBody>
      </p:sp>
      <p:sp>
        <p:nvSpPr>
          <p:cNvPr id="3" name="Content Placeholder 2"/>
          <p:cNvSpPr>
            <a:spLocks noGrp="1"/>
          </p:cNvSpPr>
          <p:nvPr>
            <p:ph idx="1"/>
          </p:nvPr>
        </p:nvSpPr>
        <p:spPr>
          <a:xfrm>
            <a:off x="581193" y="2180496"/>
            <a:ext cx="7866122" cy="3678303"/>
          </a:xfrm>
        </p:spPr>
        <p:txBody>
          <a:bodyPr/>
          <a:lstStyle/>
          <a:p>
            <a:r>
              <a:rPr lang="en-US" dirty="0"/>
              <a:t>Engaged in political and social organizing since 1930s.</a:t>
            </a:r>
          </a:p>
          <a:p>
            <a:r>
              <a:rPr lang="en-US" dirty="0"/>
              <a:t>Established the first prominent gay rights advocacy group, </a:t>
            </a:r>
            <a:r>
              <a:rPr lang="en-US" dirty="0" err="1"/>
              <a:t>Mattachine</a:t>
            </a:r>
            <a:r>
              <a:rPr lang="en-US" dirty="0"/>
              <a:t> Society</a:t>
            </a:r>
          </a:p>
          <a:p>
            <a:r>
              <a:rPr lang="en-US" dirty="0"/>
              <a:t>Activist for women, men, Indigenous groups</a:t>
            </a:r>
          </a:p>
          <a:p>
            <a:r>
              <a:rPr lang="en-US" dirty="0"/>
              <a:t>Fought against anti-Semitism and racism</a:t>
            </a:r>
          </a:p>
          <a:p>
            <a:r>
              <a:rPr lang="en-US" dirty="0"/>
              <a:t>participated in the San Francisco General Strike of 1934</a:t>
            </a:r>
          </a:p>
          <a:p>
            <a:endParaRPr lang="en-US" dirty="0"/>
          </a:p>
        </p:txBody>
      </p:sp>
      <p:pic>
        <p:nvPicPr>
          <p:cNvPr id="1026" name="Picture 2" descr="Image result for harry h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3518" y="2429692"/>
            <a:ext cx="2631168" cy="3512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88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in a word? </a:t>
            </a:r>
            <a:br>
              <a:rPr lang="en-US" dirty="0"/>
            </a:br>
            <a:r>
              <a:rPr lang="en-US" dirty="0"/>
              <a:t>Why is it important to have a cultural identity?</a:t>
            </a:r>
          </a:p>
        </p:txBody>
      </p:sp>
      <p:sp>
        <p:nvSpPr>
          <p:cNvPr id="3" name="Content Placeholder 2"/>
          <p:cNvSpPr>
            <a:spLocks noGrp="1"/>
          </p:cNvSpPr>
          <p:nvPr>
            <p:ph idx="1"/>
          </p:nvPr>
        </p:nvSpPr>
        <p:spPr>
          <a:xfrm>
            <a:off x="581192" y="6670766"/>
            <a:ext cx="10835745" cy="187234"/>
          </a:xfrm>
        </p:spPr>
        <p:txBody>
          <a:bodyPr>
            <a:normAutofit fontScale="25000" lnSpcReduction="20000"/>
          </a:bodyPr>
          <a:lstStyle/>
          <a:p>
            <a:endParaRPr lang="en-US" dirty="0">
              <a:hlinkClick r:id="rId3"/>
            </a:endParaRPr>
          </a:p>
          <a:p>
            <a:r>
              <a:rPr lang="en-US" dirty="0">
                <a:hlinkClick r:id="rId3"/>
              </a:rPr>
              <a:t>http://www.foundsf.org/index.php?title=Mattachine:_Radical_Roots_of_the_Gay_Movement</a:t>
            </a:r>
            <a:endParaRPr lang="en-US" dirty="0"/>
          </a:p>
          <a:p>
            <a:endParaRPr lang="en-US" dirty="0"/>
          </a:p>
          <a:p>
            <a:endParaRPr lang="en-US" dirty="0"/>
          </a:p>
        </p:txBody>
      </p:sp>
      <p:pic>
        <p:nvPicPr>
          <p:cNvPr id="4" name="Online Media 3" title="Harry Hay interview (June 27, 1996) continued">
            <a:hlinkClick r:id="" action="ppaction://media"/>
            <a:extLst>
              <a:ext uri="{FF2B5EF4-FFF2-40B4-BE49-F238E27FC236}">
                <a16:creationId xmlns:a16="http://schemas.microsoft.com/office/drawing/2014/main" id="{BED7D382-2DD9-4B8A-98F2-AAA18719805F}"/>
              </a:ext>
            </a:extLst>
          </p:cNvPr>
          <p:cNvPicPr>
            <a:picLocks noRot="1" noChangeAspect="1"/>
          </p:cNvPicPr>
          <p:nvPr>
            <a:videoFile r:link="rId1"/>
          </p:nvPr>
        </p:nvPicPr>
        <p:blipFill>
          <a:blip r:embed="rId4"/>
          <a:stretch>
            <a:fillRect/>
          </a:stretch>
        </p:blipFill>
        <p:spPr>
          <a:xfrm>
            <a:off x="4885509" y="1783808"/>
            <a:ext cx="6725299" cy="5043974"/>
          </a:xfrm>
          <a:prstGeom prst="rect">
            <a:avLst/>
          </a:prstGeom>
        </p:spPr>
      </p:pic>
      <p:sp>
        <p:nvSpPr>
          <p:cNvPr id="5" name="TextBox 4">
            <a:extLst>
              <a:ext uri="{FF2B5EF4-FFF2-40B4-BE49-F238E27FC236}">
                <a16:creationId xmlns:a16="http://schemas.microsoft.com/office/drawing/2014/main" id="{FC2229DA-054F-4723-926E-8DFBC5898269}"/>
              </a:ext>
            </a:extLst>
          </p:cNvPr>
          <p:cNvSpPr txBox="1"/>
          <p:nvPr/>
        </p:nvSpPr>
        <p:spPr>
          <a:xfrm>
            <a:off x="505095" y="2026397"/>
            <a:ext cx="3910149"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t>What does Harry say about his experience of being gay in the 1930s?</a:t>
            </a:r>
          </a:p>
          <a:p>
            <a:pPr marL="285750" indent="-285750">
              <a:buFont typeface="Arial" panose="020B0604020202020204" pitchFamily="34" charset="0"/>
              <a:buChar char="•"/>
            </a:pPr>
            <a:r>
              <a:rPr lang="en-US" sz="2800" dirty="0"/>
              <a:t>What does Harry Hay’s reflection say about language/identity? </a:t>
            </a:r>
          </a:p>
          <a:p>
            <a:pPr marL="285750" indent="-285750">
              <a:buFont typeface="Arial" panose="020B0604020202020204" pitchFamily="34" charset="0"/>
              <a:buChar char="•"/>
            </a:pPr>
            <a:r>
              <a:rPr lang="en-US" sz="2800" dirty="0"/>
              <a:t>What does Harry Hay say was his goals in the 1930s?</a:t>
            </a:r>
          </a:p>
        </p:txBody>
      </p:sp>
    </p:spTree>
    <p:extLst>
      <p:ext uri="{BB962C8B-B14F-4D97-AF65-F5344CB8AC3E}">
        <p14:creationId xmlns:p14="http://schemas.microsoft.com/office/powerpoint/2010/main" val="408629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8" fill="hold" display="0">
                  <p:stCondLst>
                    <p:cond delay="indefinite"/>
                  </p:stCondLst>
                </p:cTn>
                <p:tgtEl>
                  <p:spTgt spid="4"/>
                </p:tgtEl>
              </p:cMediaNode>
            </p:video>
          </p:childTnLst>
        </p:cTn>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TM03457464[[fn=Dividend]]</Template>
  <TotalTime>3245</TotalTime>
  <Words>1846</Words>
  <Application>Microsoft Office PowerPoint</Application>
  <PresentationFormat>Widescreen</PresentationFormat>
  <Paragraphs>130</Paragraphs>
  <Slides>49</Slides>
  <Notes>0</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Crimson Text</vt:lpstr>
      <vt:lpstr>Gill Sans MT</vt:lpstr>
      <vt:lpstr>inherit</vt:lpstr>
      <vt:lpstr>Wingdings 2</vt:lpstr>
      <vt:lpstr>Dividend</vt:lpstr>
      <vt:lpstr>LBGTQIA </vt:lpstr>
      <vt:lpstr>Gershon’s gender nonconformist in the old west</vt:lpstr>
      <vt:lpstr>PowerPoint Presentation</vt:lpstr>
      <vt:lpstr>PowerPoint Presentation</vt:lpstr>
      <vt:lpstr>gershon</vt:lpstr>
      <vt:lpstr>gershon</vt:lpstr>
      <vt:lpstr>Professor Clifford P.  Westermeier</vt:lpstr>
      <vt:lpstr>Harry Hay, 1912 - 2002</vt:lpstr>
      <vt:lpstr>What’s in a word?  Why is it important to have a cultural identity?</vt:lpstr>
      <vt:lpstr>During world war II</vt:lpstr>
      <vt:lpstr>Mattachine Society: Harry hay</vt:lpstr>
      <vt:lpstr>San Francisco: society for Individual rights and daughters of bilitis</vt:lpstr>
      <vt:lpstr>1950’s: McCarthyism and lavender scare</vt:lpstr>
      <vt:lpstr>Questions:</vt:lpstr>
      <vt:lpstr>PowerPoint Presentation</vt:lpstr>
      <vt:lpstr>Christine Jorgensen, 1952</vt:lpstr>
      <vt:lpstr>Cooper donut’s 1959: first gay uprising?</vt:lpstr>
      <vt:lpstr>Philadelphia, 1965</vt:lpstr>
      <vt:lpstr>Movement continued (start 1:26)</vt:lpstr>
      <vt:lpstr>Stonewall 1969:  </vt:lpstr>
      <vt:lpstr>Harvey milk</vt:lpstr>
      <vt:lpstr>14th amendment</vt:lpstr>
      <vt:lpstr>Civil Rights Law</vt:lpstr>
      <vt:lpstr>Restrictive laws</vt:lpstr>
      <vt:lpstr>Loving v.  Virginia</vt:lpstr>
      <vt:lpstr>Baker v. Nelson, 1971: Minnesota</vt:lpstr>
      <vt:lpstr>Griswold v. Connecticut (1965),  381 U.S. 479 facts</vt:lpstr>
      <vt:lpstr>Reasoning of decision</vt:lpstr>
      <vt:lpstr>Eisenstadt decision</vt:lpstr>
      <vt:lpstr>Right to privacy</vt:lpstr>
      <vt:lpstr>Right to privacy</vt:lpstr>
      <vt:lpstr>Bowers v. Hardwick, 1986: Facts</vt:lpstr>
      <vt:lpstr>Bowers v. hardwick, 1986: Constitutional question</vt:lpstr>
      <vt:lpstr>Romer v. Evans, 1996</vt:lpstr>
      <vt:lpstr>Romer v. Evans, 1996 constitutional question</vt:lpstr>
      <vt:lpstr>Lawrence v. Texas, 2003</vt:lpstr>
      <vt:lpstr>Lawrence v. Texas, 2003</vt:lpstr>
      <vt:lpstr>Obergefell v. hodges, 2015</vt:lpstr>
      <vt:lpstr>June 2020</vt:lpstr>
      <vt:lpstr>What now?</vt:lpstr>
      <vt:lpstr>Before the Sixties… Integration: Montgomery Bus Boycotts</vt:lpstr>
      <vt:lpstr>PowerPoint Presentation</vt:lpstr>
      <vt:lpstr>Freedom Rides, 1961</vt:lpstr>
      <vt:lpstr>March on Washington, August 1963</vt:lpstr>
      <vt:lpstr>Freedom Summer, 1964</vt:lpstr>
      <vt:lpstr>PowerPoint Presentation</vt:lpstr>
      <vt:lpstr>Selma, 1965</vt:lpstr>
      <vt:lpstr>Changing Black Movement</vt:lpstr>
      <vt:lpstr>Malcolm X</vt:lpstr>
    </vt:vector>
  </TitlesOfParts>
  <Company>Greenfield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Alyssa Arnell</dc:creator>
  <cp:lastModifiedBy>Alyssa Arnell</cp:lastModifiedBy>
  <cp:revision>29</cp:revision>
  <dcterms:created xsi:type="dcterms:W3CDTF">2018-05-03T12:15:13Z</dcterms:created>
  <dcterms:modified xsi:type="dcterms:W3CDTF">2022-12-06T15:46:23Z</dcterms:modified>
</cp:coreProperties>
</file>