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83"/>
  </p:notesMasterIdLst>
  <p:sldIdLst>
    <p:sldId id="256" r:id="rId3"/>
    <p:sldId id="259" r:id="rId4"/>
    <p:sldId id="257" r:id="rId5"/>
    <p:sldId id="261" r:id="rId6"/>
    <p:sldId id="262" r:id="rId7"/>
    <p:sldId id="263" r:id="rId8"/>
    <p:sldId id="260" r:id="rId9"/>
    <p:sldId id="304" r:id="rId10"/>
    <p:sldId id="302" r:id="rId11"/>
    <p:sldId id="301" r:id="rId12"/>
    <p:sldId id="266" r:id="rId13"/>
    <p:sldId id="268" r:id="rId14"/>
    <p:sldId id="265" r:id="rId15"/>
    <p:sldId id="317" r:id="rId16"/>
    <p:sldId id="316" r:id="rId17"/>
    <p:sldId id="267" r:id="rId18"/>
    <p:sldId id="318" r:id="rId19"/>
    <p:sldId id="293" r:id="rId20"/>
    <p:sldId id="324" r:id="rId21"/>
    <p:sldId id="325" r:id="rId22"/>
    <p:sldId id="326" r:id="rId23"/>
    <p:sldId id="327" r:id="rId24"/>
    <p:sldId id="297" r:id="rId25"/>
    <p:sldId id="328" r:id="rId26"/>
    <p:sldId id="329" r:id="rId27"/>
    <p:sldId id="330" r:id="rId28"/>
    <p:sldId id="331" r:id="rId29"/>
    <p:sldId id="332" r:id="rId30"/>
    <p:sldId id="333" r:id="rId31"/>
    <p:sldId id="306" r:id="rId32"/>
    <p:sldId id="309" r:id="rId33"/>
    <p:sldId id="334" r:id="rId34"/>
    <p:sldId id="335" r:id="rId35"/>
    <p:sldId id="273" r:id="rId36"/>
    <p:sldId id="274" r:id="rId37"/>
    <p:sldId id="276" r:id="rId38"/>
    <p:sldId id="336" r:id="rId39"/>
    <p:sldId id="258" r:id="rId40"/>
    <p:sldId id="337" r:id="rId41"/>
    <p:sldId id="338" r:id="rId42"/>
    <p:sldId id="285" r:id="rId43"/>
    <p:sldId id="339" r:id="rId44"/>
    <p:sldId id="340" r:id="rId45"/>
    <p:sldId id="341" r:id="rId46"/>
    <p:sldId id="342" r:id="rId47"/>
    <p:sldId id="343" r:id="rId48"/>
    <p:sldId id="344" r:id="rId49"/>
    <p:sldId id="345" r:id="rId50"/>
    <p:sldId id="346" r:id="rId51"/>
    <p:sldId id="347" r:id="rId52"/>
    <p:sldId id="348" r:id="rId53"/>
    <p:sldId id="290" r:id="rId54"/>
    <p:sldId id="349" r:id="rId55"/>
    <p:sldId id="350" r:id="rId56"/>
    <p:sldId id="351" r:id="rId57"/>
    <p:sldId id="281" r:id="rId58"/>
    <p:sldId id="352" r:id="rId59"/>
    <p:sldId id="319" r:id="rId60"/>
    <p:sldId id="320" r:id="rId61"/>
    <p:sldId id="264" r:id="rId62"/>
    <p:sldId id="269" r:id="rId63"/>
    <p:sldId id="292" r:id="rId64"/>
    <p:sldId id="277" r:id="rId65"/>
    <p:sldId id="270" r:id="rId66"/>
    <p:sldId id="278" r:id="rId67"/>
    <p:sldId id="280" r:id="rId68"/>
    <p:sldId id="286" r:id="rId69"/>
    <p:sldId id="287" r:id="rId70"/>
    <p:sldId id="291" r:id="rId71"/>
    <p:sldId id="288" r:id="rId72"/>
    <p:sldId id="289" r:id="rId73"/>
    <p:sldId id="322" r:id="rId74"/>
    <p:sldId id="294" r:id="rId75"/>
    <p:sldId id="295" r:id="rId76"/>
    <p:sldId id="296" r:id="rId77"/>
    <p:sldId id="298" r:id="rId78"/>
    <p:sldId id="300" r:id="rId79"/>
    <p:sldId id="279" r:id="rId80"/>
    <p:sldId id="321" r:id="rId81"/>
    <p:sldId id="323"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3"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8797E-503B-4DB1-9173-3420F7BCA535}"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0694F9-0455-47AC-9C15-6BEA19A79075}" type="slidenum">
              <a:rPr lang="en-US" smtClean="0"/>
              <a:t>‹#›</a:t>
            </a:fld>
            <a:endParaRPr lang="en-US"/>
          </a:p>
        </p:txBody>
      </p:sp>
    </p:spTree>
    <p:extLst>
      <p:ext uri="{BB962C8B-B14F-4D97-AF65-F5344CB8AC3E}">
        <p14:creationId xmlns:p14="http://schemas.microsoft.com/office/powerpoint/2010/main" val="222375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B50488-04E8-4C6E-955F-7CD7A454069F}" type="slidenum">
              <a:rPr lang="en-US" altLang="en-US"/>
              <a:pPr/>
              <a:t>33</a:t>
            </a:fld>
            <a:endParaRPr lang="en-US" alt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15091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11/27/2023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11/27/2023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74497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29322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95708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70052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97447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16368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17243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1376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73801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82395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0055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323232">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323232">
                    <a:lumMod val="40000"/>
                    <a:lumOff val="60000"/>
                  </a:srgbClr>
                </a:solidFill>
              </a:rPr>
              <a:t>”</a:t>
            </a:r>
          </a:p>
        </p:txBody>
      </p:sp>
    </p:spTree>
    <p:extLst>
      <p:ext uri="{BB962C8B-B14F-4D97-AF65-F5344CB8AC3E}">
        <p14:creationId xmlns:p14="http://schemas.microsoft.com/office/powerpoint/2010/main" val="2937068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85935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01066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49601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99424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1265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11/27/2023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11/27/2023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11/27/2023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DBFABAF-2E04-4EE9-8DF3-E6F3F7008A07}" type="datetimeFigureOut">
              <a:rPr lang="en-US" smtClean="0">
                <a:solidFill>
                  <a:prstClr val="white">
                    <a:tint val="75000"/>
                    <a:alpha val="60000"/>
                  </a:prstClr>
                </a:solidFill>
              </a:rPr>
              <a:pPr/>
              <a:t>11/27/2023</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FAC398C-2FCF-4A1A-891D-0632AAB4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482843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5qcddyFHmFw?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fyh8BxPxtnw?feature=oembed" TargetMode="Externa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euoTUZe3vj4?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WG7U1QsUd1g" TargetMode="External"/><Relationship Id="rId2" Type="http://schemas.openxmlformats.org/officeDocument/2006/relationships/slideLayout" Target="../slideLayouts/slideLayout13.xml"/><Relationship Id="rId1" Type="http://schemas.openxmlformats.org/officeDocument/2006/relationships/video" Target="https://www.youtube.com/embed/WG7U1QsUd1g?feature=oembed"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3.xml"/><Relationship Id="rId1" Type="http://schemas.openxmlformats.org/officeDocument/2006/relationships/video" Target="https://www.youtube.com/embed/MGqqOMTreNA?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MGqqOMTreNA" TargetMode="Externa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3.xml"/><Relationship Id="rId1" Type="http://schemas.openxmlformats.org/officeDocument/2006/relationships/video" Target="https://www.youtube.com/embed/ym8rdtq-KBE?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vudezAfIxSE" TargetMode="External"/><Relationship Id="rId2" Type="http://schemas.openxmlformats.org/officeDocument/2006/relationships/slideLayout" Target="../slideLayouts/slideLayout13.xml"/><Relationship Id="rId1" Type="http://schemas.openxmlformats.org/officeDocument/2006/relationships/video" Target="https://www.youtube.com/embed/vudezAfIxSE?feature=oembed" TargetMode="Externa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youtube.com/watch?v=OU48JGNwSGM"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3.xml"/><Relationship Id="rId1" Type="http://schemas.openxmlformats.org/officeDocument/2006/relationships/video" Target="https://www.youtube.com/embed/OU48JGNwSGM?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 Id="rId4" Type="http://schemas.openxmlformats.org/officeDocument/2006/relationships/hyperlink" Target="https://www.youtube.com/watch?v=t8YCHrGM92o"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3.xml"/><Relationship Id="rId4" Type="http://schemas.openxmlformats.org/officeDocument/2006/relationships/hyperlink" Target="https://www.youtube.com/watch?v=Nl5G4Xwv-aw"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13.xml"/><Relationship Id="rId1" Type="http://schemas.openxmlformats.org/officeDocument/2006/relationships/video" Target="https://www.youtube.com/embed/Tcv53Hz0LWk?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s://www.efootage.com/videos/86582/bloody-sunday-in-selma" TargetMode="External"/><Relationship Id="rId1" Type="http://schemas.openxmlformats.org/officeDocument/2006/relationships/slideLayout" Target="../slideLayouts/slideLayout13.xml"/><Relationship Id="rId4" Type="http://schemas.openxmlformats.org/officeDocument/2006/relationships/image" Target="../media/image73.jp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13.xml"/><Relationship Id="rId1" Type="http://schemas.openxmlformats.org/officeDocument/2006/relationships/video" Target="https://www.youtube.com/embed/Oehry1JC9Rk?feature=oembed"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7TkN7eMqxkA" TargetMode="External"/><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video" Target="https://www.youtube.com/embed/xXTrx33zcMI?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ideo" Target="https://www.youtube.com/embed/Q9wdMJmuBlA?feature=oembed" TargetMode="External"/><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foundsf.org/index.php?title=Mattachine:_Radical_Roots_of_the_Gay_Movement" TargetMode="External"/><Relationship Id="rId2" Type="http://schemas.openxmlformats.org/officeDocument/2006/relationships/slideLayout" Target="../slideLayouts/slideLayout2.xml"/><Relationship Id="rId1" Type="http://schemas.openxmlformats.org/officeDocument/2006/relationships/video" Target="https://www.youtube.com/embed/QE-S0uY8WiI?start=2&amp;feature=oembed"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LBGTQIA </a:t>
            </a:r>
          </a:p>
        </p:txBody>
      </p:sp>
      <p:sp>
        <p:nvSpPr>
          <p:cNvPr id="3" name="Subtitle 2"/>
          <p:cNvSpPr>
            <a:spLocks noGrp="1"/>
          </p:cNvSpPr>
          <p:nvPr>
            <p:ph type="subTitle" idx="1"/>
          </p:nvPr>
        </p:nvSpPr>
        <p:spPr/>
        <p:txBody>
          <a:bodyPr/>
          <a:lstStyle/>
          <a:p>
            <a:endParaRPr lang="en-US" dirty="0"/>
          </a:p>
        </p:txBody>
      </p:sp>
      <p:pic>
        <p:nvPicPr>
          <p:cNvPr id="1026" name="Picture 2" descr="Image result for lgb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137" y="571500"/>
            <a:ext cx="8761313" cy="583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9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world war II</a:t>
            </a:r>
          </a:p>
        </p:txBody>
      </p:sp>
      <p:pic>
        <p:nvPicPr>
          <p:cNvPr id="7170" name="Picture 2" descr="Image result for lesbian clubs 1950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7978" y="2704044"/>
            <a:ext cx="5508171" cy="37235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lesbian clubs 195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932" y="1870299"/>
            <a:ext cx="5138058" cy="401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881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Mattachine</a:t>
            </a:r>
            <a:r>
              <a:rPr lang="en-US" dirty="0"/>
              <a:t> Society: Harry hay</a:t>
            </a:r>
          </a:p>
        </p:txBody>
      </p:sp>
      <p:pic>
        <p:nvPicPr>
          <p:cNvPr id="8194" name="Picture 2" descr="Image result for Mattachine Societ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81066" y="2220686"/>
            <a:ext cx="5029742" cy="35333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9635" y="2624856"/>
            <a:ext cx="6096000" cy="3477875"/>
          </a:xfrm>
          <a:prstGeom prst="rect">
            <a:avLst/>
          </a:prstGeom>
        </p:spPr>
        <p:txBody>
          <a:bodyPr>
            <a:spAutoFit/>
          </a:bodyPr>
          <a:lstStyle/>
          <a:p>
            <a:pPr marL="285750" indent="-285750">
              <a:buFont typeface="Arial" panose="020B0604020202020204" pitchFamily="34" charset="0"/>
              <a:buChar char="•"/>
            </a:pPr>
            <a:r>
              <a:rPr lang="en-US" sz="2000" dirty="0">
                <a:solidFill>
                  <a:srgbClr val="1B1818"/>
                </a:solidFill>
                <a:latin typeface="Crimson Text"/>
              </a:rPr>
              <a:t>formed in the winter of 1950 by a group of seven gay men gathered together by Hay. </a:t>
            </a:r>
          </a:p>
          <a:p>
            <a:pPr marL="285750" indent="-285750">
              <a:buFont typeface="Arial" panose="020B0604020202020204" pitchFamily="34" charset="0"/>
              <a:buChar char="•"/>
            </a:pPr>
            <a:r>
              <a:rPr lang="en-US" sz="2000" dirty="0">
                <a:solidFill>
                  <a:srgbClr val="1B1818"/>
                </a:solidFill>
                <a:latin typeface="Crimson Text"/>
              </a:rPr>
              <a:t>Refers to the medieval </a:t>
            </a:r>
            <a:r>
              <a:rPr lang="en-US" sz="2000" dirty="0" err="1">
                <a:solidFill>
                  <a:srgbClr val="1B1818"/>
                </a:solidFill>
                <a:latin typeface="Crimson Text"/>
              </a:rPr>
              <a:t>Mattachines</a:t>
            </a:r>
            <a:r>
              <a:rPr lang="en-US" sz="2000" dirty="0">
                <a:solidFill>
                  <a:srgbClr val="1B1818"/>
                </a:solidFill>
                <a:latin typeface="Crimson Text"/>
              </a:rPr>
              <a:t>, troupes of men who traveled from village to village, taking up the cause of social justice in their ballads and dramas. </a:t>
            </a:r>
          </a:p>
          <a:p>
            <a:pPr marL="285750" indent="-285750">
              <a:buFont typeface="Arial" panose="020B0604020202020204" pitchFamily="34" charset="0"/>
              <a:buChar char="•"/>
            </a:pPr>
            <a:r>
              <a:rPr lang="en-US" sz="2000" dirty="0">
                <a:solidFill>
                  <a:srgbClr val="1B1818"/>
                </a:solidFill>
                <a:latin typeface="Crimson Text"/>
              </a:rPr>
              <a:t>By sharing and analyzing their personal experience as gay men, </a:t>
            </a:r>
            <a:r>
              <a:rPr lang="en-US" sz="2000" i="1" dirty="0">
                <a:solidFill>
                  <a:srgbClr val="1B1818"/>
                </a:solidFill>
                <a:latin typeface="Crimson Text"/>
              </a:rPr>
              <a:t>the </a:t>
            </a:r>
            <a:r>
              <a:rPr lang="en-US" sz="2000" i="1" dirty="0" err="1">
                <a:solidFill>
                  <a:srgbClr val="1B1818"/>
                </a:solidFill>
                <a:latin typeface="Crimson Text"/>
              </a:rPr>
              <a:t>Mattachine</a:t>
            </a:r>
            <a:r>
              <a:rPr lang="en-US" sz="2000" i="1" dirty="0">
                <a:solidFill>
                  <a:srgbClr val="1B1818"/>
                </a:solidFill>
                <a:latin typeface="Crimson Text"/>
              </a:rPr>
              <a:t> founders radically redefined the meaning of being gay and devised a comprehensive program for cultural and political liberation.</a:t>
            </a:r>
            <a:endParaRPr lang="en-US" sz="2000" i="1" dirty="0"/>
          </a:p>
        </p:txBody>
      </p:sp>
    </p:spTree>
    <p:extLst>
      <p:ext uri="{BB962C8B-B14F-4D97-AF65-F5344CB8AC3E}">
        <p14:creationId xmlns:p14="http://schemas.microsoft.com/office/powerpoint/2010/main" val="351399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 Francisco: society for Individual rights and daughters of </a:t>
            </a:r>
            <a:r>
              <a:rPr lang="en-US" dirty="0" err="1"/>
              <a:t>bilitis</a:t>
            </a:r>
            <a:endParaRPr lang="en-US" dirty="0"/>
          </a:p>
        </p:txBody>
      </p:sp>
      <p:sp>
        <p:nvSpPr>
          <p:cNvPr id="3" name="Content Placeholder 2"/>
          <p:cNvSpPr>
            <a:spLocks noGrp="1"/>
          </p:cNvSpPr>
          <p:nvPr>
            <p:ph idx="1"/>
          </p:nvPr>
        </p:nvSpPr>
        <p:spPr>
          <a:xfrm>
            <a:off x="581192" y="2180496"/>
            <a:ext cx="7248357" cy="3678303"/>
          </a:xfrm>
        </p:spPr>
        <p:txBody>
          <a:bodyPr>
            <a:normAutofit/>
          </a:bodyPr>
          <a:lstStyle/>
          <a:p>
            <a:r>
              <a:rPr lang="en-US" sz="3200" dirty="0"/>
              <a:t>Begins fighting police target of gay clubs</a:t>
            </a:r>
          </a:p>
          <a:p>
            <a:r>
              <a:rPr lang="en-US" sz="3200" dirty="0"/>
              <a:t>Begins addressing discriminatory laws</a:t>
            </a:r>
          </a:p>
        </p:txBody>
      </p:sp>
      <p:pic>
        <p:nvPicPr>
          <p:cNvPr id="10242" name="Picture 2" descr="Image result for daughters of bil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9975" y="2332036"/>
            <a:ext cx="2663825" cy="412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736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1950’s: McCarthyism and lavender scare</a:t>
            </a:r>
          </a:p>
        </p:txBody>
      </p:sp>
      <p:pic>
        <p:nvPicPr>
          <p:cNvPr id="7170" name="Picture 2" descr="Image result for mccarthyism lavender sca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9811" y="2037788"/>
            <a:ext cx="6801360" cy="460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569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7223F-73FE-4658-A5F3-24B02A24B620}"/>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A3D47786-095C-47F5-8890-6B04FE39A825}"/>
              </a:ext>
            </a:extLst>
          </p:cNvPr>
          <p:cNvSpPr>
            <a:spLocks noGrp="1"/>
          </p:cNvSpPr>
          <p:nvPr>
            <p:ph idx="1"/>
          </p:nvPr>
        </p:nvSpPr>
        <p:spPr/>
        <p:txBody>
          <a:bodyPr/>
          <a:lstStyle/>
          <a:p>
            <a:r>
              <a:rPr lang="en-US" sz="3200" dirty="0"/>
              <a:t>How did queer people navigate laws and social pressures in the early and middle decades of the 20</a:t>
            </a:r>
            <a:r>
              <a:rPr lang="en-US" sz="3200" baseline="30000" dirty="0"/>
              <a:t>th</a:t>
            </a:r>
            <a:r>
              <a:rPr lang="en-US" sz="3200" dirty="0"/>
              <a:t> century?</a:t>
            </a:r>
          </a:p>
          <a:p>
            <a:r>
              <a:rPr lang="en-US" sz="3200" dirty="0"/>
              <a:t>How do Queer groups begin to organize and determine they are marginalized groups that need to fight for equal rights?</a:t>
            </a:r>
          </a:p>
          <a:p>
            <a:endParaRPr lang="en-US" dirty="0"/>
          </a:p>
        </p:txBody>
      </p:sp>
    </p:spTree>
    <p:extLst>
      <p:ext uri="{BB962C8B-B14F-4D97-AF65-F5344CB8AC3E}">
        <p14:creationId xmlns:p14="http://schemas.microsoft.com/office/powerpoint/2010/main" val="164951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DD1B3-6FBB-4636-A2D4-23F0CCCBAE11}"/>
              </a:ext>
            </a:extLst>
          </p:cNvPr>
          <p:cNvSpPr>
            <a:spLocks noGrp="1"/>
          </p:cNvSpPr>
          <p:nvPr>
            <p:ph type="title"/>
          </p:nvPr>
        </p:nvSpPr>
        <p:spPr/>
        <p:txBody>
          <a:bodyPr/>
          <a:lstStyle/>
          <a:p>
            <a:endParaRPr lang="en-US"/>
          </a:p>
        </p:txBody>
      </p:sp>
      <p:pic>
        <p:nvPicPr>
          <p:cNvPr id="4" name="Online Media 3" title="Coming Out The LGBT Cultural Revolution before Stonewall">
            <a:hlinkClick r:id="" action="ppaction://media"/>
            <a:extLst>
              <a:ext uri="{FF2B5EF4-FFF2-40B4-BE49-F238E27FC236}">
                <a16:creationId xmlns:a16="http://schemas.microsoft.com/office/drawing/2014/main" id="{67C9D04E-2664-4769-A0CE-78B8BFC489BE}"/>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218316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38" y="623779"/>
            <a:ext cx="4530740" cy="438667"/>
          </a:xfrm>
        </p:spPr>
        <p:txBody>
          <a:bodyPr>
            <a:normAutofit fontScale="90000"/>
          </a:bodyPr>
          <a:lstStyle/>
          <a:p>
            <a:r>
              <a:rPr lang="en-US" dirty="0"/>
              <a:t>Christine Jorgensen, 1952</a:t>
            </a:r>
          </a:p>
        </p:txBody>
      </p:sp>
      <p:pic>
        <p:nvPicPr>
          <p:cNvPr id="9218" name="Picture 2" descr="Image result for christine jorgense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456023" y="0"/>
            <a:ext cx="3735977" cy="2101487"/>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title="Christine Jorgensen on Joe Pyne 1966 or 1967">
            <a:hlinkClick r:id="" action="ppaction://media"/>
            <a:extLst>
              <a:ext uri="{FF2B5EF4-FFF2-40B4-BE49-F238E27FC236}">
                <a16:creationId xmlns:a16="http://schemas.microsoft.com/office/drawing/2014/main" id="{FB857A89-F49E-4B52-9D15-FC1316BD69A8}"/>
              </a:ext>
            </a:extLst>
          </p:cNvPr>
          <p:cNvPicPr>
            <a:picLocks noRot="1" noChangeAspect="1"/>
          </p:cNvPicPr>
          <p:nvPr>
            <a:videoFile r:link="rId1"/>
          </p:nvPr>
        </p:nvPicPr>
        <p:blipFill>
          <a:blip r:embed="rId4"/>
          <a:stretch>
            <a:fillRect/>
          </a:stretch>
        </p:blipFill>
        <p:spPr>
          <a:xfrm>
            <a:off x="722811" y="1338943"/>
            <a:ext cx="7184572" cy="5388429"/>
          </a:xfrm>
          <a:prstGeom prst="rect">
            <a:avLst/>
          </a:prstGeom>
        </p:spPr>
      </p:pic>
    </p:spTree>
    <p:extLst>
      <p:ext uri="{BB962C8B-B14F-4D97-AF65-F5344CB8AC3E}">
        <p14:creationId xmlns:p14="http://schemas.microsoft.com/office/powerpoint/2010/main" val="111378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212B8-989C-4296-AC2E-4C58A3433E08}"/>
              </a:ext>
            </a:extLst>
          </p:cNvPr>
          <p:cNvSpPr>
            <a:spLocks noGrp="1"/>
          </p:cNvSpPr>
          <p:nvPr>
            <p:ph type="title"/>
          </p:nvPr>
        </p:nvSpPr>
        <p:spPr>
          <a:xfrm>
            <a:off x="1976846" y="702156"/>
            <a:ext cx="9633962" cy="551878"/>
          </a:xfrm>
        </p:spPr>
        <p:txBody>
          <a:bodyPr/>
          <a:lstStyle/>
          <a:p>
            <a:r>
              <a:rPr lang="en-US" dirty="0"/>
              <a:t>Cooper donut’s 1959: first gay uprising?</a:t>
            </a:r>
          </a:p>
        </p:txBody>
      </p:sp>
      <p:pic>
        <p:nvPicPr>
          <p:cNvPr id="6" name="Online Media 5" title="COOPER'S DO-NUTS RIOT 1959, LA">
            <a:hlinkClick r:id="" action="ppaction://media"/>
            <a:extLst>
              <a:ext uri="{FF2B5EF4-FFF2-40B4-BE49-F238E27FC236}">
                <a16:creationId xmlns:a16="http://schemas.microsoft.com/office/drawing/2014/main" id="{462555F2-1575-40ED-840A-498263658ECA}"/>
              </a:ext>
            </a:extLst>
          </p:cNvPr>
          <p:cNvPicPr>
            <a:picLocks noRot="1" noChangeAspect="1"/>
          </p:cNvPicPr>
          <p:nvPr>
            <a:videoFile r:link="rId1"/>
          </p:nvPr>
        </p:nvPicPr>
        <p:blipFill>
          <a:blip r:embed="rId3"/>
          <a:stretch>
            <a:fillRect/>
          </a:stretch>
        </p:blipFill>
        <p:spPr>
          <a:xfrm>
            <a:off x="1343695" y="1426936"/>
            <a:ext cx="9504609" cy="5370104"/>
          </a:xfrm>
          <a:prstGeom prst="rect">
            <a:avLst/>
          </a:prstGeom>
        </p:spPr>
      </p:pic>
    </p:spTree>
    <p:extLst>
      <p:ext uri="{BB962C8B-B14F-4D97-AF65-F5344CB8AC3E}">
        <p14:creationId xmlns:p14="http://schemas.microsoft.com/office/powerpoint/2010/main" val="222989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xfrm>
            <a:off x="756360" y="290513"/>
            <a:ext cx="8139193" cy="1462087"/>
          </a:xfrm>
        </p:spPr>
        <p:txBody>
          <a:bodyPr/>
          <a:lstStyle/>
          <a:p>
            <a:r>
              <a:rPr lang="en-US" altLang="en-US" sz="2400" dirty="0"/>
              <a:t>WORLD EVENTS THAT MOVE</a:t>
            </a:r>
            <a:r>
              <a:rPr lang="en-US" altLang="en-US" sz="2800" dirty="0"/>
              <a:t> </a:t>
            </a:r>
            <a:r>
              <a:rPr lang="en-US" altLang="en-US" sz="2400" dirty="0"/>
              <a:t>AMERICAN SOCIETY TOWARD </a:t>
            </a:r>
            <a:r>
              <a:rPr lang="en-US" altLang="en-US" sz="2400" u="sng" dirty="0"/>
              <a:t>CHANGE</a:t>
            </a:r>
            <a:r>
              <a:rPr lang="en-US" altLang="en-US" sz="2400" dirty="0"/>
              <a:t> JUST PRIOR TO BROWN V. BOARD OF EDUCATION</a:t>
            </a:r>
          </a:p>
        </p:txBody>
      </p:sp>
      <p:sp>
        <p:nvSpPr>
          <p:cNvPr id="519171" name="Rectangle 3"/>
          <p:cNvSpPr>
            <a:spLocks noGrp="1" noChangeArrowheads="1"/>
          </p:cNvSpPr>
          <p:nvPr>
            <p:ph idx="1"/>
          </p:nvPr>
        </p:nvSpPr>
        <p:spPr>
          <a:xfrm>
            <a:off x="224726" y="1752600"/>
            <a:ext cx="7020732" cy="4759272"/>
          </a:xfrm>
        </p:spPr>
        <p:txBody>
          <a:bodyPr>
            <a:normAutofit/>
          </a:bodyPr>
          <a:lstStyle/>
          <a:p>
            <a:pPr>
              <a:lnSpc>
                <a:spcPct val="90000"/>
              </a:lnSpc>
              <a:buFont typeface="Wingdings" pitchFamily="2" charset="2"/>
              <a:buNone/>
            </a:pPr>
            <a:endParaRPr lang="en-US" altLang="en-US" sz="2600" dirty="0"/>
          </a:p>
          <a:p>
            <a:pPr>
              <a:lnSpc>
                <a:spcPct val="90000"/>
              </a:lnSpc>
            </a:pPr>
            <a:r>
              <a:rPr lang="en-US" altLang="en-US" sz="2600" dirty="0"/>
              <a:t>Integration in Major League Baseball  1947</a:t>
            </a:r>
          </a:p>
          <a:p>
            <a:pPr>
              <a:lnSpc>
                <a:spcPct val="90000"/>
              </a:lnSpc>
            </a:pPr>
            <a:r>
              <a:rPr lang="en-US" altLang="en-US" sz="2600" dirty="0"/>
              <a:t>Cold War with Soviet Union—accused US of hypocrisy </a:t>
            </a:r>
          </a:p>
        </p:txBody>
      </p:sp>
      <p:pic>
        <p:nvPicPr>
          <p:cNvPr id="519173" name="Picture 5" descr="jackie_robinson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6061" y="2210671"/>
            <a:ext cx="2788054" cy="392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74" name="Picture 6" descr="inn_br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2827" y="0"/>
            <a:ext cx="1411288"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83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9171">
                                            <p:txEl>
                                              <p:pRg st="1" end="1"/>
                                            </p:txEl>
                                          </p:spTgt>
                                        </p:tgtEl>
                                        <p:attrNameLst>
                                          <p:attrName>style.visibility</p:attrName>
                                        </p:attrNameLst>
                                      </p:cBhvr>
                                      <p:to>
                                        <p:strVal val="visible"/>
                                      </p:to>
                                    </p:set>
                                    <p:animEffect transition="in" filter="fade">
                                      <p:cBhvr>
                                        <p:cTn id="7" dur="500"/>
                                        <p:tgtEl>
                                          <p:spTgt spid="5191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9173"/>
                                        </p:tgtEl>
                                        <p:attrNameLst>
                                          <p:attrName>style.visibility</p:attrName>
                                        </p:attrNameLst>
                                      </p:cBhvr>
                                      <p:to>
                                        <p:strVal val="visible"/>
                                      </p:to>
                                    </p:set>
                                    <p:animEffect transition="in" filter="fade">
                                      <p:cBhvr>
                                        <p:cTn id="12" dur="500"/>
                                        <p:tgtEl>
                                          <p:spTgt spid="519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9171">
                                            <p:txEl>
                                              <p:pRg st="2" end="2"/>
                                            </p:txEl>
                                          </p:spTgt>
                                        </p:tgtEl>
                                        <p:attrNameLst>
                                          <p:attrName>style.visibility</p:attrName>
                                        </p:attrNameLst>
                                      </p:cBhvr>
                                      <p:to>
                                        <p:strVal val="visible"/>
                                      </p:to>
                                    </p:set>
                                    <p:animEffect transition="in" filter="fade">
                                      <p:cBhvr>
                                        <p:cTn id="17" dur="500"/>
                                        <p:tgtEl>
                                          <p:spTgt spid="519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xfrm>
            <a:off x="85241" y="82578"/>
            <a:ext cx="8139193" cy="1462087"/>
          </a:xfrm>
        </p:spPr>
        <p:txBody>
          <a:bodyPr/>
          <a:lstStyle/>
          <a:p>
            <a:r>
              <a:rPr lang="en-US" altLang="en-US" sz="2400" dirty="0"/>
              <a:t>WORLD EVENTS THAT MOVE</a:t>
            </a:r>
            <a:r>
              <a:rPr lang="en-US" altLang="en-US" sz="2800" dirty="0"/>
              <a:t> </a:t>
            </a:r>
            <a:r>
              <a:rPr lang="en-US" altLang="en-US" sz="2400" dirty="0"/>
              <a:t>AMERICAN SOCIETY TOWARD </a:t>
            </a:r>
            <a:r>
              <a:rPr lang="en-US" altLang="en-US" sz="2400" u="sng" dirty="0"/>
              <a:t>CHANGE</a:t>
            </a:r>
            <a:r>
              <a:rPr lang="en-US" altLang="en-US" sz="2400" dirty="0"/>
              <a:t> JUST PRIOR TO BROWN V. BOARD OF EDUCATION</a:t>
            </a:r>
          </a:p>
        </p:txBody>
      </p:sp>
      <p:sp>
        <p:nvSpPr>
          <p:cNvPr id="519171" name="Rectangle 3"/>
          <p:cNvSpPr>
            <a:spLocks noGrp="1" noChangeArrowheads="1"/>
          </p:cNvSpPr>
          <p:nvPr>
            <p:ph idx="1"/>
          </p:nvPr>
        </p:nvSpPr>
        <p:spPr>
          <a:xfrm>
            <a:off x="209228" y="1483543"/>
            <a:ext cx="7020732" cy="2801738"/>
          </a:xfrm>
        </p:spPr>
        <p:txBody>
          <a:bodyPr>
            <a:normAutofit/>
          </a:bodyPr>
          <a:lstStyle/>
          <a:p>
            <a:pPr>
              <a:lnSpc>
                <a:spcPct val="90000"/>
              </a:lnSpc>
            </a:pPr>
            <a:r>
              <a:rPr lang="en-US" altLang="en-US" sz="2600" u="sng" dirty="0"/>
              <a:t>World War II</a:t>
            </a:r>
            <a:r>
              <a:rPr lang="en-US" altLang="en-US" sz="2600" dirty="0"/>
              <a:t>  A segregated Army  </a:t>
            </a:r>
          </a:p>
          <a:p>
            <a:pPr>
              <a:lnSpc>
                <a:spcPct val="90000"/>
              </a:lnSpc>
              <a:buFont typeface="Wingdings" pitchFamily="2" charset="2"/>
              <a:buNone/>
            </a:pPr>
            <a:endParaRPr lang="en-US" altLang="en-US" sz="2600" dirty="0"/>
          </a:p>
          <a:p>
            <a:pPr>
              <a:lnSpc>
                <a:spcPct val="90000"/>
              </a:lnSpc>
            </a:pPr>
            <a:r>
              <a:rPr lang="en-US" altLang="en-US" sz="2600" dirty="0"/>
              <a:t>After the War, Truman Desegregated Armed Forces. </a:t>
            </a:r>
          </a:p>
          <a:p>
            <a:pPr lvl="1">
              <a:lnSpc>
                <a:spcPct val="90000"/>
              </a:lnSpc>
            </a:pPr>
            <a:r>
              <a:rPr lang="en-US" altLang="en-US" dirty="0"/>
              <a:t>Black veterans’ held high expectations of freedom after fighting to defend freedom in the world.</a:t>
            </a:r>
          </a:p>
          <a:p>
            <a:pPr>
              <a:lnSpc>
                <a:spcPct val="90000"/>
              </a:lnSpc>
              <a:buFont typeface="Wingdings" pitchFamily="2" charset="2"/>
              <a:buNone/>
            </a:pPr>
            <a:endParaRPr lang="en-US" altLang="en-US" sz="2600" dirty="0"/>
          </a:p>
        </p:txBody>
      </p:sp>
      <p:pic>
        <p:nvPicPr>
          <p:cNvPr id="519172" name="Picture 4" descr="truman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5132" y="0"/>
            <a:ext cx="4256868" cy="68146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knowledgenuts.com/wp-content/uploads/2015/04/Tuskegee_airmen_2-438x2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703" y="4356046"/>
            <a:ext cx="4171950"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08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9171">
                                            <p:txEl>
                                              <p:pRg st="0" end="0"/>
                                            </p:txEl>
                                          </p:spTgt>
                                        </p:tgtEl>
                                        <p:attrNameLst>
                                          <p:attrName>style.visibility</p:attrName>
                                        </p:attrNameLst>
                                      </p:cBhvr>
                                      <p:to>
                                        <p:strVal val="visible"/>
                                      </p:to>
                                    </p:set>
                                    <p:animEffect transition="in" filter="fade">
                                      <p:cBhvr>
                                        <p:cTn id="7" dur="500"/>
                                        <p:tgtEl>
                                          <p:spTgt spid="519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9171">
                                            <p:txEl>
                                              <p:pRg st="2" end="2"/>
                                            </p:txEl>
                                          </p:spTgt>
                                        </p:tgtEl>
                                        <p:attrNameLst>
                                          <p:attrName>style.visibility</p:attrName>
                                        </p:attrNameLst>
                                      </p:cBhvr>
                                      <p:to>
                                        <p:strVal val="visible"/>
                                      </p:to>
                                    </p:set>
                                    <p:animEffect transition="in" filter="fade">
                                      <p:cBhvr>
                                        <p:cTn id="12" dur="500"/>
                                        <p:tgtEl>
                                          <p:spTgt spid="519171">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19171">
                                            <p:txEl>
                                              <p:pRg st="3" end="3"/>
                                            </p:txEl>
                                          </p:spTgt>
                                        </p:tgtEl>
                                        <p:attrNameLst>
                                          <p:attrName>style.visibility</p:attrName>
                                        </p:attrNameLst>
                                      </p:cBhvr>
                                      <p:to>
                                        <p:strVal val="visible"/>
                                      </p:to>
                                    </p:set>
                                    <p:animEffect transition="in" filter="fade">
                                      <p:cBhvr>
                                        <p:cTn id="15" dur="500"/>
                                        <p:tgtEl>
                                          <p:spTgt spid="51917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Image result for old western gender rol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3043" y="226919"/>
            <a:ext cx="9730769" cy="648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803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a:xfrm>
            <a:off x="1103312" y="214314"/>
            <a:ext cx="9488488" cy="1462087"/>
          </a:xfrm>
        </p:spPr>
        <p:txBody>
          <a:bodyPr/>
          <a:lstStyle/>
          <a:p>
            <a:r>
              <a:rPr lang="en-US" altLang="en-US" sz="2400" dirty="0">
                <a:solidFill>
                  <a:schemeClr val="hlink"/>
                </a:solidFill>
              </a:rPr>
              <a:t>NATIONAL PROBLEM</a:t>
            </a:r>
            <a:br>
              <a:rPr lang="en-US" altLang="en-US" sz="2400" dirty="0">
                <a:solidFill>
                  <a:schemeClr val="hlink"/>
                </a:solidFill>
              </a:rPr>
            </a:br>
            <a:r>
              <a:rPr lang="en-US" altLang="en-US" sz="2400" dirty="0"/>
              <a:t>LEGAL SCHOOL SEGREGATION in 1950</a:t>
            </a:r>
            <a:br>
              <a:rPr lang="en-US" altLang="en-US" sz="2400" dirty="0"/>
            </a:br>
            <a:r>
              <a:rPr lang="en-US" altLang="en-US" sz="2400" dirty="0"/>
              <a:t>Prohibited (light mix, dots)  No legislation (white) </a:t>
            </a:r>
            <a:br>
              <a:rPr lang="en-US" altLang="en-US" sz="2400" dirty="0"/>
            </a:br>
            <a:r>
              <a:rPr lang="en-US" altLang="en-US" sz="2400" dirty="0"/>
              <a:t>Required (dark)                    Local option (dark mix, slants)</a:t>
            </a:r>
          </a:p>
        </p:txBody>
      </p:sp>
      <p:sp>
        <p:nvSpPr>
          <p:cNvPr id="529411" name="Rectangle 3"/>
          <p:cNvSpPr>
            <a:spLocks noGrp="1" noChangeArrowheads="1"/>
          </p:cNvSpPr>
          <p:nvPr>
            <p:ph idx="1"/>
          </p:nvPr>
        </p:nvSpPr>
        <p:spPr/>
        <p:txBody>
          <a:bodyPr/>
          <a:lstStyle/>
          <a:p>
            <a:endParaRPr lang="en-US" altLang="en-US"/>
          </a:p>
        </p:txBody>
      </p:sp>
      <p:pic>
        <p:nvPicPr>
          <p:cNvPr id="529412" name="Picture 4" descr="76refl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356" y="1950308"/>
            <a:ext cx="853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221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r>
              <a:rPr lang="en-US" altLang="en-US" sz="2800"/>
              <a:t>The legacy of </a:t>
            </a:r>
            <a:r>
              <a:rPr lang="en-US" altLang="en-US" sz="2800" i="1"/>
              <a:t>Plessy v. Ferguson</a:t>
            </a:r>
            <a:r>
              <a:rPr lang="en-US" altLang="en-US" sz="2800"/>
              <a:t> touches several generations of African Americans who do not have access to a high school education.</a:t>
            </a:r>
          </a:p>
        </p:txBody>
      </p:sp>
      <p:sp>
        <p:nvSpPr>
          <p:cNvPr id="496643" name="Rectangle 3"/>
          <p:cNvSpPr>
            <a:spLocks noGrp="1" noChangeArrowheads="1"/>
          </p:cNvSpPr>
          <p:nvPr>
            <p:ph idx="1"/>
          </p:nvPr>
        </p:nvSpPr>
        <p:spPr>
          <a:xfrm>
            <a:off x="1828800" y="2017714"/>
            <a:ext cx="8650288" cy="4459287"/>
          </a:xfrm>
        </p:spPr>
        <p:txBody>
          <a:bodyPr/>
          <a:lstStyle/>
          <a:p>
            <a:pPr>
              <a:buFont typeface="Wingdings" pitchFamily="2" charset="2"/>
              <a:buNone/>
            </a:pPr>
            <a:r>
              <a:rPr lang="en-US" altLang="en-US" sz="2800" b="0" dirty="0"/>
              <a:t>In 1916, Mississippi, South Carolina, Louisiana, and North Carolina had no public high schools for African Americans.     </a:t>
            </a:r>
          </a:p>
          <a:p>
            <a:pPr>
              <a:buFont typeface="Wingdings" pitchFamily="2" charset="2"/>
              <a:buNone/>
            </a:pPr>
            <a:r>
              <a:rPr lang="en-US" altLang="en-US" b="0" dirty="0"/>
              <a:t>                   </a:t>
            </a:r>
          </a:p>
          <a:p>
            <a:pPr>
              <a:buFont typeface="Wingdings" pitchFamily="2" charset="2"/>
              <a:buNone/>
            </a:pPr>
            <a:r>
              <a:rPr lang="en-US" altLang="en-US" sz="2800" dirty="0">
                <a:solidFill>
                  <a:schemeClr val="hlink"/>
                </a:solidFill>
              </a:rPr>
              <a:t>1945 in the South, 77% African Americans of high school age were not enrolled in high school.</a:t>
            </a:r>
          </a:p>
        </p:txBody>
      </p:sp>
    </p:spTree>
    <p:extLst>
      <p:ext uri="{BB962C8B-B14F-4D97-AF65-F5344CB8AC3E}">
        <p14:creationId xmlns:p14="http://schemas.microsoft.com/office/powerpoint/2010/main" val="2073171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96643">
                                            <p:txEl>
                                              <p:pRg st="2" end="2"/>
                                            </p:txEl>
                                          </p:spTgt>
                                        </p:tgtEl>
                                        <p:attrNameLst>
                                          <p:attrName>style.visibility</p:attrName>
                                        </p:attrNameLst>
                                      </p:cBhvr>
                                      <p:to>
                                        <p:strVal val="visible"/>
                                      </p:to>
                                    </p:set>
                                    <p:anim calcmode="lin" valueType="num">
                                      <p:cBhvr additive="base">
                                        <p:cTn id="7" dur="500" fill="hold"/>
                                        <p:tgtEl>
                                          <p:spTgt spid="49664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66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lstStyle/>
          <a:p>
            <a:endParaRPr lang="en-US" altLang="en-US"/>
          </a:p>
        </p:txBody>
      </p:sp>
      <p:sp>
        <p:nvSpPr>
          <p:cNvPr id="648195" name="Rectangle 3"/>
          <p:cNvSpPr>
            <a:spLocks noGrp="1" noChangeArrowheads="1"/>
          </p:cNvSpPr>
          <p:nvPr>
            <p:ph idx="1"/>
          </p:nvPr>
        </p:nvSpPr>
        <p:spPr/>
        <p:txBody>
          <a:bodyPr/>
          <a:lstStyle/>
          <a:p>
            <a:endParaRPr lang="en-US" altLang="en-US"/>
          </a:p>
        </p:txBody>
      </p:sp>
      <p:pic>
        <p:nvPicPr>
          <p:cNvPr id="648197" name="Picture 5" descr="519162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563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 v. Board of Education, 1954</a:t>
            </a:r>
          </a:p>
        </p:txBody>
      </p:sp>
      <p:pic>
        <p:nvPicPr>
          <p:cNvPr id="1026" name="Picture 2" descr="Image result for brown v boar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2152433"/>
            <a:ext cx="3413271" cy="4079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rown v 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210" y="2152433"/>
            <a:ext cx="7201189" cy="406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333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a:xfrm>
            <a:off x="0" y="64079"/>
            <a:ext cx="9404723" cy="1400530"/>
          </a:xfrm>
        </p:spPr>
        <p:txBody>
          <a:bodyPr/>
          <a:lstStyle/>
          <a:p>
            <a:r>
              <a:rPr lang="en-US" altLang="en-US" dirty="0"/>
              <a:t>The Doll Test</a:t>
            </a:r>
          </a:p>
        </p:txBody>
      </p:sp>
      <p:sp>
        <p:nvSpPr>
          <p:cNvPr id="632835" name="Rectangle 3"/>
          <p:cNvSpPr>
            <a:spLocks noGrp="1" noChangeArrowheads="1"/>
          </p:cNvSpPr>
          <p:nvPr>
            <p:ph idx="1"/>
          </p:nvPr>
        </p:nvSpPr>
        <p:spPr>
          <a:xfrm>
            <a:off x="138623" y="6405282"/>
            <a:ext cx="9704173" cy="296335"/>
          </a:xfrm>
        </p:spPr>
        <p:txBody>
          <a:bodyPr>
            <a:normAutofit fontScale="25000" lnSpcReduction="20000"/>
          </a:bodyPr>
          <a:lstStyle/>
          <a:p>
            <a:pPr>
              <a:buFont typeface="Wingdings" pitchFamily="2" charset="2"/>
              <a:buNone/>
            </a:pPr>
            <a:endParaRPr lang="en-US" altLang="en-US" dirty="0"/>
          </a:p>
          <a:p>
            <a:pPr>
              <a:buFont typeface="Wingdings" pitchFamily="2" charset="2"/>
              <a:buNone/>
            </a:pPr>
            <a:r>
              <a:rPr lang="en-US" altLang="en-US" dirty="0">
                <a:hlinkClick r:id="rId3"/>
              </a:rPr>
              <a:t>https://www.youtube.com/watch?v=WG7U1QsUd1g</a:t>
            </a:r>
            <a:endParaRPr lang="en-US" altLang="en-US" dirty="0"/>
          </a:p>
          <a:p>
            <a:pPr>
              <a:buFont typeface="Wingdings" pitchFamily="2" charset="2"/>
              <a:buNone/>
            </a:pPr>
            <a:endParaRPr lang="en-US" altLang="en-US" dirty="0"/>
          </a:p>
          <a:p>
            <a:pPr>
              <a:buFont typeface="Wingdings" pitchFamily="2" charset="2"/>
              <a:buNone/>
            </a:pPr>
            <a:endParaRPr lang="en-US" altLang="en-US" dirty="0"/>
          </a:p>
        </p:txBody>
      </p:sp>
      <p:pic>
        <p:nvPicPr>
          <p:cNvPr id="2" name="Online Media 1" title="White Doll, Black Doll. Which one is the nice doll?">
            <a:hlinkClick r:id="" action="ppaction://media"/>
            <a:extLst>
              <a:ext uri="{FF2B5EF4-FFF2-40B4-BE49-F238E27FC236}">
                <a16:creationId xmlns:a16="http://schemas.microsoft.com/office/drawing/2014/main" id="{B3E74C1F-D707-4697-8D1B-F7B57C6F32D3}"/>
              </a:ext>
            </a:extLst>
          </p:cNvPr>
          <p:cNvPicPr>
            <a:picLocks noRot="1" noChangeAspect="1"/>
          </p:cNvPicPr>
          <p:nvPr>
            <a:videoFile r:link="rId1"/>
          </p:nvPr>
        </p:nvPicPr>
        <p:blipFill>
          <a:blip r:embed="rId4"/>
          <a:stretch>
            <a:fillRect/>
          </a:stretch>
        </p:blipFill>
        <p:spPr>
          <a:xfrm>
            <a:off x="982133" y="1279525"/>
            <a:ext cx="7220278" cy="5415209"/>
          </a:xfrm>
          <a:prstGeom prst="rect">
            <a:avLst/>
          </a:prstGeom>
        </p:spPr>
      </p:pic>
      <p:pic>
        <p:nvPicPr>
          <p:cNvPr id="1026" name="Picture 2" descr="See the source image">
            <a:extLst>
              <a:ext uri="{FF2B5EF4-FFF2-40B4-BE49-F238E27FC236}">
                <a16:creationId xmlns:a16="http://schemas.microsoft.com/office/drawing/2014/main" id="{FEB3A41A-4964-475E-89DB-7DA23487E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4984" y="0"/>
            <a:ext cx="3177016" cy="333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719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2834"/>
                                        </p:tgtEl>
                                        <p:attrNameLst>
                                          <p:attrName>style.visibility</p:attrName>
                                        </p:attrNameLst>
                                      </p:cBhvr>
                                      <p:to>
                                        <p:strVal val="visible"/>
                                      </p:to>
                                    </p:set>
                                    <p:animEffect transition="in" filter="dissolve">
                                      <p:cBhvr>
                                        <p:cTn id="7" dur="500"/>
                                        <p:tgtEl>
                                          <p:spTgt spid="6328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6328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Emmitt Till, 7/25/41 – 8/28/1955</a:t>
            </a:r>
          </a:p>
        </p:txBody>
      </p:sp>
      <p:pic>
        <p:nvPicPr>
          <p:cNvPr id="5122" name="Picture 2" descr="Image result for emmett till"/>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37285" y="1853248"/>
            <a:ext cx="4195762" cy="419576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emmett till"/>
          <p:cNvPicPr>
            <a:picLocks noChangeAspect="1" noChangeArrowheads="1"/>
          </p:cNvPicPr>
          <p:nvPr/>
        </p:nvPicPr>
        <p:blipFill rotWithShape="1">
          <a:blip r:embed="rId3">
            <a:extLst>
              <a:ext uri="{28A0092B-C50C-407E-A947-70E740481C1C}">
                <a14:useLocalDpi xmlns:a14="http://schemas.microsoft.com/office/drawing/2010/main" val="0"/>
              </a:ext>
            </a:extLst>
          </a:blip>
          <a:srcRect l="495" t="18179" r="62386" b="19674"/>
          <a:stretch/>
        </p:blipFill>
        <p:spPr bwMode="auto">
          <a:xfrm>
            <a:off x="7996891" y="1853248"/>
            <a:ext cx="3349981" cy="42065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emmett t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466" y="1516712"/>
            <a:ext cx="8650542" cy="48688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mmett t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435" y="1307579"/>
            <a:ext cx="5519585" cy="555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5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39A6-B236-4E63-A042-0AAACDB140E8}"/>
              </a:ext>
            </a:extLst>
          </p:cNvPr>
          <p:cNvSpPr>
            <a:spLocks noGrp="1"/>
          </p:cNvSpPr>
          <p:nvPr>
            <p:ph type="title"/>
          </p:nvPr>
        </p:nvSpPr>
        <p:spPr/>
        <p:txBody>
          <a:bodyPr/>
          <a:lstStyle/>
          <a:p>
            <a:endParaRPr lang="en-US"/>
          </a:p>
        </p:txBody>
      </p:sp>
      <p:pic>
        <p:nvPicPr>
          <p:cNvPr id="4" name="Online Media 3" title="Emmett Till - Legacy | American Freedom Stories | Biography">
            <a:hlinkClick r:id="" action="ppaction://media"/>
            <a:extLst>
              <a:ext uri="{FF2B5EF4-FFF2-40B4-BE49-F238E27FC236}">
                <a16:creationId xmlns:a16="http://schemas.microsoft.com/office/drawing/2014/main" id="{46BB9E9E-2B1E-4B70-B4AB-4634688199C9}"/>
              </a:ext>
            </a:extLst>
          </p:cNvPr>
          <p:cNvPicPr>
            <a:picLocks noRot="1" noChangeAspect="1"/>
          </p:cNvPicPr>
          <p:nvPr>
            <a:videoFile r:link="rId1"/>
          </p:nvPr>
        </p:nvPicPr>
        <p:blipFill>
          <a:blip r:embed="rId3"/>
          <a:stretch>
            <a:fillRect/>
          </a:stretch>
        </p:blipFill>
        <p:spPr>
          <a:xfrm>
            <a:off x="0" y="0"/>
            <a:ext cx="12192000" cy="6840643"/>
          </a:xfrm>
          <a:prstGeom prst="rect">
            <a:avLst/>
          </a:prstGeom>
        </p:spPr>
      </p:pic>
    </p:spTree>
    <p:extLst>
      <p:ext uri="{BB962C8B-B14F-4D97-AF65-F5344CB8AC3E}">
        <p14:creationId xmlns:p14="http://schemas.microsoft.com/office/powerpoint/2010/main" val="269047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 Howard Robinson</a:t>
            </a:r>
          </a:p>
        </p:txBody>
      </p:sp>
      <p:sp>
        <p:nvSpPr>
          <p:cNvPr id="3" name="Content Placeholder 2"/>
          <p:cNvSpPr>
            <a:spLocks noGrp="1"/>
          </p:cNvSpPr>
          <p:nvPr>
            <p:ph idx="1"/>
          </p:nvPr>
        </p:nvSpPr>
        <p:spPr>
          <a:xfrm>
            <a:off x="320718" y="2077631"/>
            <a:ext cx="6376645" cy="4195481"/>
          </a:xfrm>
        </p:spPr>
        <p:txBody>
          <a:bodyPr/>
          <a:lstStyle/>
          <a:p>
            <a:r>
              <a:rPr lang="en-US" sz="2400" dirty="0">
                <a:hlinkClick r:id="rId2"/>
              </a:rPr>
              <a:t>https://www.youtube.com/watch?v=MGqqOMTreNA</a:t>
            </a:r>
            <a:endParaRPr lang="en-US" sz="2400" dirty="0"/>
          </a:p>
          <a:p>
            <a:r>
              <a:rPr lang="en-US" sz="2400" dirty="0"/>
              <a:t>Why does Robinson say that Emmitt Tills’ Death was significant to the civil rights movement?</a:t>
            </a:r>
          </a:p>
          <a:p>
            <a:r>
              <a:rPr lang="en-US" sz="2400" dirty="0"/>
              <a:t>Till’s Death was significant because the youth in the movement were the same age </a:t>
            </a:r>
          </a:p>
          <a:p>
            <a:r>
              <a:rPr lang="en-US" sz="2400" dirty="0"/>
              <a:t>They identified with Emmitt Till</a:t>
            </a:r>
          </a:p>
          <a:p>
            <a:endParaRPr lang="en-US" dirty="0"/>
          </a:p>
        </p:txBody>
      </p:sp>
      <p:pic>
        <p:nvPicPr>
          <p:cNvPr id="4" name="Picture 3"/>
          <p:cNvPicPr>
            <a:picLocks noChangeAspect="1"/>
          </p:cNvPicPr>
          <p:nvPr/>
        </p:nvPicPr>
        <p:blipFill rotWithShape="1">
          <a:blip r:embed="rId3"/>
          <a:srcRect l="7831" t="14217" r="32892" b="24310"/>
          <a:stretch/>
        </p:blipFill>
        <p:spPr>
          <a:xfrm>
            <a:off x="7327641" y="3970636"/>
            <a:ext cx="4617895" cy="2693773"/>
          </a:xfrm>
          <a:prstGeom prst="rect">
            <a:avLst/>
          </a:prstGeom>
        </p:spPr>
      </p:pic>
      <p:pic>
        <p:nvPicPr>
          <p:cNvPr id="10242" name="Picture 2" descr="Image result for emmett ti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4819" y="52724"/>
            <a:ext cx="3912029" cy="2200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59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Civil Rights Movement</a:t>
            </a:r>
          </a:p>
        </p:txBody>
      </p:sp>
      <p:sp>
        <p:nvSpPr>
          <p:cNvPr id="3" name="Content Placeholder 2"/>
          <p:cNvSpPr>
            <a:spLocks noGrp="1"/>
          </p:cNvSpPr>
          <p:nvPr>
            <p:ph idx="1"/>
          </p:nvPr>
        </p:nvSpPr>
        <p:spPr>
          <a:xfrm>
            <a:off x="395635" y="1507259"/>
            <a:ext cx="8946541" cy="4195481"/>
          </a:xfrm>
        </p:spPr>
        <p:txBody>
          <a:bodyPr/>
          <a:lstStyle/>
          <a:p>
            <a:r>
              <a:rPr lang="en-US" dirty="0"/>
              <a:t>Modern mid-20</a:t>
            </a:r>
            <a:r>
              <a:rPr lang="en-US" baseline="30000" dirty="0"/>
              <a:t>th</a:t>
            </a:r>
            <a:r>
              <a:rPr lang="en-US" dirty="0"/>
              <a:t> Century African American Driven movement</a:t>
            </a:r>
          </a:p>
          <a:p>
            <a:r>
              <a:rPr lang="en-US" dirty="0"/>
              <a:t>Largely organized by three agencies</a:t>
            </a:r>
          </a:p>
          <a:p>
            <a:r>
              <a:rPr lang="en-US" dirty="0"/>
              <a:t>Congress of Race Equality</a:t>
            </a:r>
          </a:p>
          <a:p>
            <a:r>
              <a:rPr lang="en-US" dirty="0"/>
              <a:t>Originating early 1950s as a pacifists entity</a:t>
            </a:r>
          </a:p>
          <a:p>
            <a:r>
              <a:rPr lang="en-US" dirty="0"/>
              <a:t>Southern Christian Leadership Conference (SCLC) </a:t>
            </a:r>
          </a:p>
          <a:p>
            <a:r>
              <a:rPr lang="en-US" dirty="0"/>
              <a:t>originating with Montgomery Bus Boycotts</a:t>
            </a:r>
          </a:p>
          <a:p>
            <a:r>
              <a:rPr lang="en-US" dirty="0"/>
              <a:t>Student Nonviolent Coordinating Committee (SNCC)</a:t>
            </a:r>
          </a:p>
          <a:p>
            <a:r>
              <a:rPr lang="en-US" dirty="0"/>
              <a:t>Originating with Nashville Protests</a:t>
            </a:r>
          </a:p>
          <a:p>
            <a:endParaRPr lang="en-US" dirty="0"/>
          </a:p>
          <a:p>
            <a:endParaRPr lang="en-US" dirty="0"/>
          </a:p>
          <a:p>
            <a:endParaRPr lang="en-US" dirty="0"/>
          </a:p>
        </p:txBody>
      </p:sp>
      <p:pic>
        <p:nvPicPr>
          <p:cNvPr id="2050" name="Picture 2" descr="Image result for scl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330" y="4291914"/>
            <a:ext cx="4605665" cy="24317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nuevosncc.net/uploads/3/3/1/4/3314974/667092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6335" y="1797925"/>
            <a:ext cx="2530646" cy="1912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48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Sixties… Integration: Montgomery Bus Boycotts </a:t>
            </a:r>
            <a:br>
              <a:rPr lang="en-US" dirty="0"/>
            </a:br>
            <a:r>
              <a:rPr lang="en-US" dirty="0"/>
              <a:t>12/1955 – 12/1956</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92" y="2691925"/>
            <a:ext cx="2231102" cy="34277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849" y="2691925"/>
            <a:ext cx="2499918" cy="3556701"/>
          </a:xfrm>
          <a:prstGeom prst="rect">
            <a:avLst/>
          </a:prstGeom>
        </p:spPr>
      </p:pic>
      <p:pic>
        <p:nvPicPr>
          <p:cNvPr id="2050" name="Picture 2" descr="Image result for montgomery bus boyco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535" y="2352901"/>
            <a:ext cx="5715000" cy="3895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9416" y="6248626"/>
            <a:ext cx="6988878" cy="369332"/>
          </a:xfrm>
          <a:prstGeom prst="rect">
            <a:avLst/>
          </a:prstGeom>
        </p:spPr>
        <p:txBody>
          <a:bodyPr wrap="square">
            <a:spAutoFit/>
          </a:bodyPr>
          <a:lstStyle/>
          <a:p>
            <a:r>
              <a:rPr lang="en-US" b="0" i="0" dirty="0">
                <a:effectLst/>
                <a:latin typeface="Montserrat"/>
              </a:rPr>
              <a:t>Parks said, “I thought of Emmett Till and I just couldn’t go back.” </a:t>
            </a:r>
            <a:endParaRPr lang="en-US" dirty="0"/>
          </a:p>
        </p:txBody>
      </p:sp>
    </p:spTree>
    <p:extLst>
      <p:ext uri="{BB962C8B-B14F-4D97-AF65-F5344CB8AC3E}">
        <p14:creationId xmlns:p14="http://schemas.microsoft.com/office/powerpoint/2010/main" val="85813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Gershon’s</a:t>
            </a:r>
            <a:r>
              <a:rPr lang="en-US" dirty="0"/>
              <a:t> </a:t>
            </a:r>
            <a:r>
              <a:rPr lang="en-US" i="1" dirty="0"/>
              <a:t>gender nonconformist in the old west</a:t>
            </a:r>
          </a:p>
        </p:txBody>
      </p:sp>
      <p:sp>
        <p:nvSpPr>
          <p:cNvPr id="3" name="Content Placeholder 2"/>
          <p:cNvSpPr>
            <a:spLocks noGrp="1"/>
          </p:cNvSpPr>
          <p:nvPr>
            <p:ph idx="1"/>
          </p:nvPr>
        </p:nvSpPr>
        <p:spPr>
          <a:xfrm>
            <a:off x="581192" y="2180496"/>
            <a:ext cx="7540832" cy="3678303"/>
          </a:xfrm>
        </p:spPr>
        <p:txBody>
          <a:bodyPr>
            <a:normAutofit/>
          </a:bodyPr>
          <a:lstStyle/>
          <a:p>
            <a:r>
              <a:rPr lang="en-US" sz="3200" dirty="0"/>
              <a:t>Challenges media’s portrayal of staunch gender roles in the West</a:t>
            </a:r>
          </a:p>
          <a:p>
            <a:r>
              <a:rPr lang="en-US" sz="3200" dirty="0"/>
              <a:t>Various identifiers used for same-sex, gender identities</a:t>
            </a:r>
          </a:p>
          <a:p>
            <a:r>
              <a:rPr lang="en-US" sz="3200" dirty="0"/>
              <a:t>Queer, “man-woman”</a:t>
            </a:r>
          </a:p>
          <a:p>
            <a:r>
              <a:rPr lang="en-US" sz="3200" dirty="0"/>
              <a:t>“a woman with the soul of a man”</a:t>
            </a:r>
          </a:p>
        </p:txBody>
      </p:sp>
    </p:spTree>
    <p:extLst>
      <p:ext uri="{BB962C8B-B14F-4D97-AF65-F5344CB8AC3E}">
        <p14:creationId xmlns:p14="http://schemas.microsoft.com/office/powerpoint/2010/main" val="9187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Massive Resistance</a:t>
            </a:r>
          </a:p>
        </p:txBody>
      </p:sp>
      <p:sp>
        <p:nvSpPr>
          <p:cNvPr id="3" name="Rectangle 2"/>
          <p:cNvSpPr/>
          <p:nvPr/>
        </p:nvSpPr>
        <p:spPr>
          <a:xfrm>
            <a:off x="507823" y="1530082"/>
            <a:ext cx="6666807" cy="646331"/>
          </a:xfrm>
          <a:prstGeom prst="rect">
            <a:avLst/>
          </a:prstGeom>
        </p:spPr>
        <p:txBody>
          <a:bodyPr wrap="square">
            <a:spAutoFit/>
          </a:bodyPr>
          <a:lstStyle/>
          <a:p>
            <a:r>
              <a:rPr lang="en-US" dirty="0">
                <a:latin typeface="georgia" panose="02040502050405020303" pitchFamily="18" charset="0"/>
              </a:rPr>
              <a:t>This vagueness about how to enforce the ruling gave segregationists the opportunity to organize resistance.</a:t>
            </a:r>
            <a:endParaRPr lang="en-US" dirty="0"/>
          </a:p>
        </p:txBody>
      </p:sp>
      <p:pic>
        <p:nvPicPr>
          <p:cNvPr id="5" name="Content Placeholder 4"/>
          <p:cNvPicPr>
            <a:picLocks noGrp="1" noChangeAspect="1"/>
          </p:cNvPicPr>
          <p:nvPr>
            <p:ph idx="1"/>
          </p:nvPr>
        </p:nvPicPr>
        <p:blipFill rotWithShape="1">
          <a:blip r:embed="rId2"/>
          <a:srcRect l="42992" t="13798" r="32045" b="13406"/>
          <a:stretch/>
        </p:blipFill>
        <p:spPr>
          <a:xfrm>
            <a:off x="8073905" y="149629"/>
            <a:ext cx="3953857" cy="6485563"/>
          </a:xfrm>
          <a:prstGeom prst="rect">
            <a:avLst/>
          </a:prstGeom>
        </p:spPr>
      </p:pic>
      <p:pic>
        <p:nvPicPr>
          <p:cNvPr id="7" name="Picture 2" descr="Image result for ruby bri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1" y="2400804"/>
            <a:ext cx="6874125" cy="423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528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Massive Resistance</a:t>
            </a:r>
          </a:p>
        </p:txBody>
      </p:sp>
      <p:sp>
        <p:nvSpPr>
          <p:cNvPr id="3" name="Content Placeholder 2"/>
          <p:cNvSpPr>
            <a:spLocks noGrp="1"/>
          </p:cNvSpPr>
          <p:nvPr>
            <p:ph idx="1"/>
          </p:nvPr>
        </p:nvSpPr>
        <p:spPr>
          <a:xfrm>
            <a:off x="222162" y="1604032"/>
            <a:ext cx="5646623" cy="790034"/>
          </a:xfrm>
        </p:spPr>
        <p:txBody>
          <a:bodyPr>
            <a:normAutofit fontScale="25000" lnSpcReduction="20000"/>
          </a:bodyPr>
          <a:lstStyle/>
          <a:p>
            <a:r>
              <a:rPr lang="en-US" sz="11200" dirty="0"/>
              <a:t>Segregationists played on the fears and prejudices of their communities and launched a militant campaign of defiance and resistance.</a:t>
            </a:r>
          </a:p>
          <a:p>
            <a:r>
              <a:rPr lang="en-US" sz="11200" dirty="0"/>
              <a:t>Between 1955 and 1960, federal judges will hold more than 200 desegregation cases</a:t>
            </a:r>
          </a:p>
          <a:p>
            <a:r>
              <a:rPr lang="en-US" sz="11200" dirty="0"/>
              <a:t>Southern Governors and Mayors will resist </a:t>
            </a:r>
          </a:p>
          <a:p>
            <a:pPr marL="0" indent="0">
              <a:buNone/>
            </a:pPr>
            <a:br>
              <a:rPr lang="en-US" dirty="0"/>
            </a:br>
            <a:endParaRPr lang="en-US" dirty="0"/>
          </a:p>
        </p:txBody>
      </p:sp>
      <p:pic>
        <p:nvPicPr>
          <p:cNvPr id="4" name="Picture 3"/>
          <p:cNvPicPr>
            <a:picLocks noChangeAspect="1"/>
          </p:cNvPicPr>
          <p:nvPr/>
        </p:nvPicPr>
        <p:blipFill rotWithShape="1">
          <a:blip r:embed="rId2"/>
          <a:srcRect l="42323" t="29265" r="33364" b="15387"/>
          <a:stretch/>
        </p:blipFill>
        <p:spPr>
          <a:xfrm>
            <a:off x="6871136" y="0"/>
            <a:ext cx="5320864" cy="6858000"/>
          </a:xfrm>
          <a:prstGeom prst="rect">
            <a:avLst/>
          </a:prstGeom>
        </p:spPr>
      </p:pic>
    </p:spTree>
    <p:extLst>
      <p:ext uri="{BB962C8B-B14F-4D97-AF65-F5344CB8AC3E}">
        <p14:creationId xmlns:p14="http://schemas.microsoft.com/office/powerpoint/2010/main" val="37259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AADF-D719-415E-8733-D80952E5E865}"/>
              </a:ext>
            </a:extLst>
          </p:cNvPr>
          <p:cNvSpPr>
            <a:spLocks noGrp="1"/>
          </p:cNvSpPr>
          <p:nvPr>
            <p:ph type="title"/>
          </p:nvPr>
        </p:nvSpPr>
        <p:spPr/>
        <p:txBody>
          <a:bodyPr/>
          <a:lstStyle/>
          <a:p>
            <a:endParaRPr lang="en-US"/>
          </a:p>
        </p:txBody>
      </p:sp>
      <p:pic>
        <p:nvPicPr>
          <p:cNvPr id="4" name="Online Media 3" title="60 Years On, A Look Back at the Little Rock Nine">
            <a:hlinkClick r:id="" action="ppaction://media"/>
            <a:extLst>
              <a:ext uri="{FF2B5EF4-FFF2-40B4-BE49-F238E27FC236}">
                <a16:creationId xmlns:a16="http://schemas.microsoft.com/office/drawing/2014/main" id="{74F874FC-44A4-438A-9089-B99AFC557197}"/>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65013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ltLang="en-US"/>
          </a:p>
        </p:txBody>
      </p:sp>
      <p:sp>
        <p:nvSpPr>
          <p:cNvPr id="10243" name="Rectangle 3"/>
          <p:cNvSpPr>
            <a:spLocks noGrp="1" noChangeArrowheads="1"/>
          </p:cNvSpPr>
          <p:nvPr>
            <p:ph type="body" idx="1"/>
          </p:nvPr>
        </p:nvSpPr>
        <p:spPr/>
        <p:txBody>
          <a:bodyPr/>
          <a:lstStyle/>
          <a:p>
            <a:endParaRPr lang="en-US" altLang="en-US"/>
          </a:p>
        </p:txBody>
      </p:sp>
      <p:pic>
        <p:nvPicPr>
          <p:cNvPr id="10245" name="Picture 5" descr="Little_Rock__101st_Airborne_Div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9296400" cy="565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6" name="Text Box 6"/>
          <p:cNvSpPr txBox="1">
            <a:spLocks noChangeArrowheads="1"/>
          </p:cNvSpPr>
          <p:nvPr/>
        </p:nvSpPr>
        <p:spPr bwMode="auto">
          <a:xfrm>
            <a:off x="279400" y="5534561"/>
            <a:ext cx="11370733" cy="1323439"/>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dirty="0"/>
              <a:t>“And then the whole school was ringed with paratroopers and helicopters hovering around.  We marched up the steps in this circle of soldiers with bayonets drawn….  And walking up the steps that day was probably one of the biggest feelings I’ve ever had.  I figured I’d finally cracked it.” – Ernest Green</a:t>
            </a:r>
          </a:p>
        </p:txBody>
      </p:sp>
    </p:spTree>
    <p:extLst>
      <p:ext uri="{BB962C8B-B14F-4D97-AF65-F5344CB8AC3E}">
        <p14:creationId xmlns:p14="http://schemas.microsoft.com/office/powerpoint/2010/main" val="956382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947" y="148281"/>
            <a:ext cx="10387912" cy="1704967"/>
          </a:xfrm>
        </p:spPr>
        <p:txBody>
          <a:bodyPr/>
          <a:lstStyle/>
          <a:p>
            <a:r>
              <a:rPr lang="en-US" dirty="0"/>
              <a:t>Greensboro, February 1 – July 25, 1960</a:t>
            </a:r>
          </a:p>
        </p:txBody>
      </p:sp>
      <p:pic>
        <p:nvPicPr>
          <p:cNvPr id="3074" name="Picture 2" descr="Image result for greensboro sit in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960156" y="3276600"/>
            <a:ext cx="6103322" cy="34331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yukj0bmjp0-flywheel.netdna-ssl.com/wp-content/uploads/First_Day_of_Sit-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22" y="1216349"/>
            <a:ext cx="5663248" cy="4120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3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404723" cy="1400530"/>
          </a:xfrm>
        </p:spPr>
        <p:txBody>
          <a:bodyPr/>
          <a:lstStyle/>
          <a:p>
            <a:r>
              <a:rPr lang="en-US" dirty="0"/>
              <a:t>SNCC in Nashville, April 1960</a:t>
            </a:r>
          </a:p>
        </p:txBody>
      </p:sp>
      <p:sp>
        <p:nvSpPr>
          <p:cNvPr id="3" name="Content Placeholder 2"/>
          <p:cNvSpPr>
            <a:spLocks noGrp="1"/>
          </p:cNvSpPr>
          <p:nvPr>
            <p:ph idx="1"/>
          </p:nvPr>
        </p:nvSpPr>
        <p:spPr>
          <a:xfrm>
            <a:off x="0" y="6438718"/>
            <a:ext cx="8946541" cy="838563"/>
          </a:xfrm>
        </p:spPr>
        <p:txBody>
          <a:bodyPr/>
          <a:lstStyle/>
          <a:p>
            <a:r>
              <a:rPr lang="en-US" dirty="0">
                <a:hlinkClick r:id="rId3"/>
              </a:rPr>
              <a:t>https://www.youtube.com/watch?v=vudezAfIxSE</a:t>
            </a:r>
            <a:endParaRPr lang="en-US" dirty="0"/>
          </a:p>
          <a:p>
            <a:endParaRPr lang="en-US" dirty="0"/>
          </a:p>
        </p:txBody>
      </p:sp>
      <p:pic>
        <p:nvPicPr>
          <p:cNvPr id="4" name="Online Media 3" title="The &quot;Soul-Searching Question&quot; Diane Nash asked the Mayor of Memphis to end desegregation (1960)">
            <a:hlinkClick r:id="" action="ppaction://media"/>
            <a:extLst>
              <a:ext uri="{FF2B5EF4-FFF2-40B4-BE49-F238E27FC236}">
                <a16:creationId xmlns:a16="http://schemas.microsoft.com/office/drawing/2014/main" id="{E2291077-00B1-4FEB-8727-87752CAFE856}"/>
              </a:ext>
            </a:extLst>
          </p:cNvPr>
          <p:cNvPicPr>
            <a:picLocks noRot="1" noChangeAspect="1"/>
          </p:cNvPicPr>
          <p:nvPr>
            <a:videoFile r:link="rId1"/>
          </p:nvPr>
        </p:nvPicPr>
        <p:blipFill>
          <a:blip r:embed="rId4"/>
          <a:stretch>
            <a:fillRect/>
          </a:stretch>
        </p:blipFill>
        <p:spPr>
          <a:xfrm>
            <a:off x="1634067" y="908008"/>
            <a:ext cx="9660466" cy="5458163"/>
          </a:xfrm>
          <a:prstGeom prst="rect">
            <a:avLst/>
          </a:prstGeom>
        </p:spPr>
      </p:pic>
    </p:spTree>
    <p:extLst>
      <p:ext uri="{BB962C8B-B14F-4D97-AF65-F5344CB8AC3E}">
        <p14:creationId xmlns:p14="http://schemas.microsoft.com/office/powerpoint/2010/main" val="111851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can’t let them stop us with violence. If we do, the movement is dead” Nash to Farmer</a:t>
            </a:r>
          </a:p>
        </p:txBody>
      </p:sp>
      <p:sp>
        <p:nvSpPr>
          <p:cNvPr id="3" name="Content Placeholder 2"/>
          <p:cNvSpPr>
            <a:spLocks noGrp="1"/>
          </p:cNvSpPr>
          <p:nvPr>
            <p:ph idx="1"/>
          </p:nvPr>
        </p:nvSpPr>
        <p:spPr>
          <a:xfrm>
            <a:off x="875201" y="2662519"/>
            <a:ext cx="8946541" cy="4195481"/>
          </a:xfrm>
        </p:spPr>
        <p:txBody>
          <a:bodyPr/>
          <a:lstStyle/>
          <a:p>
            <a:r>
              <a:rPr lang="en-US" dirty="0"/>
              <a:t>17 May 1961, seven men and three women rode from Nashville to Birmingham to resume the Freedom Rides. </a:t>
            </a:r>
          </a:p>
          <a:p>
            <a:r>
              <a:rPr lang="en-US" dirty="0"/>
              <a:t>Just before reaching Birmingham, the bus was pulled over and directed to the Birmingham station, where all of the riders were arrested for defying segregation laws.</a:t>
            </a:r>
          </a:p>
          <a:p>
            <a:r>
              <a:rPr lang="en-US" dirty="0"/>
              <a:t>Montgomery: beaten and served with injunctions against continued segregated travel</a:t>
            </a:r>
          </a:p>
          <a:p>
            <a:r>
              <a:rPr lang="en-US" dirty="0"/>
              <a:t>Bobby Kennedy is forced to intervene repeatedly</a:t>
            </a:r>
          </a:p>
          <a:p>
            <a:endParaRPr lang="en-US" dirty="0"/>
          </a:p>
        </p:txBody>
      </p:sp>
    </p:spTree>
    <p:extLst>
      <p:ext uri="{BB962C8B-B14F-4D97-AF65-F5344CB8AC3E}">
        <p14:creationId xmlns:p14="http://schemas.microsoft.com/office/powerpoint/2010/main" val="333042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27" y="133865"/>
            <a:ext cx="9404723" cy="1400530"/>
          </a:xfrm>
        </p:spPr>
        <p:txBody>
          <a:bodyPr/>
          <a:lstStyle/>
          <a:p>
            <a:r>
              <a:rPr lang="en-US" dirty="0"/>
              <a:t>Freedom Rides, May 4, 1961 to December 16, 1961</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33306" y="196836"/>
            <a:ext cx="3316249" cy="1865390"/>
          </a:xfrm>
        </p:spPr>
      </p:pic>
      <p:sp>
        <p:nvSpPr>
          <p:cNvPr id="3" name="TextBox 2"/>
          <p:cNvSpPr txBox="1"/>
          <p:nvPr/>
        </p:nvSpPr>
        <p:spPr>
          <a:xfrm>
            <a:off x="214185" y="2100648"/>
            <a:ext cx="4349578" cy="3693319"/>
          </a:xfrm>
          <a:prstGeom prst="rect">
            <a:avLst/>
          </a:prstGeom>
          <a:noFill/>
        </p:spPr>
        <p:txBody>
          <a:bodyPr wrap="square" rtlCol="0">
            <a:spAutoFit/>
          </a:bodyPr>
          <a:lstStyle/>
          <a:p>
            <a:pPr marL="285750" indent="-285750">
              <a:buFont typeface="Arial" panose="020B0604020202020204" pitchFamily="34" charset="0"/>
              <a:buChar char="•"/>
            </a:pPr>
            <a:r>
              <a:rPr lang="en-US" i="1" dirty="0" err="1"/>
              <a:t>Boyton</a:t>
            </a:r>
            <a:r>
              <a:rPr lang="en-US" i="1" dirty="0"/>
              <a:t> v. Virginia</a:t>
            </a:r>
            <a:r>
              <a:rPr lang="en-US" dirty="0"/>
              <a:t>: Supreme Court outlaws segregation at stops in interstate travel</a:t>
            </a:r>
          </a:p>
          <a:p>
            <a:pPr marL="285750" indent="-285750">
              <a:buFont typeface="Arial" panose="020B0604020202020204" pitchFamily="34" charset="0"/>
              <a:buChar char="•"/>
            </a:pPr>
            <a:r>
              <a:rPr lang="en-US" dirty="0"/>
              <a:t>CORE initiates Freedom Rides to test enforcement of federal law</a:t>
            </a:r>
          </a:p>
          <a:p>
            <a:pPr marL="285750" indent="-285750">
              <a:buFont typeface="Arial" panose="020B0604020202020204" pitchFamily="34" charset="0"/>
              <a:buChar char="•"/>
            </a:pPr>
            <a:r>
              <a:rPr lang="en-US" dirty="0"/>
              <a:t>May 14, 1961: bus arrives in Anniston, Alabama </a:t>
            </a:r>
          </a:p>
          <a:p>
            <a:pPr marL="285750" indent="-285750">
              <a:buFont typeface="Arial" panose="020B0604020202020204" pitchFamily="34" charset="0"/>
              <a:buChar char="•"/>
            </a:pPr>
            <a:r>
              <a:rPr lang="en-US" dirty="0"/>
              <a:t>local authorities gave permission to Ku Klux Klan to strike without fear of arrest.</a:t>
            </a:r>
          </a:p>
          <a:p>
            <a:pPr marL="285750" indent="-285750">
              <a:buFont typeface="Arial" panose="020B0604020202020204" pitchFamily="34" charset="0"/>
              <a:buChar char="•"/>
            </a:pPr>
            <a:r>
              <a:rPr lang="en-US" dirty="0"/>
              <a:t>Bus rushed by mob; chased down; set on fire</a:t>
            </a:r>
          </a:p>
          <a:p>
            <a:pPr marL="285750" indent="-285750">
              <a:buFont typeface="Arial" panose="020B0604020202020204" pitchFamily="34" charset="0"/>
              <a:buChar char="•"/>
            </a:pPr>
            <a:endParaRPr lang="en-US" dirty="0"/>
          </a:p>
        </p:txBody>
      </p:sp>
      <p:pic>
        <p:nvPicPr>
          <p:cNvPr id="4098" name="Picture 2" descr="Image result for freedom ri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491" y="2358080"/>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7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Birmingham Campaign, April and May 1963</a:t>
            </a:r>
          </a:p>
        </p:txBody>
      </p:sp>
      <p:sp>
        <p:nvSpPr>
          <p:cNvPr id="3" name="Content Placeholder 2"/>
          <p:cNvSpPr>
            <a:spLocks noGrp="1"/>
          </p:cNvSpPr>
          <p:nvPr>
            <p:ph idx="1"/>
          </p:nvPr>
        </p:nvSpPr>
        <p:spPr>
          <a:xfrm>
            <a:off x="423518" y="2502535"/>
            <a:ext cx="4924954" cy="3255713"/>
          </a:xfrm>
        </p:spPr>
        <p:txBody>
          <a:bodyPr>
            <a:normAutofit fontScale="92500" lnSpcReduction="10000"/>
          </a:bodyPr>
          <a:lstStyle/>
          <a:p>
            <a:r>
              <a:rPr lang="en-US" dirty="0">
                <a:hlinkClick r:id="rId2"/>
              </a:rPr>
              <a:t>https://www.youtube.com/watch?v=OU48JGNwSGM</a:t>
            </a:r>
            <a:endParaRPr lang="en-US" dirty="0"/>
          </a:p>
          <a:p>
            <a:r>
              <a:rPr lang="en-US" dirty="0"/>
              <a:t>Sit-ins and Freedom Rides were in the “rear-view”</a:t>
            </a:r>
          </a:p>
          <a:p>
            <a:r>
              <a:rPr lang="en-US" dirty="0"/>
              <a:t>Time to spark renewed interest and highlight the continued struggle</a:t>
            </a:r>
          </a:p>
          <a:p>
            <a:r>
              <a:rPr lang="en-US" dirty="0"/>
              <a:t>“We were the pivotal point that caused some changes to take place in society… the nation was outraged”</a:t>
            </a:r>
          </a:p>
        </p:txBody>
      </p:sp>
      <p:pic>
        <p:nvPicPr>
          <p:cNvPr id="4098" name="Picture 2" descr="Image result for birmingham campa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412" y="2071688"/>
            <a:ext cx="5219988" cy="413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10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B851C-B4A5-4C5D-9210-3E14B0F39930}"/>
              </a:ext>
            </a:extLst>
          </p:cNvPr>
          <p:cNvSpPr>
            <a:spLocks noGrp="1"/>
          </p:cNvSpPr>
          <p:nvPr>
            <p:ph type="title"/>
          </p:nvPr>
        </p:nvSpPr>
        <p:spPr/>
        <p:txBody>
          <a:bodyPr/>
          <a:lstStyle/>
          <a:p>
            <a:endParaRPr lang="en-US"/>
          </a:p>
        </p:txBody>
      </p:sp>
      <p:pic>
        <p:nvPicPr>
          <p:cNvPr id="4" name="Online Media 3" title="Birmingham Campaign">
            <a:hlinkClick r:id="" action="ppaction://media"/>
            <a:extLst>
              <a:ext uri="{FF2B5EF4-FFF2-40B4-BE49-F238E27FC236}">
                <a16:creationId xmlns:a16="http://schemas.microsoft.com/office/drawing/2014/main" id="{FB8B539F-694C-40E4-98D8-3555A28BAAA7}"/>
              </a:ext>
            </a:extLst>
          </p:cNvPr>
          <p:cNvPicPr>
            <a:picLocks noRot="1" noChangeAspect="1"/>
          </p:cNvPicPr>
          <p:nvPr>
            <a:videoFile r:link="rId1"/>
          </p:nvPr>
        </p:nvPicPr>
        <p:blipFill>
          <a:blip r:embed="rId3"/>
          <a:stretch>
            <a:fillRect/>
          </a:stretch>
        </p:blipFill>
        <p:spPr>
          <a:xfrm>
            <a:off x="0" y="0"/>
            <a:ext cx="12056533" cy="6811941"/>
          </a:xfrm>
          <a:prstGeom prst="rect">
            <a:avLst/>
          </a:prstGeom>
        </p:spPr>
      </p:pic>
    </p:spTree>
    <p:extLst>
      <p:ext uri="{BB962C8B-B14F-4D97-AF65-F5344CB8AC3E}">
        <p14:creationId xmlns:p14="http://schemas.microsoft.com/office/powerpoint/2010/main" val="38284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0791" t="13329" r="31903" b="30128"/>
          <a:stretch/>
        </p:blipFill>
        <p:spPr>
          <a:xfrm>
            <a:off x="0" y="0"/>
            <a:ext cx="12192000" cy="6766855"/>
          </a:xfrm>
          <a:prstGeom prst="rect">
            <a:avLst/>
          </a:prstGeom>
        </p:spPr>
      </p:pic>
    </p:spTree>
    <p:extLst>
      <p:ext uri="{BB962C8B-B14F-4D97-AF65-F5344CB8AC3E}">
        <p14:creationId xmlns:p14="http://schemas.microsoft.com/office/powerpoint/2010/main" val="2751384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on Washington, August 1963</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9635" y="1399101"/>
            <a:ext cx="6631164" cy="5165091"/>
          </a:xfrm>
        </p:spPr>
      </p:pic>
    </p:spTree>
    <p:extLst>
      <p:ext uri="{BB962C8B-B14F-4D97-AF65-F5344CB8AC3E}">
        <p14:creationId xmlns:p14="http://schemas.microsoft.com/office/powerpoint/2010/main" val="1387353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40043" y="4802659"/>
            <a:ext cx="11631826" cy="1775253"/>
          </a:xfrm>
        </p:spPr>
        <p:txBody>
          <a:bodyPr>
            <a:normAutofit fontScale="92500" lnSpcReduction="10000"/>
          </a:bodyPr>
          <a:lstStyle/>
          <a:p>
            <a:r>
              <a:rPr lang="en-US" i="1" dirty="0"/>
              <a:t>The society is coming apart at the seams. What good is it doing to force these situations when white people nowhere in the South want integration? What this country needs is a few first-class funerals…</a:t>
            </a:r>
            <a:endParaRPr lang="en-US" dirty="0"/>
          </a:p>
          <a:p>
            <a:r>
              <a:rPr lang="en-US" dirty="0"/>
              <a:t>—    </a:t>
            </a:r>
            <a:r>
              <a:rPr lang="en-US" i="1" dirty="0"/>
              <a:t>George Wallace</a:t>
            </a:r>
            <a:endParaRPr lang="en-US" dirty="0"/>
          </a:p>
          <a:p>
            <a:r>
              <a:rPr lang="en-US" i="1" dirty="0"/>
              <a:t>September 5, 1963</a:t>
            </a:r>
            <a:endParaRPr lang="en-US" dirty="0"/>
          </a:p>
          <a:p>
            <a:endParaRPr lang="en-US" dirty="0"/>
          </a:p>
        </p:txBody>
      </p:sp>
      <p:pic>
        <p:nvPicPr>
          <p:cNvPr id="1026" name="Picture 2" descr="Image result for george wallace september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827" y="0"/>
            <a:ext cx="6795502" cy="4544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49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78" y="232585"/>
            <a:ext cx="10191222" cy="1400530"/>
          </a:xfrm>
        </p:spPr>
        <p:txBody>
          <a:bodyPr/>
          <a:lstStyle/>
          <a:p>
            <a:r>
              <a:rPr lang="en-US" dirty="0"/>
              <a:t>Bombing of 16</a:t>
            </a:r>
            <a:r>
              <a:rPr lang="en-US" baseline="30000" dirty="0"/>
              <a:t>th</a:t>
            </a:r>
            <a:r>
              <a:rPr lang="en-US" dirty="0"/>
              <a:t> Street Baptist Church, September 15, 1963</a:t>
            </a:r>
            <a:br>
              <a:rPr lang="en-US" dirty="0"/>
            </a:br>
            <a:r>
              <a:rPr lang="en-US" dirty="0"/>
              <a:t>“A Love that Forgives”</a:t>
            </a:r>
          </a:p>
        </p:txBody>
      </p:sp>
      <p:pic>
        <p:nvPicPr>
          <p:cNvPr id="6146" name="Picture 2" descr="Image result for birmingham baptist church bomb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37026" y="2340503"/>
            <a:ext cx="4204521" cy="41957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baptist street church bomb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33" y="3448913"/>
            <a:ext cx="6468533" cy="22774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80780" y="2482334"/>
            <a:ext cx="5960286" cy="369332"/>
          </a:xfrm>
          <a:prstGeom prst="rect">
            <a:avLst/>
          </a:prstGeom>
        </p:spPr>
        <p:txBody>
          <a:bodyPr wrap="none">
            <a:spAutoFit/>
          </a:bodyPr>
          <a:lstStyle/>
          <a:p>
            <a:r>
              <a:rPr lang="en-US" dirty="0">
                <a:hlinkClick r:id="rId4"/>
              </a:rPr>
              <a:t>https://www.youtube.com/watch?v=t8YCHrGM92o</a:t>
            </a:r>
            <a:endParaRPr lang="en-US" dirty="0"/>
          </a:p>
        </p:txBody>
      </p:sp>
    </p:spTree>
    <p:extLst>
      <p:ext uri="{BB962C8B-B14F-4D97-AF65-F5344CB8AC3E}">
        <p14:creationId xmlns:p14="http://schemas.microsoft.com/office/powerpoint/2010/main" val="653205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Freedom Summer, 1964</a:t>
            </a:r>
          </a:p>
        </p:txBody>
      </p:sp>
      <p:sp>
        <p:nvSpPr>
          <p:cNvPr id="3" name="Content Placeholder 2"/>
          <p:cNvSpPr>
            <a:spLocks noGrp="1"/>
          </p:cNvSpPr>
          <p:nvPr>
            <p:ph idx="1"/>
          </p:nvPr>
        </p:nvSpPr>
        <p:spPr>
          <a:xfrm>
            <a:off x="164070" y="1756405"/>
            <a:ext cx="5602416" cy="1236552"/>
          </a:xfrm>
        </p:spPr>
        <p:txBody>
          <a:bodyPr>
            <a:noAutofit/>
          </a:bodyPr>
          <a:lstStyle/>
          <a:p>
            <a:r>
              <a:rPr lang="en-US" dirty="0"/>
              <a:t>Voter registration movement in Mississippi</a:t>
            </a:r>
          </a:p>
          <a:p>
            <a:r>
              <a:rPr lang="en-US" dirty="0"/>
              <a:t>designed to draw the nation’s attention to the violent oppression </a:t>
            </a:r>
          </a:p>
          <a:p>
            <a:r>
              <a:rPr lang="en-US" dirty="0"/>
              <a:t>On 14 June 1964 the first group of summer volunteers began training at Western College for Women in Oxford, Ohio. </a:t>
            </a:r>
          </a:p>
          <a:p>
            <a:r>
              <a:rPr lang="en-US" dirty="0"/>
              <a:t>Of the approximately 1,000 volunteers, the majority were white northern college students from middle and upper class backgrounds.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0755" y="2896113"/>
            <a:ext cx="5931245" cy="3961887"/>
          </a:xfrm>
          <a:prstGeom prst="rect">
            <a:avLst/>
          </a:prstGeom>
        </p:spPr>
      </p:pic>
    </p:spTree>
    <p:extLst>
      <p:ext uri="{BB962C8B-B14F-4D97-AF65-F5344CB8AC3E}">
        <p14:creationId xmlns:p14="http://schemas.microsoft.com/office/powerpoint/2010/main" val="183367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1964 Civil Rights Act, July 2</a:t>
            </a:r>
            <a:r>
              <a:rPr lang="en-US" baseline="30000" dirty="0"/>
              <a:t>nd</a:t>
            </a:r>
            <a:r>
              <a:rPr lang="en-US" dirty="0"/>
              <a:t> </a:t>
            </a:r>
          </a:p>
        </p:txBody>
      </p:sp>
      <p:pic>
        <p:nvPicPr>
          <p:cNvPr id="8194" name="Picture 2" descr="Image result for 1964 civil rights a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67624" y="3326255"/>
            <a:ext cx="5126898" cy="34008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8942" y="2240959"/>
            <a:ext cx="5788621" cy="1754326"/>
          </a:xfrm>
          <a:prstGeom prst="rect">
            <a:avLst/>
          </a:prstGeom>
        </p:spPr>
        <p:txBody>
          <a:bodyPr wrap="square">
            <a:spAutoFit/>
          </a:bodyPr>
          <a:lstStyle/>
          <a:p>
            <a:pPr marL="285750" indent="-285750">
              <a:buFont typeface="Arial" panose="020B0604020202020204" pitchFamily="34" charset="0"/>
              <a:buChar char="•"/>
            </a:pPr>
            <a:r>
              <a:rPr lang="en-US" b="1" i="0" dirty="0">
                <a:solidFill>
                  <a:srgbClr val="CFAE72"/>
                </a:solidFill>
                <a:effectLst/>
                <a:latin typeface="Arial" panose="020B0604020202020204" pitchFamily="34" charset="0"/>
              </a:rPr>
              <a:t>Prohibits discrimination in public places</a:t>
            </a:r>
          </a:p>
          <a:p>
            <a:r>
              <a:rPr lang="en-US" b="1" i="0" dirty="0">
                <a:solidFill>
                  <a:srgbClr val="CFAE72"/>
                </a:solidFill>
                <a:effectLst/>
                <a:latin typeface="Arial" panose="020B0604020202020204" pitchFamily="34" charset="0"/>
              </a:rPr>
              <a:t>provided for the integration of schools and other public facilities</a:t>
            </a:r>
          </a:p>
          <a:p>
            <a:pPr marL="285750" indent="-285750">
              <a:buFont typeface="Arial" panose="020B0604020202020204" pitchFamily="34" charset="0"/>
              <a:buChar char="•"/>
            </a:pPr>
            <a:r>
              <a:rPr lang="en-US" b="1" dirty="0">
                <a:solidFill>
                  <a:srgbClr val="CFAE72"/>
                </a:solidFill>
                <a:latin typeface="Arial" panose="020B0604020202020204" pitchFamily="34" charset="0"/>
              </a:rPr>
              <a:t>M</a:t>
            </a:r>
            <a:r>
              <a:rPr lang="en-US" b="1" i="0" dirty="0">
                <a:solidFill>
                  <a:srgbClr val="CFAE72"/>
                </a:solidFill>
                <a:effectLst/>
                <a:latin typeface="Arial" panose="020B0604020202020204" pitchFamily="34" charset="0"/>
              </a:rPr>
              <a:t>ade employment discrimination illegal</a:t>
            </a:r>
            <a:endParaRPr lang="en-US" b="1" dirty="0">
              <a:solidFill>
                <a:srgbClr val="CFAE72"/>
              </a:solidFill>
              <a:latin typeface="Arial" panose="020B0604020202020204" pitchFamily="34" charset="0"/>
            </a:endParaRPr>
          </a:p>
          <a:p>
            <a:pPr marL="285750" indent="-285750">
              <a:buFont typeface="Arial" panose="020B0604020202020204" pitchFamily="34" charset="0"/>
              <a:buChar char="•"/>
            </a:pPr>
            <a:r>
              <a:rPr lang="en-US" b="1" dirty="0">
                <a:solidFill>
                  <a:srgbClr val="CFAE72"/>
                </a:solidFill>
                <a:latin typeface="Arial" panose="020B0604020202020204" pitchFamily="34" charset="0"/>
              </a:rPr>
              <a:t>Protected Classes: race, color, religion, sex, and national origin</a:t>
            </a:r>
            <a:endParaRPr lang="en-US" dirty="0"/>
          </a:p>
        </p:txBody>
      </p:sp>
    </p:spTree>
    <p:extLst>
      <p:ext uri="{BB962C8B-B14F-4D97-AF65-F5344CB8AC3E}">
        <p14:creationId xmlns:p14="http://schemas.microsoft.com/office/powerpoint/2010/main" val="394581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Volunteers practice non-violent resistance at Western College for Women in Oxford, Ohi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7527" y="0"/>
            <a:ext cx="10169237" cy="6840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8511" y="6054437"/>
            <a:ext cx="11130253" cy="646331"/>
          </a:xfrm>
          <a:prstGeom prst="rect">
            <a:avLst/>
          </a:prstGeom>
          <a:solidFill>
            <a:schemeClr val="bg1">
              <a:lumMod val="85000"/>
              <a:lumOff val="15000"/>
            </a:schemeClr>
          </a:solidFill>
        </p:spPr>
        <p:txBody>
          <a:bodyPr wrap="square" rtlCol="0">
            <a:spAutoFit/>
          </a:bodyPr>
          <a:lstStyle/>
          <a:p>
            <a:pPr algn="ctr"/>
            <a:r>
              <a:rPr lang="en-US" dirty="0"/>
              <a:t>Volunteers practice non-violent resistance at Western College for Women in Oxford, </a:t>
            </a:r>
            <a:r>
              <a:rPr lang="en-US" dirty="0" err="1"/>
              <a:t>Ohio.</a:t>
            </a:r>
            <a:r>
              <a:rPr lang="en-US" cap="all" dirty="0" err="1"/>
              <a:t>TED</a:t>
            </a:r>
            <a:r>
              <a:rPr lang="en-US" cap="all" dirty="0"/>
              <a:t> POLUMBAUM, NEWSEUM COLLECTION</a:t>
            </a:r>
          </a:p>
        </p:txBody>
      </p:sp>
    </p:spTree>
    <p:extLst>
      <p:ext uri="{BB962C8B-B14F-4D97-AF65-F5344CB8AC3E}">
        <p14:creationId xmlns:p14="http://schemas.microsoft.com/office/powerpoint/2010/main" val="1494735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Volunteers, including Student Nonviolent Coordinating Committee executive secretary James Forman, left, and Andrew Goodman, center black shirt, participate in non-violent resistance training at Western College for Women in Oxford, Ohi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9003" y="0"/>
            <a:ext cx="951055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1" y="5934670"/>
            <a:ext cx="11637818" cy="923330"/>
          </a:xfrm>
          <a:prstGeom prst="rect">
            <a:avLst/>
          </a:prstGeom>
          <a:solidFill>
            <a:schemeClr val="bg1">
              <a:lumMod val="85000"/>
              <a:lumOff val="15000"/>
            </a:schemeClr>
          </a:solidFill>
        </p:spPr>
        <p:txBody>
          <a:bodyPr wrap="square" rtlCol="0">
            <a:spAutoFit/>
          </a:bodyPr>
          <a:lstStyle/>
          <a:p>
            <a:pPr algn="ctr"/>
            <a:r>
              <a:rPr lang="en-US" dirty="0"/>
              <a:t>Volunteers, including Student Nonviolent Coordinating Committee executive secretary James Forman, left, and Andrew Goodman, center black shirt, participate in non-violent resistance training at Western College for Women in Oxford, Ohio </a:t>
            </a:r>
            <a:r>
              <a:rPr lang="en-US" dirty="0" err="1"/>
              <a:t>Ohio.</a:t>
            </a:r>
            <a:r>
              <a:rPr lang="en-US" cap="all" dirty="0" err="1"/>
              <a:t>TED</a:t>
            </a:r>
            <a:r>
              <a:rPr lang="en-US" cap="all" dirty="0"/>
              <a:t> POLUMBAUM, NEWSEUM COLLECTION</a:t>
            </a:r>
          </a:p>
        </p:txBody>
      </p:sp>
    </p:spTree>
    <p:extLst>
      <p:ext uri="{BB962C8B-B14F-4D97-AF65-F5344CB8AC3E}">
        <p14:creationId xmlns:p14="http://schemas.microsoft.com/office/powerpoint/2010/main" val="2123273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Missing Activists</a:t>
            </a:r>
          </a:p>
        </p:txBody>
      </p:sp>
      <p:sp>
        <p:nvSpPr>
          <p:cNvPr id="3" name="Content Placeholder 2"/>
          <p:cNvSpPr>
            <a:spLocks noGrp="1"/>
          </p:cNvSpPr>
          <p:nvPr>
            <p:ph idx="1"/>
          </p:nvPr>
        </p:nvSpPr>
        <p:spPr>
          <a:xfrm>
            <a:off x="646111" y="1631576"/>
            <a:ext cx="9175631" cy="4195481"/>
          </a:xfrm>
        </p:spPr>
        <p:txBody>
          <a:bodyPr/>
          <a:lstStyle/>
          <a:p>
            <a:r>
              <a:rPr lang="en-US" dirty="0"/>
              <a:t>Just one week after the first group of volunteers arrived in Oxford, three civil rights workers were reported missing in Mississippi. </a:t>
            </a:r>
          </a:p>
          <a:p>
            <a:r>
              <a:rPr lang="en-US" dirty="0"/>
              <a:t>James Chaney, a black Mississippian, and two white northerners, Michael </a:t>
            </a:r>
            <a:r>
              <a:rPr lang="en-US" dirty="0" err="1"/>
              <a:t>Schwerner</a:t>
            </a:r>
            <a:r>
              <a:rPr lang="en-US" dirty="0"/>
              <a:t> and Andrew Goodman, disappeared while visiting Philadelphia, Mississippi, to investigate the burning of a church</a:t>
            </a:r>
          </a:p>
        </p:txBody>
      </p:sp>
      <p:pic>
        <p:nvPicPr>
          <p:cNvPr id="7170" name="Picture 2" descr="Image result for freedom summer murd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1571" y="3881126"/>
            <a:ext cx="5183229" cy="292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08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245" y="3345231"/>
            <a:ext cx="6241755" cy="3512769"/>
          </a:xfrm>
          <a:prstGeom prst="rect">
            <a:avLst/>
          </a:prstGeom>
        </p:spPr>
      </p:pic>
      <p:sp>
        <p:nvSpPr>
          <p:cNvPr id="2" name="Title 1"/>
          <p:cNvSpPr>
            <a:spLocks noGrp="1"/>
          </p:cNvSpPr>
          <p:nvPr>
            <p:ph type="title"/>
          </p:nvPr>
        </p:nvSpPr>
        <p:spPr>
          <a:xfrm>
            <a:off x="6643631" y="494282"/>
            <a:ext cx="4204478" cy="1400530"/>
          </a:xfrm>
        </p:spPr>
        <p:txBody>
          <a:bodyPr/>
          <a:lstStyle/>
          <a:p>
            <a:r>
              <a:rPr lang="en-US" dirty="0"/>
              <a:t>August 4, 1964</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543" y="0"/>
            <a:ext cx="6531088" cy="4351338"/>
          </a:xfrm>
        </p:spPr>
      </p:pic>
      <p:sp>
        <p:nvSpPr>
          <p:cNvPr id="3" name="Rectangle 2"/>
          <p:cNvSpPr/>
          <p:nvPr/>
        </p:nvSpPr>
        <p:spPr>
          <a:xfrm>
            <a:off x="57663" y="5473989"/>
            <a:ext cx="5947462" cy="369332"/>
          </a:xfrm>
          <a:prstGeom prst="rect">
            <a:avLst/>
          </a:prstGeom>
        </p:spPr>
        <p:txBody>
          <a:bodyPr wrap="none">
            <a:spAutoFit/>
          </a:bodyPr>
          <a:lstStyle/>
          <a:p>
            <a:r>
              <a:rPr lang="en-US" dirty="0">
                <a:hlinkClick r:id="rId4"/>
              </a:rPr>
              <a:t>https://www.youtube.com/watch?v=Nl5G4Xwv-aw</a:t>
            </a:r>
            <a:endParaRPr lang="en-US" dirty="0"/>
          </a:p>
        </p:txBody>
      </p:sp>
    </p:spTree>
    <p:extLst>
      <p:ext uri="{BB962C8B-B14F-4D97-AF65-F5344CB8AC3E}">
        <p14:creationId xmlns:p14="http://schemas.microsoft.com/office/powerpoint/2010/main" val="9200331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7AA6-E114-41A8-A262-1745AF04A0E0}"/>
              </a:ext>
            </a:extLst>
          </p:cNvPr>
          <p:cNvSpPr>
            <a:spLocks noGrp="1"/>
          </p:cNvSpPr>
          <p:nvPr>
            <p:ph type="title"/>
          </p:nvPr>
        </p:nvSpPr>
        <p:spPr/>
        <p:txBody>
          <a:bodyPr/>
          <a:lstStyle/>
          <a:p>
            <a:endParaRPr lang="en-US"/>
          </a:p>
        </p:txBody>
      </p:sp>
      <p:pic>
        <p:nvPicPr>
          <p:cNvPr id="4" name="Online Media 3" title="Sept. 15, 1963 - The Bombing of the 16th Street Baptist Church">
            <a:hlinkClick r:id="" action="ppaction://media"/>
            <a:extLst>
              <a:ext uri="{FF2B5EF4-FFF2-40B4-BE49-F238E27FC236}">
                <a16:creationId xmlns:a16="http://schemas.microsoft.com/office/drawing/2014/main" id="{A20E4976-BC71-4D92-BA0D-BE7D093D8B7D}"/>
              </a:ext>
            </a:extLst>
          </p:cNvPr>
          <p:cNvPicPr>
            <a:picLocks noRot="1" noChangeAspect="1"/>
          </p:cNvPicPr>
          <p:nvPr>
            <a:videoFile r:link="rId1"/>
          </p:nvPr>
        </p:nvPicPr>
        <p:blipFill>
          <a:blip r:embed="rId3"/>
          <a:stretch>
            <a:fillRect/>
          </a:stretch>
        </p:blipFill>
        <p:spPr>
          <a:xfrm>
            <a:off x="0" y="0"/>
            <a:ext cx="12124267" cy="6850211"/>
          </a:xfrm>
          <a:prstGeom prst="rect">
            <a:avLst/>
          </a:prstGeom>
        </p:spPr>
      </p:pic>
    </p:spTree>
    <p:extLst>
      <p:ext uri="{BB962C8B-B14F-4D97-AF65-F5344CB8AC3E}">
        <p14:creationId xmlns:p14="http://schemas.microsoft.com/office/powerpoint/2010/main" val="385983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gershon</a:t>
            </a:r>
            <a:endParaRPr lang="en-US" dirty="0"/>
          </a:p>
        </p:txBody>
      </p:sp>
      <p:sp>
        <p:nvSpPr>
          <p:cNvPr id="3" name="Content Placeholder 2"/>
          <p:cNvSpPr>
            <a:spLocks noGrp="1"/>
          </p:cNvSpPr>
          <p:nvPr>
            <p:ph idx="1"/>
          </p:nvPr>
        </p:nvSpPr>
        <p:spPr>
          <a:xfrm>
            <a:off x="222603" y="2043953"/>
            <a:ext cx="5747891" cy="3818965"/>
          </a:xfrm>
        </p:spPr>
        <p:txBody>
          <a:bodyPr>
            <a:normAutofit/>
          </a:bodyPr>
          <a:lstStyle/>
          <a:p>
            <a:pPr marL="0" indent="0">
              <a:buNone/>
            </a:pPr>
            <a:r>
              <a:rPr lang="en-US" sz="3200" dirty="0"/>
              <a:t>“Female-to-male cross-dressing became identified with spunky, heterosexual heroines like Calamity Jane.”</a:t>
            </a:r>
          </a:p>
        </p:txBody>
      </p:sp>
      <p:pic>
        <p:nvPicPr>
          <p:cNvPr id="4100" name="Picture 4" descr="Image result for calamity jane"/>
          <p:cNvPicPr>
            <a:picLocks noChangeAspect="1" noChangeArrowheads="1"/>
          </p:cNvPicPr>
          <p:nvPr/>
        </p:nvPicPr>
        <p:blipFill rotWithShape="1">
          <a:blip r:embed="rId2">
            <a:extLst>
              <a:ext uri="{28A0092B-C50C-407E-A947-70E740481C1C}">
                <a14:useLocalDpi xmlns:a14="http://schemas.microsoft.com/office/drawing/2010/main" val="0"/>
              </a:ext>
            </a:extLst>
          </a:blip>
          <a:srcRect l="11888" r="8999"/>
          <a:stretch/>
        </p:blipFill>
        <p:spPr bwMode="auto">
          <a:xfrm>
            <a:off x="6472518" y="2043953"/>
            <a:ext cx="5719482"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604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a:t>
            </a:r>
          </a:p>
        </p:txBody>
      </p:sp>
      <p:sp>
        <p:nvSpPr>
          <p:cNvPr id="3" name="Content Placeholder 2"/>
          <p:cNvSpPr>
            <a:spLocks noGrp="1"/>
          </p:cNvSpPr>
          <p:nvPr>
            <p:ph idx="1"/>
          </p:nvPr>
        </p:nvSpPr>
        <p:spPr>
          <a:xfrm>
            <a:off x="955030" y="2011729"/>
            <a:ext cx="8946541" cy="4195481"/>
          </a:xfrm>
        </p:spPr>
        <p:txBody>
          <a:bodyPr/>
          <a:lstStyle/>
          <a:p>
            <a:r>
              <a:rPr lang="en-US" dirty="0"/>
              <a:t>Although approximately 17,000 black residents of Mississippi attempted to register to vote in the summer of 1964, only 1,600 of the completed applications were accepted by local registrars. </a:t>
            </a:r>
          </a:p>
          <a:p>
            <a:r>
              <a:rPr lang="en-US" dirty="0"/>
              <a:t>Court case highlights the need for expanded civil rights protections for all</a:t>
            </a:r>
          </a:p>
          <a:p>
            <a:r>
              <a:rPr lang="en-US" dirty="0"/>
              <a:t>Highlighting the need for federal voting rights legislation, these efforts created political momentum for the </a:t>
            </a:r>
            <a:r>
              <a:rPr lang="en-US" b="1" dirty="0"/>
              <a:t>1965 Voting Rights Act</a:t>
            </a:r>
            <a:r>
              <a:rPr lang="en-US" dirty="0"/>
              <a:t>.</a:t>
            </a:r>
          </a:p>
        </p:txBody>
      </p:sp>
    </p:spTree>
    <p:extLst>
      <p:ext uri="{BB962C8B-B14F-4D97-AF65-F5344CB8AC3E}">
        <p14:creationId xmlns:p14="http://schemas.microsoft.com/office/powerpoint/2010/main" val="427552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February 1965…</a:t>
            </a:r>
          </a:p>
        </p:txBody>
      </p:sp>
      <p:sp>
        <p:nvSpPr>
          <p:cNvPr id="3" name="Content Placeholder 2"/>
          <p:cNvSpPr>
            <a:spLocks noGrp="1"/>
          </p:cNvSpPr>
          <p:nvPr>
            <p:ph idx="1"/>
          </p:nvPr>
        </p:nvSpPr>
        <p:spPr>
          <a:xfrm>
            <a:off x="646111" y="1853248"/>
            <a:ext cx="7001597" cy="4195481"/>
          </a:xfrm>
        </p:spPr>
        <p:txBody>
          <a:bodyPr/>
          <a:lstStyle/>
          <a:p>
            <a:r>
              <a:rPr lang="en-US" dirty="0"/>
              <a:t>Jimmy Lee Jackson</a:t>
            </a:r>
          </a:p>
          <a:p>
            <a:r>
              <a:rPr lang="en-US" dirty="0"/>
              <a:t>Witnessed his grandfather being turned away from registering to vote in 1962</a:t>
            </a:r>
          </a:p>
          <a:p>
            <a:r>
              <a:rPr lang="en-US" dirty="0"/>
              <a:t>Participated in the 2/18/65 night march in Marion</a:t>
            </a:r>
          </a:p>
          <a:p>
            <a:r>
              <a:rPr lang="en-US" dirty="0"/>
              <a:t>State troopers joined police chief and ordered marchers to disperse</a:t>
            </a:r>
          </a:p>
          <a:p>
            <a:r>
              <a:rPr lang="en-US" dirty="0"/>
              <a:t>He tried to stop a trooper from beating his mother</a:t>
            </a:r>
          </a:p>
          <a:p>
            <a:r>
              <a:rPr lang="en-US" dirty="0"/>
              <a:t>He was clubbed across the face and shot in the stomach</a:t>
            </a:r>
          </a:p>
          <a:p>
            <a:r>
              <a:rPr lang="en-US" dirty="0"/>
              <a:t>Black hospital was two hours away in Selma</a:t>
            </a:r>
          </a:p>
        </p:txBody>
      </p:sp>
      <p:pic>
        <p:nvPicPr>
          <p:cNvPr id="3074" name="Picture 2" descr="Emancipation Proclamation: Forever Free — Throwback Thursday: Th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0410" y="3661928"/>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immie Lee Jackson | Southern Poverty Law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8523" y="0"/>
            <a:ext cx="3050750" cy="305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45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7, 1965…Selma</a:t>
            </a:r>
          </a:p>
        </p:txBody>
      </p:sp>
      <p:sp>
        <p:nvSpPr>
          <p:cNvPr id="3" name="Content Placeholder 2"/>
          <p:cNvSpPr>
            <a:spLocks noGrp="1"/>
          </p:cNvSpPr>
          <p:nvPr>
            <p:ph idx="1"/>
          </p:nvPr>
        </p:nvSpPr>
        <p:spPr>
          <a:xfrm>
            <a:off x="646111" y="1853248"/>
            <a:ext cx="4660179" cy="2649479"/>
          </a:xfrm>
        </p:spPr>
        <p:txBody>
          <a:bodyPr/>
          <a:lstStyle/>
          <a:p>
            <a:r>
              <a:rPr lang="en-US" dirty="0"/>
              <a:t>In response to Jackson’s death</a:t>
            </a:r>
          </a:p>
          <a:p>
            <a:r>
              <a:rPr lang="en-US" dirty="0"/>
              <a:t>King and Lewis lead the march from Selma to Montgomery</a:t>
            </a:r>
          </a:p>
          <a:p>
            <a:r>
              <a:rPr lang="en-US" dirty="0"/>
              <a:t>Marchers face off with the police as they cross the Edmund </a:t>
            </a:r>
            <a:r>
              <a:rPr lang="en-US" dirty="0" err="1"/>
              <a:t>Pettus</a:t>
            </a:r>
            <a:r>
              <a:rPr lang="en-US" dirty="0"/>
              <a:t> Bridge</a:t>
            </a:r>
          </a:p>
        </p:txBody>
      </p:sp>
      <p:pic>
        <p:nvPicPr>
          <p:cNvPr id="4098" name="Picture 2" descr="Edmund Pettus Bridge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367" y="1413163"/>
            <a:ext cx="6449962" cy="4544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97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09" y="269698"/>
            <a:ext cx="7012142" cy="1400530"/>
          </a:xfrm>
        </p:spPr>
        <p:txBody>
          <a:bodyPr/>
          <a:lstStyle/>
          <a:p>
            <a:r>
              <a:rPr lang="en-US" dirty="0"/>
              <a:t>“Their Cause Must Be Our Cause Too”</a:t>
            </a:r>
          </a:p>
        </p:txBody>
      </p:sp>
      <p:sp>
        <p:nvSpPr>
          <p:cNvPr id="3" name="Content Placeholder 2"/>
          <p:cNvSpPr>
            <a:spLocks noGrp="1"/>
          </p:cNvSpPr>
          <p:nvPr>
            <p:ph idx="1"/>
          </p:nvPr>
        </p:nvSpPr>
        <p:spPr>
          <a:xfrm>
            <a:off x="129746" y="1825625"/>
            <a:ext cx="8220740" cy="4351338"/>
          </a:xfrm>
        </p:spPr>
        <p:txBody>
          <a:bodyPr/>
          <a:lstStyle/>
          <a:p>
            <a:r>
              <a:rPr lang="en-US" dirty="0"/>
              <a:t>Selma, Bloody Sunday</a:t>
            </a:r>
          </a:p>
          <a:p>
            <a:r>
              <a:rPr lang="en-US" dirty="0">
                <a:hlinkClick r:id="rId2"/>
              </a:rPr>
              <a:t>BLOODY SUNDAY IN SELMA - HD - Film &amp; Video Stock (efootage.com)</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350" y="0"/>
            <a:ext cx="4933650" cy="32621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059" y="3396582"/>
            <a:ext cx="5990117" cy="3370802"/>
          </a:xfrm>
          <a:prstGeom prst="rect">
            <a:avLst/>
          </a:prstGeom>
        </p:spPr>
      </p:pic>
      <p:sp>
        <p:nvSpPr>
          <p:cNvPr id="4" name="Rectangle 3"/>
          <p:cNvSpPr/>
          <p:nvPr/>
        </p:nvSpPr>
        <p:spPr>
          <a:xfrm>
            <a:off x="7965647" y="4001294"/>
            <a:ext cx="3519055"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Source Sans Pro"/>
                <a:ea typeface="+mn-ea"/>
                <a:cs typeface="+mn-cs"/>
              </a:rPr>
              <a:t> </a:t>
            </a:r>
            <a:r>
              <a:rPr kumimoji="0" lang="en-US" sz="1800" b="0" i="0" u="none" strike="noStrike" kern="1200" cap="none" spc="0" normalizeH="0" baseline="0" noProof="0" dirty="0">
                <a:ln>
                  <a:noFill/>
                </a:ln>
                <a:solidFill>
                  <a:prstClr val="white"/>
                </a:solidFill>
                <a:effectLst/>
                <a:uLnTx/>
                <a:uFillTx/>
                <a:latin typeface="Source Sans Pro"/>
                <a:ea typeface="+mn-ea"/>
                <a:cs typeface="+mn-cs"/>
              </a:rPr>
              <a:t>“I don’t see how President Johnson can send troops to Vietnam—I don’t see how he can send troops to the Congo—I don’t see how he can send troops to Africa and can’t send troops to Selma” </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76083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210F6-1099-4576-9703-DA893A406E91}"/>
              </a:ext>
            </a:extLst>
          </p:cNvPr>
          <p:cNvSpPr>
            <a:spLocks noGrp="1"/>
          </p:cNvSpPr>
          <p:nvPr>
            <p:ph type="title"/>
          </p:nvPr>
        </p:nvSpPr>
        <p:spPr>
          <a:xfrm>
            <a:off x="132977" y="0"/>
            <a:ext cx="9404723" cy="1400530"/>
          </a:xfrm>
        </p:spPr>
        <p:txBody>
          <a:bodyPr/>
          <a:lstStyle/>
          <a:p>
            <a:r>
              <a:rPr lang="en-US" dirty="0"/>
              <a:t>Poor People’s Campaign (PPC)</a:t>
            </a:r>
          </a:p>
        </p:txBody>
      </p:sp>
      <p:sp>
        <p:nvSpPr>
          <p:cNvPr id="3" name="Content Placeholder 2">
            <a:extLst>
              <a:ext uri="{FF2B5EF4-FFF2-40B4-BE49-F238E27FC236}">
                <a16:creationId xmlns:a16="http://schemas.microsoft.com/office/drawing/2014/main" id="{A38DCE81-3B8F-4427-AE4E-C7CCFF78333F}"/>
              </a:ext>
            </a:extLst>
          </p:cNvPr>
          <p:cNvSpPr>
            <a:spLocks noGrp="1"/>
          </p:cNvSpPr>
          <p:nvPr>
            <p:ph idx="1"/>
          </p:nvPr>
        </p:nvSpPr>
        <p:spPr>
          <a:xfrm>
            <a:off x="0" y="1219200"/>
            <a:ext cx="7323667" cy="3471333"/>
          </a:xfrm>
        </p:spPr>
        <p:txBody>
          <a:bodyPr/>
          <a:lstStyle/>
          <a:p>
            <a:r>
              <a:rPr lang="en-US" dirty="0"/>
              <a:t>1968: two Memphis refuse collectors, </a:t>
            </a:r>
            <a:r>
              <a:rPr lang="en-US" dirty="0" err="1"/>
              <a:t>Echol</a:t>
            </a:r>
            <a:r>
              <a:rPr lang="en-US" dirty="0"/>
              <a:t> Cole and Robert Walker, were crushed by malfunctioning truck.</a:t>
            </a:r>
          </a:p>
          <a:p>
            <a:r>
              <a:rPr lang="en-US" b="0" i="0" dirty="0">
                <a:effectLst/>
                <a:latin typeface="Source Sans Pro" panose="020B0503030403020204" pitchFamily="34" charset="0"/>
              </a:rPr>
              <a:t>1,300 black men from the Memphis Department of Public Works went on strike.</a:t>
            </a:r>
          </a:p>
          <a:p>
            <a:r>
              <a:rPr lang="en-US" b="0" i="0" dirty="0">
                <a:effectLst/>
                <a:latin typeface="Source Sans Pro" panose="020B0503030403020204" pitchFamily="34" charset="0"/>
              </a:rPr>
              <a:t>King believed the struggle in Memphis exposed the need for economic equality and social justice that he hoped the PPC would highlight nationally.</a:t>
            </a:r>
            <a:endParaRPr lang="en-US" dirty="0"/>
          </a:p>
        </p:txBody>
      </p:sp>
      <p:pic>
        <p:nvPicPr>
          <p:cNvPr id="2050" name="Picture 2" descr="See the source image">
            <a:extLst>
              <a:ext uri="{FF2B5EF4-FFF2-40B4-BE49-F238E27FC236}">
                <a16:creationId xmlns:a16="http://schemas.microsoft.com/office/drawing/2014/main" id="{03FCEAD5-CAC6-450C-A3EC-D2396DF55C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8264" y="0"/>
            <a:ext cx="3893736" cy="27516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C0F3BD76-8662-477F-B588-452C8597AA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2287" y="4191000"/>
            <a:ext cx="4619713"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D0A102D7-5173-4EDC-9332-8CACFEC3E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1" y="4053394"/>
            <a:ext cx="4946650" cy="278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86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C4420-7343-45D8-9FFD-6B68D14FCD6F}"/>
              </a:ext>
            </a:extLst>
          </p:cNvPr>
          <p:cNvSpPr>
            <a:spLocks noGrp="1"/>
          </p:cNvSpPr>
          <p:nvPr>
            <p:ph type="title"/>
          </p:nvPr>
        </p:nvSpPr>
        <p:spPr/>
        <p:txBody>
          <a:bodyPr/>
          <a:lstStyle/>
          <a:p>
            <a:endParaRPr lang="en-US"/>
          </a:p>
        </p:txBody>
      </p:sp>
      <p:pic>
        <p:nvPicPr>
          <p:cNvPr id="4" name="Online Media 3" title="Martin Luther King's Last Speech: &quot;I've Been To The Mountaintop&quot;">
            <a:hlinkClick r:id="" action="ppaction://media"/>
            <a:extLst>
              <a:ext uri="{FF2B5EF4-FFF2-40B4-BE49-F238E27FC236}">
                <a16:creationId xmlns:a16="http://schemas.microsoft.com/office/drawing/2014/main" id="{AC721080-FEBD-481B-9104-8E0AD91E21E8}"/>
              </a:ext>
            </a:extLst>
          </p:cNvPr>
          <p:cNvPicPr>
            <a:picLocks noRot="1" noChangeAspect="1"/>
          </p:cNvPicPr>
          <p:nvPr>
            <a:videoFile r:link="rId1"/>
          </p:nvPr>
        </p:nvPicPr>
        <p:blipFill>
          <a:blip r:embed="rId3"/>
          <a:stretch>
            <a:fillRect/>
          </a:stretch>
        </p:blipFill>
        <p:spPr>
          <a:xfrm>
            <a:off x="1515533" y="60325"/>
            <a:ext cx="8983133" cy="6737350"/>
          </a:xfrm>
          <a:prstGeom prst="rect">
            <a:avLst/>
          </a:prstGeom>
        </p:spPr>
      </p:pic>
    </p:spTree>
    <p:extLst>
      <p:ext uri="{BB962C8B-B14F-4D97-AF65-F5344CB8AC3E}">
        <p14:creationId xmlns:p14="http://schemas.microsoft.com/office/powerpoint/2010/main" val="12709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334185"/>
            <a:ext cx="10152435" cy="1400530"/>
          </a:xfrm>
        </p:spPr>
        <p:txBody>
          <a:bodyPr/>
          <a:lstStyle/>
          <a:p>
            <a:r>
              <a:rPr lang="en-US" dirty="0"/>
              <a:t>“Somewhere I read…”</a:t>
            </a:r>
          </a:p>
        </p:txBody>
      </p:sp>
      <p:pic>
        <p:nvPicPr>
          <p:cNvPr id="9220" name="Picture 4" descr="Image result for mlk assassin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0030" y="2213296"/>
            <a:ext cx="6851970" cy="454746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8717B32C-D69B-4763-80BB-8E5F642E03BF}"/>
              </a:ext>
            </a:extLst>
          </p:cNvPr>
          <p:cNvSpPr>
            <a:spLocks noGrp="1"/>
          </p:cNvSpPr>
          <p:nvPr>
            <p:ph idx="1"/>
          </p:nvPr>
        </p:nvSpPr>
        <p:spPr/>
        <p:txBody>
          <a:bodyPr/>
          <a:lstStyle/>
          <a:p>
            <a:endParaRPr lang="en-US"/>
          </a:p>
        </p:txBody>
      </p:sp>
      <p:pic>
        <p:nvPicPr>
          <p:cNvPr id="3074" name="Picture 2" descr="The Martin Luther King Assassination Riots (1968) •">
            <a:extLst>
              <a:ext uri="{FF2B5EF4-FFF2-40B4-BE49-F238E27FC236}">
                <a16:creationId xmlns:a16="http://schemas.microsoft.com/office/drawing/2014/main" id="{44C1BD10-7EC4-4B7F-BBAF-ACF530795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5333"/>
            <a:ext cx="5306034" cy="395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30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Malcolm X</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3321" y="693396"/>
            <a:ext cx="4676748" cy="5845936"/>
          </a:xfrm>
        </p:spPr>
      </p:pic>
      <p:sp>
        <p:nvSpPr>
          <p:cNvPr id="3" name="Rectangle 2"/>
          <p:cNvSpPr/>
          <p:nvPr/>
        </p:nvSpPr>
        <p:spPr>
          <a:xfrm>
            <a:off x="381153" y="2585312"/>
            <a:ext cx="4057919" cy="2062103"/>
          </a:xfrm>
          <a:prstGeom prst="rect">
            <a:avLst/>
          </a:prstGeom>
        </p:spPr>
        <p:txBody>
          <a:bodyPr wrap="square">
            <a:spAutoFit/>
          </a:bodyPr>
          <a:lstStyle/>
          <a:p>
            <a:r>
              <a:rPr lang="en-US" sz="3200" dirty="0">
                <a:solidFill>
                  <a:prstClr val="white"/>
                </a:solidFill>
                <a:hlinkClick r:id="rId3"/>
              </a:rPr>
              <a:t>https://www.youtube.com/watch?v=7TkN7eMqxkA</a:t>
            </a:r>
            <a:endParaRPr lang="en-US" sz="3200" dirty="0">
              <a:solidFill>
                <a:prstClr val="white"/>
              </a:solidFill>
            </a:endParaRPr>
          </a:p>
          <a:p>
            <a:endParaRPr lang="en-US" sz="3200" dirty="0">
              <a:solidFill>
                <a:prstClr val="white"/>
              </a:solidFill>
            </a:endParaRPr>
          </a:p>
        </p:txBody>
      </p:sp>
    </p:spTree>
    <p:extLst>
      <p:ext uri="{BB962C8B-B14F-4D97-AF65-F5344CB8AC3E}">
        <p14:creationId xmlns:p14="http://schemas.microsoft.com/office/powerpoint/2010/main" val="1571651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ee the source image">
            <a:extLst>
              <a:ext uri="{FF2B5EF4-FFF2-40B4-BE49-F238E27FC236}">
                <a16:creationId xmlns:a16="http://schemas.microsoft.com/office/drawing/2014/main" id="{6013844D-E54D-44C9-A253-724D344C5B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58" t="6223" r="5153" b="6539"/>
          <a:stretch/>
        </p:blipFill>
        <p:spPr bwMode="auto">
          <a:xfrm>
            <a:off x="2369218" y="2003429"/>
            <a:ext cx="6351962" cy="47587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E0E9AB-2CD6-4B72-BC6D-FDD9C833F224}"/>
              </a:ext>
            </a:extLst>
          </p:cNvPr>
          <p:cNvSpPr>
            <a:spLocks noGrp="1"/>
          </p:cNvSpPr>
          <p:nvPr>
            <p:ph type="title"/>
          </p:nvPr>
        </p:nvSpPr>
        <p:spPr>
          <a:xfrm>
            <a:off x="7811588" y="702156"/>
            <a:ext cx="3799219" cy="1013800"/>
          </a:xfrm>
        </p:spPr>
        <p:txBody>
          <a:bodyPr/>
          <a:lstStyle/>
          <a:p>
            <a:r>
              <a:rPr lang="en-US" dirty="0"/>
              <a:t>Philadelphia, 1965</a:t>
            </a:r>
          </a:p>
        </p:txBody>
      </p:sp>
      <p:pic>
        <p:nvPicPr>
          <p:cNvPr id="1026" name="Picture 2">
            <a:extLst>
              <a:ext uri="{FF2B5EF4-FFF2-40B4-BE49-F238E27FC236}">
                <a16:creationId xmlns:a16="http://schemas.microsoft.com/office/drawing/2014/main" id="{3DFFD963-C26D-4899-AA77-61A2BC110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174" y="2101857"/>
            <a:ext cx="6727826" cy="43207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8BDE9F6-4F9A-4BD3-822F-981B1CC36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64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74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A4CA3-64FB-40F1-B95B-02BA87ECD4DB}"/>
              </a:ext>
            </a:extLst>
          </p:cNvPr>
          <p:cNvSpPr>
            <a:spLocks noGrp="1"/>
          </p:cNvSpPr>
          <p:nvPr>
            <p:ph type="title"/>
          </p:nvPr>
        </p:nvSpPr>
        <p:spPr/>
        <p:txBody>
          <a:bodyPr/>
          <a:lstStyle/>
          <a:p>
            <a:r>
              <a:rPr lang="en-US" dirty="0"/>
              <a:t>Movement continued (start 1:26)</a:t>
            </a:r>
          </a:p>
        </p:txBody>
      </p:sp>
      <p:pic>
        <p:nvPicPr>
          <p:cNvPr id="4" name="Online Media 3" title="5 LGBTQ Riots Before Stonewall">
            <a:hlinkClick r:id="" action="ppaction://media"/>
            <a:extLst>
              <a:ext uri="{FF2B5EF4-FFF2-40B4-BE49-F238E27FC236}">
                <a16:creationId xmlns:a16="http://schemas.microsoft.com/office/drawing/2014/main" id="{4B4E22DC-CC1F-4FE4-8166-77B003A98C7B}"/>
              </a:ext>
            </a:extLst>
          </p:cNvPr>
          <p:cNvPicPr>
            <a:picLocks noRot="1" noChangeAspect="1"/>
          </p:cNvPicPr>
          <p:nvPr>
            <a:videoFile r:link="rId1"/>
          </p:nvPr>
        </p:nvPicPr>
        <p:blipFill>
          <a:blip r:embed="rId3"/>
          <a:stretch>
            <a:fillRect/>
          </a:stretch>
        </p:blipFill>
        <p:spPr>
          <a:xfrm>
            <a:off x="3160442" y="1923478"/>
            <a:ext cx="8526461" cy="4817451"/>
          </a:xfrm>
          <a:prstGeom prst="rect">
            <a:avLst/>
          </a:prstGeom>
        </p:spPr>
      </p:pic>
      <p:sp>
        <p:nvSpPr>
          <p:cNvPr id="5" name="TextBox 4">
            <a:extLst>
              <a:ext uri="{FF2B5EF4-FFF2-40B4-BE49-F238E27FC236}">
                <a16:creationId xmlns:a16="http://schemas.microsoft.com/office/drawing/2014/main" id="{4250AF46-26F6-4CFF-BA21-6435EAEB5D2A}"/>
              </a:ext>
            </a:extLst>
          </p:cNvPr>
          <p:cNvSpPr txBox="1"/>
          <p:nvPr/>
        </p:nvSpPr>
        <p:spPr>
          <a:xfrm>
            <a:off x="113210" y="2228671"/>
            <a:ext cx="270193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How does the “sip-ins” signify the possible first recorded display of Gay Civil Disobedience?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28675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gershon</a:t>
            </a:r>
            <a:endParaRPr lang="en-US" dirty="0"/>
          </a:p>
        </p:txBody>
      </p:sp>
      <p:sp>
        <p:nvSpPr>
          <p:cNvPr id="3" name="Content Placeholder 2"/>
          <p:cNvSpPr>
            <a:spLocks noGrp="1"/>
          </p:cNvSpPr>
          <p:nvPr>
            <p:ph idx="1"/>
          </p:nvPr>
        </p:nvSpPr>
        <p:spPr>
          <a:xfrm>
            <a:off x="222603" y="2043953"/>
            <a:ext cx="5837538" cy="4177553"/>
          </a:xfrm>
        </p:spPr>
        <p:txBody>
          <a:bodyPr>
            <a:normAutofit/>
          </a:bodyPr>
          <a:lstStyle/>
          <a:p>
            <a:pPr marL="0" indent="0">
              <a:buNone/>
            </a:pPr>
            <a:r>
              <a:rPr lang="en-US" sz="3200" dirty="0"/>
              <a:t>“Male-to-female figures were simply dropped from the narrative, much like Asians, Mexicans, and African-Americans on the historical frontier.”</a:t>
            </a:r>
          </a:p>
          <a:p>
            <a:pPr marL="0" indent="0">
              <a:buNone/>
            </a:pPr>
            <a:r>
              <a:rPr lang="en-US" sz="3200" dirty="0"/>
              <a:t>Why the difference?</a:t>
            </a:r>
          </a:p>
        </p:txBody>
      </p:sp>
      <p:pic>
        <p:nvPicPr>
          <p:cNvPr id="4098" name="Picture 2" descr="Image result for gay male old w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1174" y="34690"/>
            <a:ext cx="5079814" cy="682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209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76" y="1399447"/>
            <a:ext cx="11029616" cy="839656"/>
          </a:xfrm>
        </p:spPr>
        <p:txBody>
          <a:bodyPr>
            <a:normAutofit fontScale="90000"/>
          </a:bodyPr>
          <a:lstStyle/>
          <a:p>
            <a:r>
              <a:rPr lang="en-US" dirty="0"/>
              <a:t>Stonewall 1969:</a:t>
            </a:r>
            <a:br>
              <a:rPr lang="en-US" dirty="0"/>
            </a:br>
            <a:br>
              <a:rPr lang="en-US" dirty="0"/>
            </a:br>
            <a:endParaRPr lang="en-US" dirty="0"/>
          </a:p>
        </p:txBody>
      </p:sp>
      <p:pic>
        <p:nvPicPr>
          <p:cNvPr id="6146" name="Picture 2" descr="Image result for stonewal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45189" y="503464"/>
            <a:ext cx="1754415" cy="1315811"/>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How the Stonewall Riots Sparked a Movement | History">
            <a:hlinkClick r:id="" action="ppaction://media"/>
            <a:extLst>
              <a:ext uri="{FF2B5EF4-FFF2-40B4-BE49-F238E27FC236}">
                <a16:creationId xmlns:a16="http://schemas.microsoft.com/office/drawing/2014/main" id="{10941402-DA36-4DC2-B565-C64EF6255334}"/>
              </a:ext>
            </a:extLst>
          </p:cNvPr>
          <p:cNvPicPr>
            <a:picLocks noRot="1" noChangeAspect="1"/>
          </p:cNvPicPr>
          <p:nvPr>
            <a:videoFile r:link="rId1"/>
          </p:nvPr>
        </p:nvPicPr>
        <p:blipFill>
          <a:blip r:embed="rId4"/>
          <a:stretch>
            <a:fillRect/>
          </a:stretch>
        </p:blipFill>
        <p:spPr>
          <a:xfrm>
            <a:off x="1702056" y="1864996"/>
            <a:ext cx="8787888" cy="4965157"/>
          </a:xfrm>
          <a:prstGeom prst="rect">
            <a:avLst/>
          </a:prstGeom>
        </p:spPr>
      </p:pic>
    </p:spTree>
    <p:extLst>
      <p:ext uri="{BB962C8B-B14F-4D97-AF65-F5344CB8AC3E}">
        <p14:creationId xmlns:p14="http://schemas.microsoft.com/office/powerpoint/2010/main" val="44446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Harvey milk</a:t>
            </a:r>
          </a:p>
        </p:txBody>
      </p:sp>
      <p:pic>
        <p:nvPicPr>
          <p:cNvPr id="11266" name="Picture 2" descr="Image result for harvey mil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9223" y="172735"/>
            <a:ext cx="8423365" cy="654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3826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a:t>
            </a:r>
            <a:r>
              <a:rPr lang="en-US" baseline="30000" dirty="0"/>
              <a:t>th</a:t>
            </a:r>
            <a:r>
              <a:rPr lang="en-US" dirty="0"/>
              <a:t> amendment</a:t>
            </a:r>
          </a:p>
        </p:txBody>
      </p:sp>
      <p:sp>
        <p:nvSpPr>
          <p:cNvPr id="3" name="Content Placeholder 2"/>
          <p:cNvSpPr>
            <a:spLocks noGrp="1"/>
          </p:cNvSpPr>
          <p:nvPr>
            <p:ph idx="1"/>
          </p:nvPr>
        </p:nvSpPr>
        <p:spPr>
          <a:xfrm>
            <a:off x="581193" y="2180496"/>
            <a:ext cx="5244842" cy="3678303"/>
          </a:xfrm>
        </p:spPr>
        <p:txBody>
          <a:bodyPr/>
          <a:lstStyle/>
          <a:p>
            <a:r>
              <a:rPr lang="en-US" u="sng" dirty="0">
                <a:solidFill>
                  <a:schemeClr val="tx1"/>
                </a:solidFill>
              </a:rPr>
              <a:t>All persons </a:t>
            </a:r>
            <a:r>
              <a:rPr lang="en-US" dirty="0"/>
              <a:t>born or naturalized in the United States and subject to the jurisdiction thereof, are citizens of the United States and of the State wherein they reside. </a:t>
            </a:r>
          </a:p>
          <a:p>
            <a:r>
              <a:rPr lang="en-US" dirty="0"/>
              <a:t>No State shall make or enforce any law which shall abridge the </a:t>
            </a:r>
            <a:r>
              <a:rPr lang="en-US" u="sng" dirty="0">
                <a:solidFill>
                  <a:schemeClr val="tx1"/>
                </a:solidFill>
              </a:rPr>
              <a:t>privileges or immunities of citizens </a:t>
            </a:r>
            <a:r>
              <a:rPr lang="en-US" dirty="0"/>
              <a:t>of the United States; nor shall any State deprive any person of life, liberty, or property, without </a:t>
            </a:r>
            <a:r>
              <a:rPr lang="en-US" u="sng" dirty="0">
                <a:solidFill>
                  <a:schemeClr val="tx1"/>
                </a:solidFill>
              </a:rPr>
              <a:t>due process of law;</a:t>
            </a:r>
            <a:r>
              <a:rPr lang="en-US" dirty="0"/>
              <a:t> nor deny to any person within its jurisdiction the </a:t>
            </a:r>
            <a:r>
              <a:rPr lang="en-US" u="sng" dirty="0">
                <a:solidFill>
                  <a:schemeClr val="tx1"/>
                </a:solidFill>
              </a:rPr>
              <a:t>equal protection </a:t>
            </a:r>
            <a:r>
              <a:rPr lang="en-US" dirty="0"/>
              <a:t>of the laws</a:t>
            </a:r>
          </a:p>
        </p:txBody>
      </p:sp>
      <p:pic>
        <p:nvPicPr>
          <p:cNvPr id="2050" name="Picture 2" descr="Image result for 14th amend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380" y="1909671"/>
            <a:ext cx="4695099" cy="469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7832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Rights Law</a:t>
            </a:r>
          </a:p>
        </p:txBody>
      </p:sp>
      <p:sp>
        <p:nvSpPr>
          <p:cNvPr id="3" name="Content Placeholder 2"/>
          <p:cNvSpPr>
            <a:spLocks noGrp="1"/>
          </p:cNvSpPr>
          <p:nvPr>
            <p:ph idx="1"/>
          </p:nvPr>
        </p:nvSpPr>
        <p:spPr>
          <a:xfrm>
            <a:off x="335692" y="3044825"/>
            <a:ext cx="10515600" cy="2406133"/>
          </a:xfrm>
        </p:spPr>
        <p:txBody>
          <a:bodyPr>
            <a:noAutofit/>
          </a:bodyPr>
          <a:lstStyle/>
          <a:p>
            <a:r>
              <a:rPr lang="en-US" sz="3200" dirty="0"/>
              <a:t>1964 Civil Rights Act</a:t>
            </a:r>
          </a:p>
          <a:p>
            <a:r>
              <a:rPr lang="en-US" sz="3200" dirty="0"/>
              <a:t>Bans discrimination in public places and employment based upon race, color, national origin, sex and religion</a:t>
            </a:r>
          </a:p>
          <a:p>
            <a:r>
              <a:rPr lang="en-US" sz="3200" dirty="0"/>
              <a:t>Can LGBTQIA issues be protected under the definition of “sex”?</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3677" y="60325"/>
            <a:ext cx="3718323" cy="2496976"/>
          </a:xfrm>
          <a:prstGeom prst="rect">
            <a:avLst/>
          </a:prstGeom>
        </p:spPr>
      </p:pic>
    </p:spTree>
    <p:extLst>
      <p:ext uri="{BB962C8B-B14F-4D97-AF65-F5344CB8AC3E}">
        <p14:creationId xmlns:p14="http://schemas.microsoft.com/office/powerpoint/2010/main" val="318433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Restrictive laws</a:t>
            </a:r>
          </a:p>
        </p:txBody>
      </p:sp>
      <p:sp>
        <p:nvSpPr>
          <p:cNvPr id="3" name="Content Placeholder 2"/>
          <p:cNvSpPr>
            <a:spLocks noGrp="1"/>
          </p:cNvSpPr>
          <p:nvPr>
            <p:ph idx="1"/>
          </p:nvPr>
        </p:nvSpPr>
        <p:spPr/>
        <p:txBody>
          <a:bodyPr>
            <a:normAutofit/>
          </a:bodyPr>
          <a:lstStyle/>
          <a:p>
            <a:r>
              <a:rPr lang="en-US" sz="3600" dirty="0"/>
              <a:t>Sodomy laws</a:t>
            </a:r>
          </a:p>
          <a:p>
            <a:r>
              <a:rPr lang="en-US" sz="3600" dirty="0"/>
              <a:t>Restrictions on gay bars</a:t>
            </a:r>
          </a:p>
          <a:p>
            <a:r>
              <a:rPr lang="en-US" sz="3600" dirty="0"/>
              <a:t>Laws against crossdressing </a:t>
            </a:r>
          </a:p>
          <a:p>
            <a:r>
              <a:rPr lang="en-US" sz="3600" dirty="0"/>
              <a:t>Same-sex marriage cases</a:t>
            </a:r>
          </a:p>
        </p:txBody>
      </p:sp>
    </p:spTree>
    <p:extLst>
      <p:ext uri="{BB962C8B-B14F-4D97-AF65-F5344CB8AC3E}">
        <p14:creationId xmlns:p14="http://schemas.microsoft.com/office/powerpoint/2010/main" val="353542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Loving v.  Virginia</a:t>
            </a:r>
          </a:p>
        </p:txBody>
      </p:sp>
      <p:sp>
        <p:nvSpPr>
          <p:cNvPr id="3" name="Content Placeholder 2"/>
          <p:cNvSpPr>
            <a:spLocks noGrp="1"/>
          </p:cNvSpPr>
          <p:nvPr>
            <p:ph idx="1"/>
          </p:nvPr>
        </p:nvSpPr>
        <p:spPr>
          <a:xfrm>
            <a:off x="466893" y="2514011"/>
            <a:ext cx="11029615" cy="2543904"/>
          </a:xfrm>
        </p:spPr>
        <p:txBody>
          <a:bodyPr>
            <a:normAutofit/>
          </a:bodyPr>
          <a:lstStyle/>
          <a:p>
            <a:pPr marL="0" indent="0">
              <a:buNone/>
            </a:pPr>
            <a:r>
              <a:rPr lang="en-US" sz="2400" dirty="0"/>
              <a:t>Virginia law violated the Due Process Clause of the Fourteenth Amendment. "Under our Constitution," wrote Chief Justice Earl Warren, "the freedom to marry, or not marry, a person of another race resides with the individual, and cannot be infringed by the State."</a:t>
            </a:r>
          </a:p>
        </p:txBody>
      </p:sp>
      <p:pic>
        <p:nvPicPr>
          <p:cNvPr id="4" name="Picture 3"/>
          <p:cNvPicPr>
            <a:picLocks noChangeAspect="1"/>
          </p:cNvPicPr>
          <p:nvPr/>
        </p:nvPicPr>
        <p:blipFill rotWithShape="1">
          <a:blip r:embed="rId2"/>
          <a:srcRect l="42812" t="29444" r="16563" b="58889"/>
          <a:stretch/>
        </p:blipFill>
        <p:spPr>
          <a:xfrm>
            <a:off x="2647950" y="5478252"/>
            <a:ext cx="7943850" cy="1283237"/>
          </a:xfrm>
          <a:prstGeom prst="rect">
            <a:avLst/>
          </a:prstGeom>
        </p:spPr>
      </p:pic>
      <p:pic>
        <p:nvPicPr>
          <p:cNvPr id="12290"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275" y="12357"/>
            <a:ext cx="3768725" cy="250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661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Baker v. Nelson, 1971: Minnesota</a:t>
            </a:r>
          </a:p>
        </p:txBody>
      </p:sp>
      <p:sp>
        <p:nvSpPr>
          <p:cNvPr id="3" name="Content Placeholder 2"/>
          <p:cNvSpPr>
            <a:spLocks noGrp="1"/>
          </p:cNvSpPr>
          <p:nvPr>
            <p:ph idx="1"/>
          </p:nvPr>
        </p:nvSpPr>
        <p:spPr>
          <a:xfrm>
            <a:off x="4491193" y="2180496"/>
            <a:ext cx="7119613" cy="3678303"/>
          </a:xfrm>
        </p:spPr>
        <p:txBody>
          <a:bodyPr>
            <a:normAutofit/>
          </a:bodyPr>
          <a:lstStyle/>
          <a:p>
            <a:r>
              <a:rPr lang="en-US" sz="2800" dirty="0"/>
              <a:t>State law that restricted marriage to “persons of the opposite sex.”</a:t>
            </a:r>
          </a:p>
          <a:p>
            <a:r>
              <a:rPr lang="en-US" sz="2800" i="1" dirty="0"/>
              <a:t>Loving v. Virginia</a:t>
            </a:r>
            <a:r>
              <a:rPr lang="en-US" sz="2800" dirty="0"/>
              <a:t> did not apply because “in commonsense and in a constitutional sense, there is a clear distinction between a marital restriction based merely upon race and one based upon the fundamental difference in sex.”</a:t>
            </a:r>
          </a:p>
        </p:txBody>
      </p:sp>
      <p:pic>
        <p:nvPicPr>
          <p:cNvPr id="1026" name="Picture 2" descr="Black and white photograph of Jack Baker and James Michael McConnell applying for a marriage license in Minneapolis, 19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3" y="2838993"/>
            <a:ext cx="4203811" cy="279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17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41" y="797950"/>
            <a:ext cx="11029616" cy="1013800"/>
          </a:xfrm>
        </p:spPr>
        <p:txBody>
          <a:bodyPr>
            <a:normAutofit fontScale="90000"/>
          </a:bodyPr>
          <a:lstStyle/>
          <a:p>
            <a:r>
              <a:rPr lang="en-US" b="1" i="1" dirty="0"/>
              <a:t>Griswold v. Connecticut (1965)</a:t>
            </a:r>
            <a:r>
              <a:rPr lang="en-US" b="1" dirty="0"/>
              <a:t>, </a:t>
            </a:r>
            <a:br>
              <a:rPr lang="en-US" b="1" dirty="0"/>
            </a:br>
            <a:r>
              <a:rPr lang="en-US" b="1" dirty="0"/>
              <a:t>381 U.S. 479</a:t>
            </a:r>
            <a:br>
              <a:rPr lang="en-US" b="1" dirty="0"/>
            </a:br>
            <a:r>
              <a:rPr lang="en-US" b="1" dirty="0"/>
              <a:t>facts</a:t>
            </a:r>
            <a:endParaRPr lang="en-US" dirty="0"/>
          </a:p>
        </p:txBody>
      </p:sp>
      <p:sp>
        <p:nvSpPr>
          <p:cNvPr id="3" name="Content Placeholder 2"/>
          <p:cNvSpPr>
            <a:spLocks noGrp="1"/>
          </p:cNvSpPr>
          <p:nvPr>
            <p:ph idx="1"/>
          </p:nvPr>
        </p:nvSpPr>
        <p:spPr>
          <a:xfrm>
            <a:off x="3056709" y="2484620"/>
            <a:ext cx="8552806" cy="3575430"/>
          </a:xfrm>
        </p:spPr>
        <p:txBody>
          <a:bodyPr>
            <a:noAutofit/>
          </a:bodyPr>
          <a:lstStyle/>
          <a:p>
            <a:r>
              <a:rPr lang="en-US" sz="2800" dirty="0"/>
              <a:t>Planned Parenthood open nine days before arrest</a:t>
            </a:r>
          </a:p>
          <a:p>
            <a:r>
              <a:rPr lang="en-US" sz="2800" dirty="0"/>
              <a:t>Griswold, Executive Director</a:t>
            </a:r>
          </a:p>
          <a:p>
            <a:r>
              <a:rPr lang="en-US" sz="2800" dirty="0"/>
              <a:t>Buxton, licensed physician and professor at Yale Medical School</a:t>
            </a:r>
          </a:p>
          <a:p>
            <a:r>
              <a:rPr lang="en-US" sz="2800" dirty="0"/>
              <a:t>They gave information, instruction, and medical advice to </a:t>
            </a:r>
            <a:r>
              <a:rPr lang="en-US" sz="2800" i="1" dirty="0"/>
              <a:t>married persons</a:t>
            </a:r>
            <a:r>
              <a:rPr lang="en-US" sz="2800" dirty="0"/>
              <a:t> as to the means of preventing conception. They examined the wife and prescribed the best contraceptive device or material for her use. Fees were usually charged, although some couples were serviced free.</a:t>
            </a:r>
          </a:p>
        </p:txBody>
      </p:sp>
      <p:pic>
        <p:nvPicPr>
          <p:cNvPr id="1028" name="Picture 4" descr="http://law2.umkc.edu/faculty/projects/ftrials/conlaw/parenth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41" y="2465064"/>
            <a:ext cx="2157199" cy="280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3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Reasoning of decision</a:t>
            </a:r>
          </a:p>
        </p:txBody>
      </p:sp>
      <p:sp>
        <p:nvSpPr>
          <p:cNvPr id="3" name="Content Placeholder 2"/>
          <p:cNvSpPr>
            <a:spLocks noGrp="1"/>
          </p:cNvSpPr>
          <p:nvPr>
            <p:ph idx="1"/>
          </p:nvPr>
        </p:nvSpPr>
        <p:spPr>
          <a:xfrm>
            <a:off x="288324" y="2553730"/>
            <a:ext cx="11392930" cy="3303373"/>
          </a:xfrm>
        </p:spPr>
        <p:txBody>
          <a:bodyPr>
            <a:normAutofit/>
          </a:bodyPr>
          <a:lstStyle/>
          <a:p>
            <a:pPr fontAlgn="base"/>
            <a:r>
              <a:rPr lang="en-US" dirty="0"/>
              <a:t>Would we allow the police to search the sacred precincts of marital bedrooms for telltale signs of the use of contraceptives? The very idea is repulsive to the notions of privacy surrounding the marriage relationship.</a:t>
            </a:r>
          </a:p>
          <a:p>
            <a:pPr fontAlgn="base"/>
            <a:r>
              <a:rPr lang="en-US" dirty="0"/>
              <a:t>We deal with a right of privacy older than the Bill of Rights -- older than our political parties, older than our school system. </a:t>
            </a:r>
          </a:p>
          <a:p>
            <a:pPr fontAlgn="base"/>
            <a:r>
              <a:rPr lang="en-US" dirty="0"/>
              <a:t>Marriage is a coming together for better or for worse, hopefully enduring, and intimate to the degree of being sacred. It is an association that promotes a way of life, not causes; a harmony in living, not political faiths; a bilateral loyalty, not commercial or social projects. Yet it is an association for as noble a purpose as any involved in our prior decisions.</a:t>
            </a:r>
          </a:p>
          <a:p>
            <a:pPr fontAlgn="base"/>
            <a:r>
              <a:rPr lang="en-US" i="1" dirty="0"/>
              <a:t>Reversed</a:t>
            </a:r>
            <a:r>
              <a:rPr lang="en-US" dirty="0"/>
              <a:t>.</a:t>
            </a:r>
          </a:p>
          <a:p>
            <a:endParaRPr lang="en-US" dirty="0"/>
          </a:p>
        </p:txBody>
      </p:sp>
      <p:pic>
        <p:nvPicPr>
          <p:cNvPr id="4" name="Picture 3"/>
          <p:cNvPicPr>
            <a:picLocks noChangeAspect="1"/>
          </p:cNvPicPr>
          <p:nvPr/>
        </p:nvPicPr>
        <p:blipFill rotWithShape="1">
          <a:blip r:embed="rId2"/>
          <a:srcRect l="39822" t="40609" r="14794" b="42980"/>
          <a:stretch/>
        </p:blipFill>
        <p:spPr>
          <a:xfrm>
            <a:off x="3253945" y="5371071"/>
            <a:ext cx="6706919" cy="1364248"/>
          </a:xfrm>
          <a:prstGeom prst="rect">
            <a:avLst/>
          </a:prstGeom>
        </p:spPr>
      </p:pic>
      <p:pic>
        <p:nvPicPr>
          <p:cNvPr id="2050" name="Picture 2" descr="Image result for griswold v. connecticut (19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827" y="467280"/>
            <a:ext cx="2905340" cy="190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44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1000"/>
                                        <p:tgtEl>
                                          <p:spTgt spid="2050"/>
                                        </p:tgtEl>
                                      </p:cBhvr>
                                    </p:animEffect>
                                    <p:anim calcmode="lin" valueType="num">
                                      <p:cBhvr>
                                        <p:cTn id="28" dur="1000" fill="hold"/>
                                        <p:tgtEl>
                                          <p:spTgt spid="2050"/>
                                        </p:tgtEl>
                                        <p:attrNameLst>
                                          <p:attrName>ppt_x</p:attrName>
                                        </p:attrNameLst>
                                      </p:cBhvr>
                                      <p:tavLst>
                                        <p:tav tm="0">
                                          <p:val>
                                            <p:strVal val="#ppt_x"/>
                                          </p:val>
                                        </p:tav>
                                        <p:tav tm="100000">
                                          <p:val>
                                            <p:strVal val="#ppt_x"/>
                                          </p:val>
                                        </p:tav>
                                      </p:tavLst>
                                    </p:anim>
                                    <p:anim calcmode="lin" valueType="num">
                                      <p:cBhvr>
                                        <p:cTn id="2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Eisenstadt</a:t>
            </a:r>
            <a:r>
              <a:rPr lang="en-US" dirty="0"/>
              <a:t> decision</a:t>
            </a:r>
          </a:p>
        </p:txBody>
      </p:sp>
      <p:sp>
        <p:nvSpPr>
          <p:cNvPr id="3" name="Content Placeholder 2"/>
          <p:cNvSpPr>
            <a:spLocks noGrp="1"/>
          </p:cNvSpPr>
          <p:nvPr>
            <p:ph idx="1"/>
          </p:nvPr>
        </p:nvSpPr>
        <p:spPr/>
        <p:txBody>
          <a:bodyPr/>
          <a:lstStyle/>
          <a:p>
            <a:r>
              <a:rPr lang="en-US" sz="2000" dirty="0"/>
              <a:t>[W]</a:t>
            </a:r>
            <a:r>
              <a:rPr lang="en-US" sz="2000" dirty="0" err="1"/>
              <a:t>hatever</a:t>
            </a:r>
            <a:r>
              <a:rPr lang="en-US" sz="2000" dirty="0"/>
              <a:t> the rights of the individual to access to contraceptives may be, the rights must be the same for the unmarried and the married alike.</a:t>
            </a:r>
          </a:p>
          <a:p>
            <a:endParaRPr lang="en-US" dirty="0"/>
          </a:p>
        </p:txBody>
      </p:sp>
      <p:pic>
        <p:nvPicPr>
          <p:cNvPr id="4" name="Picture 3"/>
          <p:cNvPicPr>
            <a:picLocks noChangeAspect="1"/>
          </p:cNvPicPr>
          <p:nvPr/>
        </p:nvPicPr>
        <p:blipFill rotWithShape="1">
          <a:blip r:embed="rId2"/>
          <a:srcRect l="41099" t="44207" r="15361" b="40240"/>
          <a:stretch/>
        </p:blipFill>
        <p:spPr>
          <a:xfrm>
            <a:off x="1721709" y="4617402"/>
            <a:ext cx="8998508" cy="1808111"/>
          </a:xfrm>
          <a:prstGeom prst="rect">
            <a:avLst/>
          </a:prstGeom>
        </p:spPr>
      </p:pic>
    </p:spTree>
    <p:extLst>
      <p:ext uri="{BB962C8B-B14F-4D97-AF65-F5344CB8AC3E}">
        <p14:creationId xmlns:p14="http://schemas.microsoft.com/office/powerpoint/2010/main" val="40734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Professor Clifford P.  </a:t>
            </a:r>
            <a:r>
              <a:rPr lang="en-US" dirty="0" err="1"/>
              <a:t>Westermeier</a:t>
            </a:r>
            <a:endParaRPr lang="en-US" dirty="0"/>
          </a:p>
        </p:txBody>
      </p:sp>
      <p:sp>
        <p:nvSpPr>
          <p:cNvPr id="3" name="Content Placeholder 2"/>
          <p:cNvSpPr>
            <a:spLocks noGrp="1"/>
          </p:cNvSpPr>
          <p:nvPr>
            <p:ph idx="1"/>
          </p:nvPr>
        </p:nvSpPr>
        <p:spPr>
          <a:xfrm>
            <a:off x="371279" y="1715957"/>
            <a:ext cx="11449442" cy="2013362"/>
          </a:xfrm>
        </p:spPr>
        <p:txBody>
          <a:bodyPr>
            <a:normAutofit/>
          </a:bodyPr>
          <a:lstStyle/>
          <a:p>
            <a:pPr marL="0" indent="0">
              <a:buNone/>
            </a:pPr>
            <a:r>
              <a:rPr lang="en-US" sz="3200" dirty="0"/>
              <a:t>“To tamper with the image of a folk hero, a historic formula, a legend, and most of all, that of the American cowboy heritage is probably more dangerous than the proverbial where ‘fools rush in,’”.</a:t>
            </a:r>
          </a:p>
        </p:txBody>
      </p:sp>
      <p:pic>
        <p:nvPicPr>
          <p:cNvPr id="307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3856" b="10428"/>
          <a:stretch/>
        </p:blipFill>
        <p:spPr bwMode="auto">
          <a:xfrm>
            <a:off x="3926541" y="3599696"/>
            <a:ext cx="5552328" cy="327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9497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to privacy</a:t>
            </a:r>
          </a:p>
        </p:txBody>
      </p:sp>
      <p:sp>
        <p:nvSpPr>
          <p:cNvPr id="3" name="Content Placeholder 2"/>
          <p:cNvSpPr>
            <a:spLocks noGrp="1"/>
          </p:cNvSpPr>
          <p:nvPr>
            <p:ph idx="1"/>
          </p:nvPr>
        </p:nvSpPr>
        <p:spPr>
          <a:xfrm>
            <a:off x="419748" y="1969107"/>
            <a:ext cx="11887200" cy="3101983"/>
          </a:xfrm>
        </p:spPr>
        <p:txBody>
          <a:bodyPr>
            <a:normAutofit/>
          </a:bodyPr>
          <a:lstStyle/>
          <a:p>
            <a:r>
              <a:rPr lang="en-US" u="sng" dirty="0"/>
              <a:t>Wherein the Constitution does it derive?</a:t>
            </a:r>
          </a:p>
          <a:p>
            <a:r>
              <a:rPr lang="en-US" dirty="0"/>
              <a:t>The First Amendment</a:t>
            </a:r>
          </a:p>
          <a:p>
            <a:r>
              <a:rPr lang="en-US" i="1" dirty="0"/>
              <a:t>NAACP v. Alabama</a:t>
            </a:r>
            <a:r>
              <a:rPr lang="en-US" dirty="0"/>
              <a:t>, 357 U.S. 449, “freedom to associate and privacy of one’s associations”</a:t>
            </a:r>
          </a:p>
          <a:p>
            <a:r>
              <a:rPr lang="en-US" dirty="0"/>
              <a:t>"governmental purpose to control or prevent activities constitutionally subject to state regulation may not be achieved by means which sweep unnecessarily broadly and thereby invade the area of protected freedoms."</a:t>
            </a:r>
          </a:p>
          <a:p>
            <a:r>
              <a:rPr lang="en-US" dirty="0"/>
              <a:t>Privacy (Zone) is protected from governmental intrusion</a:t>
            </a:r>
          </a:p>
        </p:txBody>
      </p:sp>
      <p:pic>
        <p:nvPicPr>
          <p:cNvPr id="4098" name="Picture 2" descr="Image result for right to priva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688" y="4958819"/>
            <a:ext cx="5029200" cy="1899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39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to privacy</a:t>
            </a:r>
          </a:p>
        </p:txBody>
      </p:sp>
      <p:sp>
        <p:nvSpPr>
          <p:cNvPr id="3" name="Content Placeholder 2"/>
          <p:cNvSpPr>
            <a:spLocks noGrp="1"/>
          </p:cNvSpPr>
          <p:nvPr>
            <p:ph idx="1"/>
          </p:nvPr>
        </p:nvSpPr>
        <p:spPr>
          <a:xfrm>
            <a:off x="581192" y="1912671"/>
            <a:ext cx="10143640" cy="3415281"/>
          </a:xfrm>
        </p:spPr>
        <p:txBody>
          <a:bodyPr/>
          <a:lstStyle/>
          <a:p>
            <a:r>
              <a:rPr lang="en-US" u="sng" dirty="0"/>
              <a:t>Where in the Constitution does it derive?</a:t>
            </a:r>
          </a:p>
          <a:p>
            <a:r>
              <a:rPr lang="en-US" dirty="0"/>
              <a:t>Third Amendment: no quartering of troops in peace times</a:t>
            </a:r>
          </a:p>
          <a:p>
            <a:r>
              <a:rPr lang="en-US" dirty="0"/>
              <a:t>Fourth Amendment: protection against unreasonable searches and seizures</a:t>
            </a:r>
          </a:p>
          <a:p>
            <a:r>
              <a:rPr lang="en-US" dirty="0"/>
              <a:t>Fifth Amendment: “enables the citizen to create a zone of privacy which government may not force him to surrender to his detriment. “</a:t>
            </a:r>
          </a:p>
          <a:p>
            <a:endParaRPr lang="en-US" dirty="0"/>
          </a:p>
        </p:txBody>
      </p:sp>
      <p:pic>
        <p:nvPicPr>
          <p:cNvPr id="5122" name="Picture 2" descr="Image result for bill of r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1690" y="4373224"/>
            <a:ext cx="4408676" cy="230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65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Bowers v. Hardwick</a:t>
            </a:r>
            <a:r>
              <a:rPr lang="en-US" dirty="0"/>
              <a:t>, 1986: Facts</a:t>
            </a:r>
          </a:p>
        </p:txBody>
      </p:sp>
      <p:sp>
        <p:nvSpPr>
          <p:cNvPr id="3" name="Content Placeholder 2"/>
          <p:cNvSpPr>
            <a:spLocks noGrp="1"/>
          </p:cNvSpPr>
          <p:nvPr>
            <p:ph idx="1"/>
          </p:nvPr>
        </p:nvSpPr>
        <p:spPr>
          <a:xfrm>
            <a:off x="271706" y="2252387"/>
            <a:ext cx="9348291" cy="4195481"/>
          </a:xfrm>
        </p:spPr>
        <p:txBody>
          <a:bodyPr>
            <a:noAutofit/>
          </a:bodyPr>
          <a:lstStyle/>
          <a:p>
            <a:r>
              <a:rPr lang="en-US" sz="2400" dirty="0"/>
              <a:t>Michael Hardwick was observed by a Georgia police officer while engaging in the act of consensual homosexual sodomy with in his home. </a:t>
            </a:r>
          </a:p>
          <a:p>
            <a:r>
              <a:rPr lang="en-US" sz="2400" dirty="0"/>
              <a:t>After being charged with violating a Georgia statute that criminalized sodomy, Hardwick challenged the statute's constitutionality in Federal District Court. </a:t>
            </a:r>
          </a:p>
          <a:p>
            <a:r>
              <a:rPr lang="en-US" sz="2400" dirty="0"/>
              <a:t>Following a ruling that Hardwick failed to state a claim, the court dismissed. </a:t>
            </a:r>
          </a:p>
          <a:p>
            <a:r>
              <a:rPr lang="en-US" sz="2400" dirty="0"/>
              <a:t>On appeal, the Court of Appeals reversed and remanded, holding that Georgia's statute was unconstitutional. Georgia's Attorney General, Michael J. Bowers, appealed to the Supreme Court and was granted certiorari.</a:t>
            </a:r>
          </a:p>
        </p:txBody>
      </p:sp>
      <p:pic>
        <p:nvPicPr>
          <p:cNvPr id="2052" name="Picture 4" descr="Image result for bowers v. hardwi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9997" y="1878770"/>
            <a:ext cx="2234678" cy="326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58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Bowers v. </a:t>
            </a:r>
            <a:r>
              <a:rPr lang="en-US" dirty="0" err="1"/>
              <a:t>hardwick</a:t>
            </a:r>
            <a:r>
              <a:rPr lang="en-US" dirty="0"/>
              <a:t>, 1986: Constitutional question</a:t>
            </a:r>
          </a:p>
        </p:txBody>
      </p:sp>
      <p:sp>
        <p:nvSpPr>
          <p:cNvPr id="3" name="Content Placeholder 2"/>
          <p:cNvSpPr>
            <a:spLocks noGrp="1"/>
          </p:cNvSpPr>
          <p:nvPr>
            <p:ph idx="1"/>
          </p:nvPr>
        </p:nvSpPr>
        <p:spPr/>
        <p:txBody>
          <a:bodyPr/>
          <a:lstStyle/>
          <a:p>
            <a:r>
              <a:rPr lang="en-US" dirty="0"/>
              <a:t>Does the Constitution confer a fundamental right upon homosexuals to engage in consensual sodomy, thereby invalidating the laws of many states which make such conduct illegal?</a:t>
            </a:r>
          </a:p>
          <a:p>
            <a:r>
              <a:rPr lang="en-US" dirty="0"/>
              <a:t>No. The divided Court found that there was no constitutional protection for acts of sodomy, and that states could outlaw those practices. </a:t>
            </a:r>
          </a:p>
          <a:p>
            <a:endParaRPr lang="en-US" dirty="0"/>
          </a:p>
        </p:txBody>
      </p:sp>
      <p:pic>
        <p:nvPicPr>
          <p:cNvPr id="4" name="Picture 3"/>
          <p:cNvPicPr>
            <a:picLocks noChangeAspect="1"/>
          </p:cNvPicPr>
          <p:nvPr/>
        </p:nvPicPr>
        <p:blipFill rotWithShape="1">
          <a:blip r:embed="rId2"/>
          <a:srcRect l="38869" t="40955" r="15145" b="44387"/>
          <a:stretch/>
        </p:blipFill>
        <p:spPr>
          <a:xfrm>
            <a:off x="1872341" y="5477691"/>
            <a:ext cx="7698377" cy="1380309"/>
          </a:xfrm>
          <a:prstGeom prst="rect">
            <a:avLst/>
          </a:prstGeom>
        </p:spPr>
      </p:pic>
    </p:spTree>
    <p:extLst>
      <p:ext uri="{BB962C8B-B14F-4D97-AF65-F5344CB8AC3E}">
        <p14:creationId xmlns:p14="http://schemas.microsoft.com/office/powerpoint/2010/main" val="35694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Romer</a:t>
            </a:r>
            <a:r>
              <a:rPr lang="en-US" i="1" dirty="0"/>
              <a:t> v. Evans</a:t>
            </a:r>
            <a:r>
              <a:rPr lang="en-US" dirty="0"/>
              <a:t>, 1996</a:t>
            </a:r>
          </a:p>
        </p:txBody>
      </p:sp>
      <p:sp>
        <p:nvSpPr>
          <p:cNvPr id="3" name="Content Placeholder 2"/>
          <p:cNvSpPr>
            <a:spLocks noGrp="1"/>
          </p:cNvSpPr>
          <p:nvPr>
            <p:ph idx="1"/>
          </p:nvPr>
        </p:nvSpPr>
        <p:spPr>
          <a:xfrm>
            <a:off x="337352" y="1875696"/>
            <a:ext cx="11029615" cy="2286001"/>
          </a:xfrm>
        </p:spPr>
        <p:txBody>
          <a:bodyPr/>
          <a:lstStyle/>
          <a:p>
            <a:r>
              <a:rPr lang="en-US" dirty="0"/>
              <a:t>Colorado Constitutional Amendment banned discrimination in many transactions and activities including housing, employment, education, public accommodations, and health and welfare…</a:t>
            </a:r>
          </a:p>
          <a:p>
            <a:r>
              <a:rPr lang="en-US" dirty="0"/>
              <a:t>But it prohibited any judicial, legislative, or executive action designed to protect persons from discrimination based on their "homosexual, lesbian, or bisexual orientation, conduct, practices or relationships."</a:t>
            </a:r>
          </a:p>
        </p:txBody>
      </p:sp>
      <p:pic>
        <p:nvPicPr>
          <p:cNvPr id="4098" name="Picture 2" descr="Image result for romer v ev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810" y="4459107"/>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2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Romer</a:t>
            </a:r>
            <a:r>
              <a:rPr lang="en-US" i="1" dirty="0"/>
              <a:t> v. Evans</a:t>
            </a:r>
            <a:r>
              <a:rPr lang="en-US" dirty="0"/>
              <a:t>, 1996 constitutional question</a:t>
            </a:r>
          </a:p>
        </p:txBody>
      </p:sp>
      <p:sp>
        <p:nvSpPr>
          <p:cNvPr id="3" name="Content Placeholder 2"/>
          <p:cNvSpPr>
            <a:spLocks noGrp="1"/>
          </p:cNvSpPr>
          <p:nvPr>
            <p:ph idx="1"/>
          </p:nvPr>
        </p:nvSpPr>
        <p:spPr>
          <a:xfrm>
            <a:off x="365760" y="2055224"/>
            <a:ext cx="11245047" cy="3074126"/>
          </a:xfrm>
        </p:spPr>
        <p:txBody>
          <a:bodyPr>
            <a:normAutofit/>
          </a:bodyPr>
          <a:lstStyle/>
          <a:p>
            <a:r>
              <a:rPr lang="en-US" dirty="0"/>
              <a:t>Does Amendment 2 of Colorado's State Constitution, forbidding the extension of official protections to those who suffer discrimination due to their sexual orientation, violate the Fourteenth Amendment's Equal Protection Clause?</a:t>
            </a:r>
          </a:p>
          <a:p>
            <a:r>
              <a:rPr lang="en-US" dirty="0"/>
              <a:t>Yes!</a:t>
            </a:r>
          </a:p>
          <a:p>
            <a:r>
              <a:rPr lang="en-US" dirty="0"/>
              <a:t>Colorado State Constitution violated the equal protection clause of the 14</a:t>
            </a:r>
            <a:r>
              <a:rPr lang="en-US" baseline="30000" dirty="0"/>
              <a:t>th</a:t>
            </a:r>
            <a:r>
              <a:rPr lang="en-US" dirty="0"/>
              <a:t> Amendment.</a:t>
            </a:r>
          </a:p>
          <a:p>
            <a:r>
              <a:rPr lang="en-US" dirty="0"/>
              <a:t>“Amendment 2 singled out homosexual and bisexual persons, imposing on them a broad disability by denying them the right to seek and receive specific legal protection from discrimination.” </a:t>
            </a:r>
          </a:p>
        </p:txBody>
      </p:sp>
      <p:pic>
        <p:nvPicPr>
          <p:cNvPr id="4" name="Picture 3"/>
          <p:cNvPicPr>
            <a:picLocks noChangeAspect="1"/>
          </p:cNvPicPr>
          <p:nvPr/>
        </p:nvPicPr>
        <p:blipFill rotWithShape="1">
          <a:blip r:embed="rId2"/>
          <a:srcRect l="40955" t="29377" r="16145" b="52637"/>
          <a:stretch/>
        </p:blipFill>
        <p:spPr>
          <a:xfrm>
            <a:off x="1915885" y="5007429"/>
            <a:ext cx="7158445" cy="1696078"/>
          </a:xfrm>
          <a:prstGeom prst="rect">
            <a:avLst/>
          </a:prstGeom>
        </p:spPr>
      </p:pic>
    </p:spTree>
    <p:extLst>
      <p:ext uri="{BB962C8B-B14F-4D97-AF65-F5344CB8AC3E}">
        <p14:creationId xmlns:p14="http://schemas.microsoft.com/office/powerpoint/2010/main" val="335664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Lawrence v. Texas, 2003</a:t>
            </a:r>
          </a:p>
        </p:txBody>
      </p:sp>
      <p:sp>
        <p:nvSpPr>
          <p:cNvPr id="3" name="Content Placeholder 2"/>
          <p:cNvSpPr>
            <a:spLocks noGrp="1"/>
          </p:cNvSpPr>
          <p:nvPr>
            <p:ph idx="1"/>
          </p:nvPr>
        </p:nvSpPr>
        <p:spPr>
          <a:xfrm>
            <a:off x="145765" y="2224039"/>
            <a:ext cx="7491654" cy="3678303"/>
          </a:xfrm>
        </p:spPr>
        <p:txBody>
          <a:bodyPr/>
          <a:lstStyle/>
          <a:p>
            <a:r>
              <a:rPr lang="en-US" dirty="0"/>
              <a:t>Responding to a reported weapons disturbance in a private residence, Houston police entered John Lawrence's apartment and saw him and another adult man, Tyron Garner, engaging in a private, consensual sexual act. </a:t>
            </a:r>
          </a:p>
          <a:p>
            <a:r>
              <a:rPr lang="en-US" dirty="0"/>
              <a:t>Lawrence and Garner were arrested and convicted of “deviate sexual intercourse” in violation of a Texas statute forbidding two persons of the same sex to engage in certain intimate sexual conduct. </a:t>
            </a:r>
          </a:p>
          <a:p>
            <a:r>
              <a:rPr lang="en-US" dirty="0"/>
              <a:t>Tex. Penal Code Ann. §21.06(a) (2003). It provides: “A person commits an offense if he engages in deviate sexual intercourse with another individual of the same sex.”</a:t>
            </a:r>
          </a:p>
        </p:txBody>
      </p:sp>
      <p:pic>
        <p:nvPicPr>
          <p:cNvPr id="6146" name="Picture 2" descr="Image result for lawrence v. tex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6535" y="2560424"/>
            <a:ext cx="4059373" cy="3155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13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Lawrence v. Texas, 2003</a:t>
            </a:r>
          </a:p>
        </p:txBody>
      </p:sp>
      <p:sp>
        <p:nvSpPr>
          <p:cNvPr id="3" name="Content Placeholder 2"/>
          <p:cNvSpPr>
            <a:spLocks noGrp="1"/>
          </p:cNvSpPr>
          <p:nvPr>
            <p:ph idx="1"/>
          </p:nvPr>
        </p:nvSpPr>
        <p:spPr>
          <a:xfrm>
            <a:off x="145764" y="2224039"/>
            <a:ext cx="11401801" cy="2165081"/>
          </a:xfrm>
        </p:spPr>
        <p:txBody>
          <a:bodyPr/>
          <a:lstStyle/>
          <a:p>
            <a:r>
              <a:rPr lang="en-US" dirty="0"/>
              <a:t>In a 6-3 opinion delivered by Justice Anthony M. Kennedy, the Court held that the Texas statute making it a crime for two persons of the same sex to engage in certain intimate sexual conduct violates the </a:t>
            </a:r>
            <a:r>
              <a:rPr lang="en-US" b="1" dirty="0"/>
              <a:t>Due Process Clause</a:t>
            </a:r>
            <a:r>
              <a:rPr lang="en-US" dirty="0"/>
              <a:t>. </a:t>
            </a:r>
          </a:p>
          <a:p>
            <a:endParaRPr lang="en-US" dirty="0"/>
          </a:p>
          <a:p>
            <a:r>
              <a:rPr lang="en-US" dirty="0"/>
              <a:t>"The Texas statute furthers no legitimate state interest which can justify its intrusion into the personal and private life of the individual…”</a:t>
            </a:r>
          </a:p>
        </p:txBody>
      </p:sp>
      <p:pic>
        <p:nvPicPr>
          <p:cNvPr id="4" name="Picture 3"/>
          <p:cNvPicPr>
            <a:picLocks noChangeAspect="1"/>
          </p:cNvPicPr>
          <p:nvPr/>
        </p:nvPicPr>
        <p:blipFill rotWithShape="1">
          <a:blip r:embed="rId2"/>
          <a:srcRect l="41183" t="25091" r="16072" b="58971"/>
          <a:stretch/>
        </p:blipFill>
        <p:spPr>
          <a:xfrm>
            <a:off x="1367246" y="4615543"/>
            <a:ext cx="8516983" cy="1779002"/>
          </a:xfrm>
          <a:prstGeom prst="rect">
            <a:avLst/>
          </a:prstGeom>
        </p:spPr>
      </p:pic>
    </p:spTree>
    <p:extLst>
      <p:ext uri="{BB962C8B-B14F-4D97-AF65-F5344CB8AC3E}">
        <p14:creationId xmlns:p14="http://schemas.microsoft.com/office/powerpoint/2010/main" val="24947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510" y="702156"/>
            <a:ext cx="11029616" cy="1013800"/>
          </a:xfrm>
        </p:spPr>
        <p:txBody>
          <a:bodyPr/>
          <a:lstStyle/>
          <a:p>
            <a:r>
              <a:rPr lang="en-US" i="1" dirty="0"/>
              <a:t>Obergefell v. </a:t>
            </a:r>
            <a:r>
              <a:rPr lang="en-US" i="1" dirty="0" err="1"/>
              <a:t>hodges</a:t>
            </a:r>
            <a:r>
              <a:rPr lang="en-US" i="1" dirty="0"/>
              <a:t>, </a:t>
            </a:r>
            <a:r>
              <a:rPr lang="en-US" dirty="0"/>
              <a:t>2015</a:t>
            </a:r>
          </a:p>
        </p:txBody>
      </p:sp>
      <p:sp>
        <p:nvSpPr>
          <p:cNvPr id="3" name="Content Placeholder 2"/>
          <p:cNvSpPr>
            <a:spLocks noGrp="1"/>
          </p:cNvSpPr>
          <p:nvPr>
            <p:ph idx="1"/>
          </p:nvPr>
        </p:nvSpPr>
        <p:spPr>
          <a:xfrm>
            <a:off x="581192" y="1715956"/>
            <a:ext cx="11029615" cy="3171403"/>
          </a:xfrm>
        </p:spPr>
        <p:txBody>
          <a:bodyPr>
            <a:normAutofit/>
          </a:bodyPr>
          <a:lstStyle/>
          <a:p>
            <a:pPr marL="0" indent="0">
              <a:buNone/>
            </a:pPr>
            <a:r>
              <a:rPr lang="en-US" sz="2800" dirty="0"/>
              <a:t>The Court held that the Due Process Clause of the Fourteenth Amendment guarantees the right to marry as one of the fundamental liberties it protects, and that analysis applies to same-sex couples in the same manner as it does to opposite-sex couples.</a:t>
            </a:r>
          </a:p>
        </p:txBody>
      </p:sp>
      <p:pic>
        <p:nvPicPr>
          <p:cNvPr id="4" name="Picture 3"/>
          <p:cNvPicPr>
            <a:picLocks noChangeAspect="1"/>
          </p:cNvPicPr>
          <p:nvPr/>
        </p:nvPicPr>
        <p:blipFill rotWithShape="1">
          <a:blip r:embed="rId2"/>
          <a:srcRect l="42344" t="43611" r="14843" b="42500"/>
          <a:stretch/>
        </p:blipFill>
        <p:spPr>
          <a:xfrm>
            <a:off x="1771650" y="4591050"/>
            <a:ext cx="10543794" cy="1924050"/>
          </a:xfrm>
          <a:prstGeom prst="rect">
            <a:avLst/>
          </a:prstGeom>
        </p:spPr>
      </p:pic>
    </p:spTree>
    <p:extLst>
      <p:ext uri="{BB962C8B-B14F-4D97-AF65-F5344CB8AC3E}">
        <p14:creationId xmlns:p14="http://schemas.microsoft.com/office/powerpoint/2010/main" val="588717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44DA4-6001-4455-8753-7713E8AF13C1}"/>
              </a:ext>
            </a:extLst>
          </p:cNvPr>
          <p:cNvSpPr>
            <a:spLocks noGrp="1"/>
          </p:cNvSpPr>
          <p:nvPr>
            <p:ph type="title"/>
          </p:nvPr>
        </p:nvSpPr>
        <p:spPr/>
        <p:txBody>
          <a:bodyPr/>
          <a:lstStyle/>
          <a:p>
            <a:r>
              <a:rPr lang="en-US" dirty="0"/>
              <a:t>June 2020</a:t>
            </a:r>
          </a:p>
        </p:txBody>
      </p:sp>
      <p:sp>
        <p:nvSpPr>
          <p:cNvPr id="3" name="Content Placeholder 2">
            <a:extLst>
              <a:ext uri="{FF2B5EF4-FFF2-40B4-BE49-F238E27FC236}">
                <a16:creationId xmlns:a16="http://schemas.microsoft.com/office/drawing/2014/main" id="{0042BA2A-F19B-49D7-9154-E2F764109374}"/>
              </a:ext>
            </a:extLst>
          </p:cNvPr>
          <p:cNvSpPr>
            <a:spLocks noGrp="1"/>
          </p:cNvSpPr>
          <p:nvPr>
            <p:ph idx="1"/>
          </p:nvPr>
        </p:nvSpPr>
        <p:spPr>
          <a:xfrm>
            <a:off x="581192" y="2180496"/>
            <a:ext cx="11029615" cy="2365378"/>
          </a:xfrm>
        </p:spPr>
        <p:txBody>
          <a:bodyPr>
            <a:normAutofit lnSpcReduction="10000"/>
          </a:bodyPr>
          <a:lstStyle/>
          <a:p>
            <a:r>
              <a:rPr lang="en-US" i="1" dirty="0"/>
              <a:t>Bostock v. Clayton County</a:t>
            </a:r>
          </a:p>
          <a:p>
            <a:r>
              <a:rPr lang="en-US" i="1" dirty="0"/>
              <a:t>Altitude Express Inc. v. </a:t>
            </a:r>
            <a:r>
              <a:rPr lang="en-US" i="1" dirty="0" err="1"/>
              <a:t>Zarda</a:t>
            </a:r>
            <a:endParaRPr lang="en-US" i="1" dirty="0"/>
          </a:p>
          <a:p>
            <a:r>
              <a:rPr lang="en-US" b="0" dirty="0">
                <a:effectLst/>
                <a:latin typeface="inherit"/>
              </a:rPr>
              <a:t>Does Title VII of the Civil Rights Act of 1964, which prohibits against employment discrimination “because of . . . sex” encompass discrimination based on an individual’s sexual orientation?</a:t>
            </a:r>
          </a:p>
          <a:p>
            <a:r>
              <a:rPr lang="en-US" dirty="0"/>
              <a:t>YES! An employer who fires an individual employee merely for being gay or transgender violates Title VII of the Civil Rights Act of 1964. </a:t>
            </a:r>
            <a:br>
              <a:rPr lang="en-US" dirty="0"/>
            </a:br>
            <a:endParaRPr lang="en-US" dirty="0"/>
          </a:p>
        </p:txBody>
      </p:sp>
      <p:pic>
        <p:nvPicPr>
          <p:cNvPr id="7" name="Picture 6">
            <a:extLst>
              <a:ext uri="{FF2B5EF4-FFF2-40B4-BE49-F238E27FC236}">
                <a16:creationId xmlns:a16="http://schemas.microsoft.com/office/drawing/2014/main" id="{37FC9682-CB06-46AF-81C8-6BB647A0F8FE}"/>
              </a:ext>
            </a:extLst>
          </p:cNvPr>
          <p:cNvPicPr>
            <a:picLocks noChangeAspect="1"/>
          </p:cNvPicPr>
          <p:nvPr/>
        </p:nvPicPr>
        <p:blipFill rotWithShape="1">
          <a:blip r:embed="rId2"/>
          <a:srcRect l="21236" t="64272" r="58486" b="23659"/>
          <a:stretch/>
        </p:blipFill>
        <p:spPr>
          <a:xfrm>
            <a:off x="1351592" y="4942045"/>
            <a:ext cx="8872272" cy="1485066"/>
          </a:xfrm>
          <a:prstGeom prst="rect">
            <a:avLst/>
          </a:prstGeom>
        </p:spPr>
      </p:pic>
    </p:spTree>
    <p:extLst>
      <p:ext uri="{BB962C8B-B14F-4D97-AF65-F5344CB8AC3E}">
        <p14:creationId xmlns:p14="http://schemas.microsoft.com/office/powerpoint/2010/main" val="16043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Harry Hay, 1912 - 2002</a:t>
            </a:r>
          </a:p>
        </p:txBody>
      </p:sp>
      <p:sp>
        <p:nvSpPr>
          <p:cNvPr id="3" name="Content Placeholder 2"/>
          <p:cNvSpPr>
            <a:spLocks noGrp="1"/>
          </p:cNvSpPr>
          <p:nvPr>
            <p:ph idx="1"/>
          </p:nvPr>
        </p:nvSpPr>
        <p:spPr>
          <a:xfrm>
            <a:off x="581193" y="2180496"/>
            <a:ext cx="7866122" cy="3678303"/>
          </a:xfrm>
        </p:spPr>
        <p:txBody>
          <a:bodyPr>
            <a:normAutofit fontScale="85000" lnSpcReduction="10000"/>
          </a:bodyPr>
          <a:lstStyle/>
          <a:p>
            <a:r>
              <a:rPr lang="en-US" sz="3200" dirty="0"/>
              <a:t>Engaged in political and social organizing since 1930s.</a:t>
            </a:r>
          </a:p>
          <a:p>
            <a:r>
              <a:rPr lang="en-US" sz="3200" dirty="0"/>
              <a:t>Established the first prominent gay rights advocacy group, </a:t>
            </a:r>
            <a:r>
              <a:rPr lang="en-US" sz="3200" dirty="0" err="1"/>
              <a:t>Mattachine</a:t>
            </a:r>
            <a:r>
              <a:rPr lang="en-US" sz="3200" dirty="0"/>
              <a:t> Society</a:t>
            </a:r>
          </a:p>
          <a:p>
            <a:r>
              <a:rPr lang="en-US" sz="3200" dirty="0"/>
              <a:t>Activist for women, men, Indigenous groups</a:t>
            </a:r>
          </a:p>
          <a:p>
            <a:r>
              <a:rPr lang="en-US" sz="3200" dirty="0"/>
              <a:t>Fought against anti-Semitism and racism</a:t>
            </a:r>
          </a:p>
          <a:p>
            <a:r>
              <a:rPr lang="en-US" sz="3200" dirty="0"/>
              <a:t>participated in the San Francisco General Strike of 1934</a:t>
            </a:r>
          </a:p>
          <a:p>
            <a:endParaRPr lang="en-US" dirty="0"/>
          </a:p>
        </p:txBody>
      </p:sp>
      <p:pic>
        <p:nvPicPr>
          <p:cNvPr id="1026" name="Picture 2" descr="Image result for harry h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3518" y="2429692"/>
            <a:ext cx="2631168" cy="351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88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C126-1751-4C22-9FE8-822DC65B6236}"/>
              </a:ext>
            </a:extLst>
          </p:cNvPr>
          <p:cNvSpPr>
            <a:spLocks noGrp="1"/>
          </p:cNvSpPr>
          <p:nvPr>
            <p:ph type="title"/>
          </p:nvPr>
        </p:nvSpPr>
        <p:spPr/>
        <p:txBody>
          <a:bodyPr/>
          <a:lstStyle/>
          <a:p>
            <a:r>
              <a:rPr lang="en-US" dirty="0"/>
              <a:t>What now?</a:t>
            </a:r>
          </a:p>
        </p:txBody>
      </p:sp>
      <p:sp>
        <p:nvSpPr>
          <p:cNvPr id="3" name="Content Placeholder 2">
            <a:extLst>
              <a:ext uri="{FF2B5EF4-FFF2-40B4-BE49-F238E27FC236}">
                <a16:creationId xmlns:a16="http://schemas.microsoft.com/office/drawing/2014/main" id="{D549EA50-A290-46EB-ADDA-1E7F6E6B358D}"/>
              </a:ext>
            </a:extLst>
          </p:cNvPr>
          <p:cNvSpPr>
            <a:spLocks noGrp="1"/>
          </p:cNvSpPr>
          <p:nvPr>
            <p:ph idx="1"/>
          </p:nvPr>
        </p:nvSpPr>
        <p:spPr>
          <a:xfrm>
            <a:off x="0" y="2152648"/>
            <a:ext cx="11610807" cy="2018365"/>
          </a:xfrm>
        </p:spPr>
        <p:txBody>
          <a:bodyPr>
            <a:noAutofit/>
          </a:bodyPr>
          <a:lstStyle/>
          <a:p>
            <a:r>
              <a:rPr lang="en-US" sz="3600" dirty="0"/>
              <a:t>https://bouldercolorado.gov/media/5791/download?inline</a:t>
            </a:r>
          </a:p>
          <a:p>
            <a:r>
              <a:rPr lang="en-US" sz="3600" i="1" dirty="0"/>
              <a:t>Creative LLC V. </a:t>
            </a:r>
            <a:r>
              <a:rPr lang="en-US" sz="3600" i="1" dirty="0" err="1"/>
              <a:t>Elenis</a:t>
            </a:r>
            <a:r>
              <a:rPr lang="en-US" sz="3600" dirty="0"/>
              <a:t>, (2022)</a:t>
            </a:r>
          </a:p>
          <a:p>
            <a:r>
              <a:rPr lang="en-US" sz="3600" dirty="0"/>
              <a:t>https://www.oyez.org/cases/2022/21-476</a:t>
            </a:r>
          </a:p>
        </p:txBody>
      </p:sp>
      <p:pic>
        <p:nvPicPr>
          <p:cNvPr id="1026" name="Picture 2" descr="Supreme Court kicks off new term with new Justice Ketanji Brown Jackson">
            <a:extLst>
              <a:ext uri="{FF2B5EF4-FFF2-40B4-BE49-F238E27FC236}">
                <a16:creationId xmlns:a16="http://schemas.microsoft.com/office/drawing/2014/main" id="{B9164D7B-90EA-4A0F-BCDA-4AE5D62203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361" r="8007" b="-1"/>
          <a:stretch/>
        </p:blipFill>
        <p:spPr bwMode="auto">
          <a:xfrm>
            <a:off x="3028949" y="4705351"/>
            <a:ext cx="5296105" cy="201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06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in a word? </a:t>
            </a:r>
            <a:br>
              <a:rPr lang="en-US" dirty="0"/>
            </a:br>
            <a:r>
              <a:rPr lang="en-US" dirty="0"/>
              <a:t>Why is it important to have a cultural identity?</a:t>
            </a:r>
          </a:p>
        </p:txBody>
      </p:sp>
      <p:sp>
        <p:nvSpPr>
          <p:cNvPr id="3" name="Content Placeholder 2"/>
          <p:cNvSpPr>
            <a:spLocks noGrp="1"/>
          </p:cNvSpPr>
          <p:nvPr>
            <p:ph idx="1"/>
          </p:nvPr>
        </p:nvSpPr>
        <p:spPr>
          <a:xfrm>
            <a:off x="581192" y="6670766"/>
            <a:ext cx="10835745" cy="187234"/>
          </a:xfrm>
        </p:spPr>
        <p:txBody>
          <a:bodyPr>
            <a:normAutofit fontScale="25000" lnSpcReduction="20000"/>
          </a:bodyPr>
          <a:lstStyle/>
          <a:p>
            <a:endParaRPr lang="en-US" dirty="0">
              <a:hlinkClick r:id="rId3"/>
            </a:endParaRPr>
          </a:p>
          <a:p>
            <a:r>
              <a:rPr lang="en-US" dirty="0">
                <a:hlinkClick r:id="rId3"/>
              </a:rPr>
              <a:t>http://www.foundsf.org/index.php?title=Mattachine:_Radical_Roots_of_the_Gay_Movement</a:t>
            </a:r>
            <a:endParaRPr lang="en-US" dirty="0"/>
          </a:p>
          <a:p>
            <a:endParaRPr lang="en-US" dirty="0"/>
          </a:p>
          <a:p>
            <a:endParaRPr lang="en-US" dirty="0"/>
          </a:p>
        </p:txBody>
      </p:sp>
      <p:pic>
        <p:nvPicPr>
          <p:cNvPr id="4" name="Online Media 3" title="Harry Hay interview (June 27, 1996) continued">
            <a:hlinkClick r:id="" action="ppaction://media"/>
            <a:extLst>
              <a:ext uri="{FF2B5EF4-FFF2-40B4-BE49-F238E27FC236}">
                <a16:creationId xmlns:a16="http://schemas.microsoft.com/office/drawing/2014/main" id="{BED7D382-2DD9-4B8A-98F2-AAA18719805F}"/>
              </a:ext>
            </a:extLst>
          </p:cNvPr>
          <p:cNvPicPr>
            <a:picLocks noRot="1" noChangeAspect="1"/>
          </p:cNvPicPr>
          <p:nvPr>
            <a:videoFile r:link="rId1"/>
          </p:nvPr>
        </p:nvPicPr>
        <p:blipFill>
          <a:blip r:embed="rId4"/>
          <a:stretch>
            <a:fillRect/>
          </a:stretch>
        </p:blipFill>
        <p:spPr>
          <a:xfrm>
            <a:off x="4885509" y="1783808"/>
            <a:ext cx="6725299" cy="5043974"/>
          </a:xfrm>
          <a:prstGeom prst="rect">
            <a:avLst/>
          </a:prstGeom>
        </p:spPr>
      </p:pic>
      <p:sp>
        <p:nvSpPr>
          <p:cNvPr id="5" name="TextBox 4">
            <a:extLst>
              <a:ext uri="{FF2B5EF4-FFF2-40B4-BE49-F238E27FC236}">
                <a16:creationId xmlns:a16="http://schemas.microsoft.com/office/drawing/2014/main" id="{FC2229DA-054F-4723-926E-8DFBC5898269}"/>
              </a:ext>
            </a:extLst>
          </p:cNvPr>
          <p:cNvSpPr txBox="1"/>
          <p:nvPr/>
        </p:nvSpPr>
        <p:spPr>
          <a:xfrm>
            <a:off x="505095" y="2026397"/>
            <a:ext cx="3910149"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What does Harry say about his experience of being gay in the 1930s?</a:t>
            </a:r>
          </a:p>
          <a:p>
            <a:pPr marL="285750" indent="-285750">
              <a:buFont typeface="Arial" panose="020B0604020202020204" pitchFamily="34" charset="0"/>
              <a:buChar char="•"/>
            </a:pPr>
            <a:r>
              <a:rPr lang="en-US" sz="2800" dirty="0"/>
              <a:t>What does Harry Hay’s reflection say about language/identity? </a:t>
            </a:r>
          </a:p>
          <a:p>
            <a:pPr marL="285750" indent="-285750">
              <a:buFont typeface="Arial" panose="020B0604020202020204" pitchFamily="34" charset="0"/>
              <a:buChar char="•"/>
            </a:pPr>
            <a:r>
              <a:rPr lang="en-US" sz="2800" dirty="0"/>
              <a:t>What does Harry Hay say was his goals in the 1930s?</a:t>
            </a:r>
          </a:p>
        </p:txBody>
      </p:sp>
    </p:spTree>
    <p:extLst>
      <p:ext uri="{BB962C8B-B14F-4D97-AF65-F5344CB8AC3E}">
        <p14:creationId xmlns:p14="http://schemas.microsoft.com/office/powerpoint/2010/main" val="408629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Ion">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3277</TotalTime>
  <Words>3152</Words>
  <Application>Microsoft Office PowerPoint</Application>
  <PresentationFormat>Widescreen</PresentationFormat>
  <Paragraphs>233</Paragraphs>
  <Slides>80</Slides>
  <Notes>1</Notes>
  <HiddenSlides>0</HiddenSlides>
  <MMClips>13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80</vt:i4>
      </vt:variant>
    </vt:vector>
  </HeadingPairs>
  <TitlesOfParts>
    <vt:vector size="94" baseType="lpstr">
      <vt:lpstr>Arial</vt:lpstr>
      <vt:lpstr>Calibri</vt:lpstr>
      <vt:lpstr>Century Gothic</vt:lpstr>
      <vt:lpstr>Crimson Text</vt:lpstr>
      <vt:lpstr>georgia</vt:lpstr>
      <vt:lpstr>Gill Sans MT</vt:lpstr>
      <vt:lpstr>inherit</vt:lpstr>
      <vt:lpstr>Montserrat</vt:lpstr>
      <vt:lpstr>Source Sans Pro</vt:lpstr>
      <vt:lpstr>Wingdings</vt:lpstr>
      <vt:lpstr>Wingdings 2</vt:lpstr>
      <vt:lpstr>Wingdings 3</vt:lpstr>
      <vt:lpstr>Dividend</vt:lpstr>
      <vt:lpstr>Ion</vt:lpstr>
      <vt:lpstr>LBGTQIA </vt:lpstr>
      <vt:lpstr>PowerPoint Presentation</vt:lpstr>
      <vt:lpstr>Gershon’s gender nonconformist in the old west</vt:lpstr>
      <vt:lpstr>PowerPoint Presentation</vt:lpstr>
      <vt:lpstr>gershon</vt:lpstr>
      <vt:lpstr>gershon</vt:lpstr>
      <vt:lpstr>Professor Clifford P.  Westermeier</vt:lpstr>
      <vt:lpstr>Harry Hay, 1912 - 2002</vt:lpstr>
      <vt:lpstr>What’s in a word?  Why is it important to have a cultural identity?</vt:lpstr>
      <vt:lpstr>During world war II</vt:lpstr>
      <vt:lpstr>Mattachine Society: Harry hay</vt:lpstr>
      <vt:lpstr>San Francisco: society for Individual rights and daughters of bilitis</vt:lpstr>
      <vt:lpstr>1950’s: McCarthyism and lavender scare</vt:lpstr>
      <vt:lpstr>Questions:</vt:lpstr>
      <vt:lpstr>PowerPoint Presentation</vt:lpstr>
      <vt:lpstr>Christine Jorgensen, 1952</vt:lpstr>
      <vt:lpstr>Cooper donut’s 1959: first gay uprising?</vt:lpstr>
      <vt:lpstr>WORLD EVENTS THAT MOVE AMERICAN SOCIETY TOWARD CHANGE JUST PRIOR TO BROWN V. BOARD OF EDUCATION</vt:lpstr>
      <vt:lpstr>WORLD EVENTS THAT MOVE AMERICAN SOCIETY TOWARD CHANGE JUST PRIOR TO BROWN V. BOARD OF EDUCATION</vt:lpstr>
      <vt:lpstr>NATIONAL PROBLEM LEGAL SCHOOL SEGREGATION in 1950 Prohibited (light mix, dots)  No legislation (white)  Required (dark)                    Local option (dark mix, slants)</vt:lpstr>
      <vt:lpstr>The legacy of Plessy v. Ferguson touches several generations of African Americans who do not have access to a high school education.</vt:lpstr>
      <vt:lpstr>PowerPoint Presentation</vt:lpstr>
      <vt:lpstr>Brown v. Board of Education, 1954</vt:lpstr>
      <vt:lpstr>The Doll Test</vt:lpstr>
      <vt:lpstr>Emmitt Till, 7/25/41 – 8/28/1955</vt:lpstr>
      <vt:lpstr>PowerPoint Presentation</vt:lpstr>
      <vt:lpstr>Dr. Howard Robinson</vt:lpstr>
      <vt:lpstr>The Civil Rights Movement</vt:lpstr>
      <vt:lpstr>Before the Sixties… Integration: Montgomery Bus Boycotts  12/1955 – 12/1956</vt:lpstr>
      <vt:lpstr>Massive Resistance</vt:lpstr>
      <vt:lpstr>Massive Resistance</vt:lpstr>
      <vt:lpstr>PowerPoint Presentation</vt:lpstr>
      <vt:lpstr>PowerPoint Presentation</vt:lpstr>
      <vt:lpstr>Greensboro, February 1 – July 25, 1960</vt:lpstr>
      <vt:lpstr>SNCC in Nashville, April 1960</vt:lpstr>
      <vt:lpstr>“We can’t let them stop us with violence. If we do, the movement is dead” Nash to Farmer</vt:lpstr>
      <vt:lpstr>Freedom Rides, May 4, 1961 to December 16, 1961</vt:lpstr>
      <vt:lpstr>Birmingham Campaign, April and May 1963</vt:lpstr>
      <vt:lpstr>PowerPoint Presentation</vt:lpstr>
      <vt:lpstr>March on Washington, August 1963</vt:lpstr>
      <vt:lpstr>PowerPoint Presentation</vt:lpstr>
      <vt:lpstr>Bombing of 16th Street Baptist Church, September 15, 1963 “A Love that Forgives”</vt:lpstr>
      <vt:lpstr>Freedom Summer, 1964</vt:lpstr>
      <vt:lpstr>1964 Civil Rights Act, July 2nd </vt:lpstr>
      <vt:lpstr>PowerPoint Presentation</vt:lpstr>
      <vt:lpstr>PowerPoint Presentation</vt:lpstr>
      <vt:lpstr>Missing Activists</vt:lpstr>
      <vt:lpstr>August 4, 1964</vt:lpstr>
      <vt:lpstr>PowerPoint Presentation</vt:lpstr>
      <vt:lpstr>Consequences…</vt:lpstr>
      <vt:lpstr>February 1965…</vt:lpstr>
      <vt:lpstr>March 7, 1965…Selma</vt:lpstr>
      <vt:lpstr>“Their Cause Must Be Our Cause Too”</vt:lpstr>
      <vt:lpstr>Poor People’s Campaign (PPC)</vt:lpstr>
      <vt:lpstr>PowerPoint Presentation</vt:lpstr>
      <vt:lpstr>“Somewhere I read…”</vt:lpstr>
      <vt:lpstr>Malcolm X</vt:lpstr>
      <vt:lpstr>Philadelphia, 1965</vt:lpstr>
      <vt:lpstr>Movement continued (start 1:26)</vt:lpstr>
      <vt:lpstr>Stonewall 1969:  </vt:lpstr>
      <vt:lpstr>Harvey milk</vt:lpstr>
      <vt:lpstr>14th amendment</vt:lpstr>
      <vt:lpstr>Civil Rights Law</vt:lpstr>
      <vt:lpstr>Restrictive laws</vt:lpstr>
      <vt:lpstr>Loving v.  Virginia</vt:lpstr>
      <vt:lpstr>Baker v. Nelson, 1971: Minnesota</vt:lpstr>
      <vt:lpstr>Griswold v. Connecticut (1965),  381 U.S. 479 facts</vt:lpstr>
      <vt:lpstr>Reasoning of decision</vt:lpstr>
      <vt:lpstr>Eisenstadt decision</vt:lpstr>
      <vt:lpstr>Right to privacy</vt:lpstr>
      <vt:lpstr>Right to privacy</vt:lpstr>
      <vt:lpstr>Bowers v. Hardwick, 1986: Facts</vt:lpstr>
      <vt:lpstr>Bowers v. hardwick, 1986: Constitutional question</vt:lpstr>
      <vt:lpstr>Romer v. Evans, 1996</vt:lpstr>
      <vt:lpstr>Romer v. Evans, 1996 constitutional question</vt:lpstr>
      <vt:lpstr>Lawrence v. Texas, 2003</vt:lpstr>
      <vt:lpstr>Lawrence v. Texas, 2003</vt:lpstr>
      <vt:lpstr>Obergefell v. hodges, 2015</vt:lpstr>
      <vt:lpstr>June 2020</vt:lpstr>
      <vt:lpstr>What now?</vt:lpstr>
    </vt:vector>
  </TitlesOfParts>
  <Company>Greenfield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Arnell</dc:creator>
  <cp:lastModifiedBy>Alyssa Arnell</cp:lastModifiedBy>
  <cp:revision>33</cp:revision>
  <dcterms:created xsi:type="dcterms:W3CDTF">2018-05-03T12:15:13Z</dcterms:created>
  <dcterms:modified xsi:type="dcterms:W3CDTF">2023-11-27T21:24:36Z</dcterms:modified>
</cp:coreProperties>
</file>