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0" r:id="rId3"/>
    <p:sldId id="281" r:id="rId4"/>
    <p:sldId id="282" r:id="rId5"/>
    <p:sldId id="272" r:id="rId6"/>
    <p:sldId id="284" r:id="rId7"/>
    <p:sldId id="286" r:id="rId8"/>
    <p:sldId id="283" r:id="rId9"/>
    <p:sldId id="285" r:id="rId10"/>
    <p:sldId id="287" r:id="rId11"/>
    <p:sldId id="288" r:id="rId12"/>
    <p:sldId id="266" r:id="rId13"/>
    <p:sldId id="257" r:id="rId14"/>
    <p:sldId id="258" r:id="rId15"/>
    <p:sldId id="278" r:id="rId16"/>
    <p:sldId id="289" r:id="rId17"/>
    <p:sldId id="291" r:id="rId18"/>
    <p:sldId id="290" r:id="rId19"/>
    <p:sldId id="292" r:id="rId20"/>
    <p:sldId id="270" r:id="rId21"/>
    <p:sldId id="293" r:id="rId22"/>
    <p:sldId id="269" r:id="rId23"/>
    <p:sldId id="29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111" d="100"/>
          <a:sy n="111" d="100"/>
        </p:scale>
        <p:origin x="474" y="90"/>
      </p:cViewPr>
      <p:guideLst/>
    </p:cSldViewPr>
  </p:slideViewPr>
  <p:notesTextViewPr>
    <p:cViewPr>
      <p:scale>
        <a:sx n="1" d="1"/>
        <a:sy n="1" d="1"/>
      </p:scale>
      <p:origin x="0" y="0"/>
    </p:cViewPr>
  </p:notesTextViewPr>
  <p:sorterViewPr>
    <p:cViewPr>
      <p:scale>
        <a:sx n="100" d="100"/>
        <a:sy n="100" d="100"/>
      </p:scale>
      <p:origin x="0" y="-52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2247870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2F4745-9883-4D31-830E-BE647377EED5}"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66789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2008495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3B8B8-B1E3-4C9A-8421-8B776E8E1BD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0562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4190923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F2F4745-9883-4D31-830E-BE647377EED5}" type="datetimeFigureOut">
              <a:rPr lang="en-US" smtClean="0"/>
              <a:t>12/9/2021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979461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F2F4745-9883-4D31-830E-BE647377EED5}" type="datetimeFigureOut">
              <a:rPr lang="en-US" smtClean="0"/>
              <a:t>12/9/2021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1789680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1152544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241555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215543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28000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2F4745-9883-4D31-830E-BE647377EED5}"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1316447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2F4745-9883-4D31-830E-BE647377EED5}"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247913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3284094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3892737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5F2F4745-9883-4D31-830E-BE647377EED5}" type="datetimeFigureOut">
              <a:rPr lang="en-US" smtClean="0"/>
              <a:t>12/9/2021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339505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2F4745-9883-4D31-830E-BE647377EED5}"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03B8B8-B1E3-4C9A-8421-8B776E8E1BD7}" type="slidenum">
              <a:rPr lang="en-US" smtClean="0"/>
              <a:t>‹#›</a:t>
            </a:fld>
            <a:endParaRPr lang="en-US"/>
          </a:p>
        </p:txBody>
      </p:sp>
    </p:spTree>
    <p:extLst>
      <p:ext uri="{BB962C8B-B14F-4D97-AF65-F5344CB8AC3E}">
        <p14:creationId xmlns:p14="http://schemas.microsoft.com/office/powerpoint/2010/main" val="2817231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F2F4745-9883-4D31-830E-BE647377EED5}" type="datetimeFigureOut">
              <a:rPr lang="en-US" smtClean="0"/>
              <a:t>12/9/2021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403B8B8-B1E3-4C9A-8421-8B776E8E1BD7}" type="slidenum">
              <a:rPr lang="en-US" smtClean="0"/>
              <a:t>‹#›</a:t>
            </a:fld>
            <a:endParaRPr lang="en-US"/>
          </a:p>
        </p:txBody>
      </p:sp>
    </p:spTree>
    <p:extLst>
      <p:ext uri="{BB962C8B-B14F-4D97-AF65-F5344CB8AC3E}">
        <p14:creationId xmlns:p14="http://schemas.microsoft.com/office/powerpoint/2010/main" val="23312194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ideo" Target="https://www.youtube.com/embed/QPNdm6y6Xr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ibrary.duke.edu/digitalcollections/wlmpc_wlmms01005/"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ideo" Target="https://www.youtube.com/embed/tfCupHW8W44" TargetMode="Externa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29962"/>
            <a:ext cx="8825658" cy="3329581"/>
          </a:xfrm>
        </p:spPr>
        <p:txBody>
          <a:bodyPr/>
          <a:lstStyle/>
          <a:p>
            <a:r>
              <a:rPr lang="en-US" dirty="0" smtClean="0"/>
              <a:t>Power Movements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45935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NOW 50th Anniversary: Founder Muriel Fox Talks to TIME | Ti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589670" cy="34485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ctober 29, 1966: The National Organization for Women's Statement of  Purpose Was Adopted - Life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1166" y="0"/>
            <a:ext cx="6130834" cy="34485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tional Organization for Women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0" y="344859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lebrate Women's History Mon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920" y="3540035"/>
            <a:ext cx="8131354" cy="31554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 Group portrait of NOW founders at NOW's organizing conference in Washington, DC, October 19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20" y="0"/>
            <a:ext cx="10050834" cy="66892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attle-King County NOW P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7416" y="143419"/>
            <a:ext cx="6667500" cy="521017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OW National Conference, 197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3607" y="1262606"/>
            <a:ext cx="7143750"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0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500"/>
                                        <p:tgtEl>
                                          <p:spTgt spid="20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62"/>
                                        </p:tgtEl>
                                        <p:attrNameLst>
                                          <p:attrName>style.visibility</p:attrName>
                                        </p:attrNameLst>
                                      </p:cBhvr>
                                      <p:to>
                                        <p:strVal val="visible"/>
                                      </p:to>
                                    </p:set>
                                    <p:animEffect transition="in" filter="fade">
                                      <p:cBhvr>
                                        <p:cTn id="12" dur="1000"/>
                                        <p:tgtEl>
                                          <p:spTgt spid="2062"/>
                                        </p:tgtEl>
                                      </p:cBhvr>
                                    </p:animEffect>
                                    <p:anim calcmode="lin" valueType="num">
                                      <p:cBhvr>
                                        <p:cTn id="13" dur="1000" fill="hold"/>
                                        <p:tgtEl>
                                          <p:spTgt spid="2062"/>
                                        </p:tgtEl>
                                        <p:attrNameLst>
                                          <p:attrName>ppt_x</p:attrName>
                                        </p:attrNameLst>
                                      </p:cBhvr>
                                      <p:tavLst>
                                        <p:tav tm="0">
                                          <p:val>
                                            <p:strVal val="#ppt_x"/>
                                          </p:val>
                                        </p:tav>
                                        <p:tav tm="100000">
                                          <p:val>
                                            <p:strVal val="#ppt_x"/>
                                          </p:val>
                                        </p:tav>
                                      </p:tavLst>
                                    </p:anim>
                                    <p:anim calcmode="lin" valueType="num">
                                      <p:cBhvr>
                                        <p:cTn id="14" dur="1000" fill="hold"/>
                                        <p:tgtEl>
                                          <p:spTgt spid="20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64"/>
                                        </p:tgtEl>
                                        <p:attrNameLst>
                                          <p:attrName>style.visibility</p:attrName>
                                        </p:attrNameLst>
                                      </p:cBhvr>
                                      <p:to>
                                        <p:strVal val="visible"/>
                                      </p:to>
                                    </p:set>
                                    <p:anim calcmode="lin" valueType="num">
                                      <p:cBhvr additive="base">
                                        <p:cTn id="19" dur="500" fill="hold"/>
                                        <p:tgtEl>
                                          <p:spTgt spid="2064"/>
                                        </p:tgtEl>
                                        <p:attrNameLst>
                                          <p:attrName>ppt_x</p:attrName>
                                        </p:attrNameLst>
                                      </p:cBhvr>
                                      <p:tavLst>
                                        <p:tav tm="0">
                                          <p:val>
                                            <p:strVal val="#ppt_x"/>
                                          </p:val>
                                        </p:tav>
                                        <p:tav tm="100000">
                                          <p:val>
                                            <p:strVal val="#ppt_x"/>
                                          </p:val>
                                        </p:tav>
                                      </p:tavLst>
                                    </p:anim>
                                    <p:anim calcmode="lin" valueType="num">
                                      <p:cBhvr additive="base">
                                        <p:cTn id="20" dur="500" fill="hold"/>
                                        <p:tgtEl>
                                          <p:spTgt spid="20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www.newtactics.org/sites/default/files/update-images/intersectionalit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8185" y="1152983"/>
            <a:ext cx="8418329" cy="454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91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Indian Power Movement</a:t>
            </a:r>
            <a:endParaRPr lang="en-US" dirty="0"/>
          </a:p>
        </p:txBody>
      </p:sp>
      <p:sp>
        <p:nvSpPr>
          <p:cNvPr id="3" name="Content Placeholder 2"/>
          <p:cNvSpPr>
            <a:spLocks noGrp="1"/>
          </p:cNvSpPr>
          <p:nvPr>
            <p:ph idx="1"/>
          </p:nvPr>
        </p:nvSpPr>
        <p:spPr>
          <a:xfrm>
            <a:off x="296004" y="1457831"/>
            <a:ext cx="11895996" cy="4195481"/>
          </a:xfrm>
        </p:spPr>
        <p:txBody>
          <a:bodyPr/>
          <a:lstStyle/>
          <a:p>
            <a:pPr marL="0" indent="0">
              <a:buNone/>
            </a:pPr>
            <a:r>
              <a:rPr lang="en-US" dirty="0"/>
              <a:t>Goals of Movement</a:t>
            </a:r>
          </a:p>
          <a:p>
            <a:r>
              <a:rPr lang="en-US" dirty="0"/>
              <a:t>To Protect the rights of Native Americans</a:t>
            </a:r>
          </a:p>
          <a:p>
            <a:r>
              <a:rPr lang="en-US" dirty="0"/>
              <a:t>To perpetuate the spiritual and cultural independence of the Native Americans</a:t>
            </a:r>
          </a:p>
          <a:p>
            <a:r>
              <a:rPr lang="en-US" dirty="0"/>
              <a:t>dedicated to getting the Federal Government of the United States to return land that was previously owned by the Native Americans.</a:t>
            </a:r>
          </a:p>
          <a:p>
            <a:r>
              <a:rPr lang="en-US" dirty="0"/>
              <a:t>To equalize income, and unemployment rate</a:t>
            </a:r>
          </a:p>
          <a:p>
            <a:endParaRPr lang="en-US" b="1" dirty="0"/>
          </a:p>
        </p:txBody>
      </p:sp>
      <p:pic>
        <p:nvPicPr>
          <p:cNvPr id="1026" name="Picture 2" descr="https://assets.sutori.com/user-uploads/image/f665fe6b-8684-4432-a076-49759c69f8e0/dce0dd466443f3fae71c5583fdd7b33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323" y="3297489"/>
            <a:ext cx="5601560" cy="33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76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Activism</a:t>
            </a:r>
            <a:endParaRPr lang="en-US" dirty="0"/>
          </a:p>
        </p:txBody>
      </p:sp>
      <p:sp>
        <p:nvSpPr>
          <p:cNvPr id="3" name="Content Placeholder 2"/>
          <p:cNvSpPr>
            <a:spLocks noGrp="1"/>
          </p:cNvSpPr>
          <p:nvPr>
            <p:ph idx="1"/>
          </p:nvPr>
        </p:nvSpPr>
        <p:spPr>
          <a:xfrm>
            <a:off x="173130" y="2586681"/>
            <a:ext cx="11096232" cy="4510215"/>
          </a:xfrm>
        </p:spPr>
        <p:txBody>
          <a:bodyPr/>
          <a:lstStyle/>
          <a:p>
            <a:r>
              <a:rPr lang="en-US" sz="2800" dirty="0" smtClean="0"/>
              <a:t>Alcatraz Island</a:t>
            </a:r>
          </a:p>
          <a:p>
            <a:r>
              <a:rPr lang="en-US" sz="2800" dirty="0" smtClean="0"/>
              <a:t>Mount Rushmore</a:t>
            </a:r>
          </a:p>
          <a:p>
            <a:r>
              <a:rPr lang="en-US" sz="2800" dirty="0" smtClean="0"/>
              <a:t>Plymouth Rock</a:t>
            </a:r>
          </a:p>
          <a:p>
            <a:r>
              <a:rPr lang="en-US" sz="2800" dirty="0" smtClean="0"/>
              <a:t>Bureau of Indian Affairs, Washington, DC</a:t>
            </a:r>
          </a:p>
          <a:p>
            <a:r>
              <a:rPr lang="en-US" sz="2800" dirty="0" smtClean="0"/>
              <a:t>Wounded Knee (One of the greatest successes)</a:t>
            </a:r>
          </a:p>
          <a:p>
            <a:r>
              <a:rPr lang="en-US" sz="2800" dirty="0" smtClean="0"/>
              <a:t>Bonneville Power Administration (in response to the killing of Joseph </a:t>
            </a:r>
            <a:r>
              <a:rPr lang="en-US" sz="2800" dirty="0" err="1" smtClean="0"/>
              <a:t>Stuntz</a:t>
            </a:r>
            <a:r>
              <a:rPr lang="en-US" sz="2800" dirty="0" smtClean="0"/>
              <a:t>)</a:t>
            </a:r>
          </a:p>
          <a:p>
            <a:endParaRPr lang="en-US" dirty="0" smtClean="0"/>
          </a:p>
          <a:p>
            <a:endParaRPr lang="en-US" dirty="0" smtClean="0"/>
          </a:p>
          <a:p>
            <a:endParaRPr lang="en-US" dirty="0"/>
          </a:p>
        </p:txBody>
      </p:sp>
      <p:pic>
        <p:nvPicPr>
          <p:cNvPr id="2050" name="Picture 2" descr="Image result for american indian power movement 197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075" y="0"/>
            <a:ext cx="5114925"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07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31997" t="19286" r="32897" b="14069"/>
          <a:stretch/>
        </p:blipFill>
        <p:spPr>
          <a:xfrm>
            <a:off x="-1" y="-1"/>
            <a:ext cx="5305169" cy="5662248"/>
          </a:xfrm>
          <a:prstGeom prst="rect">
            <a:avLst/>
          </a:prstGeom>
        </p:spPr>
      </p:pic>
      <p:pic>
        <p:nvPicPr>
          <p:cNvPr id="5" name="Picture 4"/>
          <p:cNvPicPr>
            <a:picLocks noChangeAspect="1"/>
          </p:cNvPicPr>
          <p:nvPr/>
        </p:nvPicPr>
        <p:blipFill rotWithShape="1">
          <a:blip r:embed="rId3"/>
          <a:srcRect l="32282" t="58520" r="33859" b="24274"/>
          <a:stretch/>
        </p:blipFill>
        <p:spPr>
          <a:xfrm>
            <a:off x="4996243" y="2488747"/>
            <a:ext cx="7195757" cy="2055930"/>
          </a:xfrm>
          <a:prstGeom prst="rect">
            <a:avLst/>
          </a:prstGeom>
        </p:spPr>
      </p:pic>
    </p:spTree>
    <p:extLst>
      <p:ext uri="{BB962C8B-B14F-4D97-AF65-F5344CB8AC3E}">
        <p14:creationId xmlns:p14="http://schemas.microsoft.com/office/powerpoint/2010/main" val="2885709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29" y="217190"/>
            <a:ext cx="10131728" cy="1400530"/>
          </a:xfrm>
        </p:spPr>
        <p:txBody>
          <a:bodyPr/>
          <a:lstStyle/>
          <a:p>
            <a:r>
              <a:rPr lang="en-US" dirty="0" smtClean="0"/>
              <a:t>Occupation of Alcatraz</a:t>
            </a:r>
            <a:br>
              <a:rPr lang="en-US" dirty="0" smtClean="0"/>
            </a:br>
            <a:r>
              <a:rPr lang="en-US" dirty="0" smtClean="0"/>
              <a:t>November 10, 1969 to June 11</a:t>
            </a:r>
            <a:r>
              <a:rPr lang="en-US" baseline="30000" dirty="0" smtClean="0"/>
              <a:t>th</a:t>
            </a:r>
            <a:r>
              <a:rPr lang="en-US" dirty="0" smtClean="0"/>
              <a:t>, 1971</a:t>
            </a:r>
            <a:endParaRPr lang="en-US" dirty="0"/>
          </a:p>
        </p:txBody>
      </p:sp>
      <p:sp>
        <p:nvSpPr>
          <p:cNvPr id="3" name="Content Placeholder 2"/>
          <p:cNvSpPr>
            <a:spLocks noGrp="1"/>
          </p:cNvSpPr>
          <p:nvPr>
            <p:ph idx="1"/>
          </p:nvPr>
        </p:nvSpPr>
        <p:spPr>
          <a:xfrm>
            <a:off x="164347" y="2220686"/>
            <a:ext cx="7231774" cy="3579223"/>
          </a:xfrm>
        </p:spPr>
        <p:txBody>
          <a:bodyPr>
            <a:normAutofit/>
          </a:bodyPr>
          <a:lstStyle/>
          <a:p>
            <a:r>
              <a:rPr lang="en-US" dirty="0" smtClean="0"/>
              <a:t>Organizers protesting poverty and discrimination</a:t>
            </a:r>
          </a:p>
          <a:p>
            <a:r>
              <a:rPr lang="en-US" dirty="0" smtClean="0"/>
              <a:t>1970: life expectancy of Native American was 46 versus national average of 69</a:t>
            </a:r>
          </a:p>
          <a:p>
            <a:r>
              <a:rPr lang="en-US" dirty="0" smtClean="0"/>
              <a:t>Half lived on reservations with 50% unemployment</a:t>
            </a:r>
          </a:p>
          <a:p>
            <a:r>
              <a:rPr lang="en-US" dirty="0" smtClean="0"/>
              <a:t>Occupation became a camp-situation</a:t>
            </a:r>
          </a:p>
          <a:p>
            <a:r>
              <a:rPr lang="en-US" dirty="0" smtClean="0"/>
              <a:t>What did the leaders want to accomplish in this occupation?</a:t>
            </a:r>
            <a:endParaRPr lang="en-US" dirty="0"/>
          </a:p>
        </p:txBody>
      </p:sp>
      <p:pic>
        <p:nvPicPr>
          <p:cNvPr id="4098" name="Picture 2" descr="How a Native American Resistance Held Alcatraz for 18 Months - The New York  T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22" y="4017754"/>
            <a:ext cx="4222778" cy="27096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ccupation Of Alcatraz / 30-year anniversary of Indian coup | Native  american heritage, Native american culture, American indi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425" y="0"/>
            <a:ext cx="3076575" cy="448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34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QPNdm6y6Xrk"/>
          <p:cNvPicPr>
            <a:picLocks noGrp="1" noRot="1" noChangeAspect="1"/>
          </p:cNvPicPr>
          <p:nvPr>
            <p:ph idx="1"/>
            <a:videoFile r:link="rId1"/>
          </p:nvPr>
        </p:nvPicPr>
        <p:blipFill>
          <a:blip r:embed="rId3"/>
          <a:stretch>
            <a:fillRect/>
          </a:stretch>
        </p:blipFill>
        <p:spPr>
          <a:xfrm>
            <a:off x="0" y="-132892"/>
            <a:ext cx="12192000" cy="6990892"/>
          </a:xfrm>
          <a:prstGeom prst="rect">
            <a:avLst/>
          </a:prstGeom>
        </p:spPr>
      </p:pic>
    </p:spTree>
    <p:extLst>
      <p:ext uri="{BB962C8B-B14F-4D97-AF65-F5344CB8AC3E}">
        <p14:creationId xmlns:p14="http://schemas.microsoft.com/office/powerpoint/2010/main" val="2970827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www.newtactics.org/sites/default/files/update-images/intersectionalit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8185" y="1152983"/>
            <a:ext cx="8418329" cy="454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5621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Latino Activism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1434681"/>
            <a:ext cx="3873638" cy="509751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596" y="1434680"/>
            <a:ext cx="6192912" cy="4992245"/>
          </a:xfrm>
          <a:prstGeom prst="rect">
            <a:avLst/>
          </a:prstGeom>
        </p:spPr>
      </p:pic>
    </p:spTree>
    <p:extLst>
      <p:ext uri="{BB962C8B-B14F-4D97-AF65-F5344CB8AC3E}">
        <p14:creationId xmlns:p14="http://schemas.microsoft.com/office/powerpoint/2010/main" val="5111686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Chicano Movement</a:t>
            </a:r>
            <a:endParaRPr lang="en-US" dirty="0"/>
          </a:p>
        </p:txBody>
      </p:sp>
      <p:sp>
        <p:nvSpPr>
          <p:cNvPr id="3" name="Content Placeholder 2"/>
          <p:cNvSpPr>
            <a:spLocks noGrp="1"/>
          </p:cNvSpPr>
          <p:nvPr>
            <p:ph idx="1"/>
          </p:nvPr>
        </p:nvSpPr>
        <p:spPr>
          <a:xfrm>
            <a:off x="206331" y="1853248"/>
            <a:ext cx="7374481" cy="4195481"/>
          </a:xfrm>
        </p:spPr>
        <p:txBody>
          <a:bodyPr/>
          <a:lstStyle/>
          <a:p>
            <a:r>
              <a:rPr lang="en-US" sz="2800" dirty="0" smtClean="0"/>
              <a:t>Taking of derogatory term to create power for political and social change</a:t>
            </a:r>
          </a:p>
          <a:p>
            <a:r>
              <a:rPr lang="en-US" sz="2800" dirty="0" smtClean="0"/>
              <a:t>Addressing: </a:t>
            </a:r>
          </a:p>
          <a:p>
            <a:r>
              <a:rPr lang="en-US" sz="2800" dirty="0" smtClean="0"/>
              <a:t>Inequality gap</a:t>
            </a:r>
          </a:p>
          <a:p>
            <a:r>
              <a:rPr lang="en-US" sz="2800" dirty="0" smtClean="0"/>
              <a:t>Restoration of land</a:t>
            </a:r>
          </a:p>
          <a:p>
            <a:r>
              <a:rPr lang="en-US" sz="2800" dirty="0" smtClean="0"/>
              <a:t>Farm worker protection (United Farm Workers)</a:t>
            </a:r>
          </a:p>
          <a:p>
            <a:r>
              <a:rPr lang="en-US" sz="2800" dirty="0" smtClean="0"/>
              <a:t>Education reform</a:t>
            </a:r>
          </a:p>
          <a:p>
            <a:endParaRPr lang="en-US" dirty="0"/>
          </a:p>
        </p:txBody>
      </p:sp>
      <p:pic>
        <p:nvPicPr>
          <p:cNvPr id="4" name="Picture 3"/>
          <p:cNvPicPr>
            <a:picLocks noChangeAspect="1"/>
          </p:cNvPicPr>
          <p:nvPr/>
        </p:nvPicPr>
        <p:blipFill rotWithShape="1">
          <a:blip r:embed="rId2"/>
          <a:srcRect l="1090" t="16154" r="51731" b="6120"/>
          <a:stretch/>
        </p:blipFill>
        <p:spPr>
          <a:xfrm>
            <a:off x="8090263" y="0"/>
            <a:ext cx="4101737" cy="1899623"/>
          </a:xfrm>
          <a:prstGeom prst="rect">
            <a:avLst/>
          </a:prstGeom>
        </p:spPr>
      </p:pic>
      <p:pic>
        <p:nvPicPr>
          <p:cNvPr id="6146" name="Picture 2" descr="Unseen photos of the struggle for Chicano rights - CNN Sty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6506" y="3598032"/>
            <a:ext cx="4815494" cy="314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90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307" y="491907"/>
            <a:ext cx="9673546" cy="1400530"/>
          </a:xfrm>
        </p:spPr>
        <p:txBody>
          <a:bodyPr/>
          <a:lstStyle/>
          <a:p>
            <a:r>
              <a:rPr lang="en-US" dirty="0" smtClean="0"/>
              <a:t>Power Movements: 1960s and 1970s</a:t>
            </a:r>
            <a:endParaRPr lang="en-US" dirty="0"/>
          </a:p>
        </p:txBody>
      </p:sp>
      <p:sp>
        <p:nvSpPr>
          <p:cNvPr id="3" name="Content Placeholder 2"/>
          <p:cNvSpPr>
            <a:spLocks noGrp="1"/>
          </p:cNvSpPr>
          <p:nvPr>
            <p:ph idx="1"/>
          </p:nvPr>
        </p:nvSpPr>
        <p:spPr>
          <a:xfrm>
            <a:off x="376307" y="2052918"/>
            <a:ext cx="6969534" cy="4195481"/>
          </a:xfrm>
        </p:spPr>
        <p:txBody>
          <a:bodyPr/>
          <a:lstStyle/>
          <a:p>
            <a:r>
              <a:rPr lang="en-US" dirty="0" smtClean="0"/>
              <a:t>Power movements of the late 1960s and 1970s were largely centered around identity politics</a:t>
            </a:r>
          </a:p>
          <a:p>
            <a:r>
              <a:rPr lang="en-US" dirty="0" smtClean="0"/>
              <a:t>Identity Politics: political </a:t>
            </a:r>
            <a:r>
              <a:rPr lang="en-US" dirty="0"/>
              <a:t>movements or actions intended to further the interests of a particular group, based on culture, race, ethnicity, religion, sex, gender, or sexual orientation.</a:t>
            </a:r>
          </a:p>
        </p:txBody>
      </p:sp>
      <p:pic>
        <p:nvPicPr>
          <p:cNvPr id="8194" name="Picture 2" descr="Ferguson protest movement must become political power - Chicago  ReporterChicago Repor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3211" y="2382176"/>
            <a:ext cx="4223819" cy="424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in Power Movements</a:t>
            </a:r>
            <a:endParaRPr lang="en-US" dirty="0"/>
          </a:p>
        </p:txBody>
      </p:sp>
      <p:pic>
        <p:nvPicPr>
          <p:cNvPr id="7172" name="Picture 4" descr="Pic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0533" y="1724979"/>
            <a:ext cx="5029200" cy="480778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raza move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2062" y="1424462"/>
            <a:ext cx="4179543" cy="540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4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fade">
                                      <p:cBhvr>
                                        <p:cTn id="12"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Raza</a:t>
            </a:r>
            <a:endParaRPr lang="en-US" dirty="0"/>
          </a:p>
        </p:txBody>
      </p:sp>
      <p:pic>
        <p:nvPicPr>
          <p:cNvPr id="4" name="Content Placeholder 3"/>
          <p:cNvPicPr>
            <a:picLocks noGrp="1" noChangeAspect="1"/>
          </p:cNvPicPr>
          <p:nvPr>
            <p:ph idx="1"/>
          </p:nvPr>
        </p:nvPicPr>
        <p:blipFill rotWithShape="1">
          <a:blip r:embed="rId2"/>
          <a:srcRect l="63005" t="10666" r="22395" b="12987"/>
          <a:stretch/>
        </p:blipFill>
        <p:spPr>
          <a:xfrm>
            <a:off x="6609804" y="655629"/>
            <a:ext cx="4219304" cy="6202371"/>
          </a:xfrm>
          <a:prstGeom prst="rect">
            <a:avLst/>
          </a:prstGeom>
        </p:spPr>
      </p:pic>
      <p:sp>
        <p:nvSpPr>
          <p:cNvPr id="5" name="TextBox 4"/>
          <p:cNvSpPr txBox="1"/>
          <p:nvPr/>
        </p:nvSpPr>
        <p:spPr>
          <a:xfrm>
            <a:off x="457200" y="2286000"/>
            <a:ext cx="4558937" cy="2616101"/>
          </a:xfrm>
          <a:prstGeom prst="rect">
            <a:avLst/>
          </a:prstGeom>
          <a:noFill/>
        </p:spPr>
        <p:txBody>
          <a:bodyPr wrap="square" rtlCol="0">
            <a:spAutoFit/>
          </a:bodyPr>
          <a:lstStyle/>
          <a:p>
            <a:r>
              <a:rPr lang="en-US" sz="2800" dirty="0" smtClean="0"/>
              <a:t>Read the First Page (pg. 3) and pg. 6</a:t>
            </a:r>
          </a:p>
          <a:p>
            <a:endParaRPr lang="en-US" dirty="0" smtClean="0"/>
          </a:p>
          <a:p>
            <a:r>
              <a:rPr lang="en-US" b="1" dirty="0">
                <a:hlinkClick r:id="rId3"/>
              </a:rPr>
              <a:t>https://library.duke.edu/digitalcollections/wlmpc_wlmms01005</a:t>
            </a:r>
            <a:r>
              <a:rPr lang="en-US" b="1" dirty="0" smtClean="0">
                <a:hlinkClick r:id="rId3"/>
              </a:rPr>
              <a:t>/</a:t>
            </a:r>
            <a:endParaRPr lang="en-US" b="1" dirty="0" smtClean="0"/>
          </a:p>
          <a:p>
            <a:endParaRPr lang="en-US" b="1" dirty="0"/>
          </a:p>
          <a:p>
            <a:r>
              <a:rPr lang="en-US" b="1" dirty="0" smtClean="0"/>
              <a:t>What issues of intersectionality do see in these messages?</a:t>
            </a:r>
            <a:endParaRPr lang="en-US" b="1" dirty="0"/>
          </a:p>
        </p:txBody>
      </p:sp>
    </p:spTree>
    <p:extLst>
      <p:ext uri="{BB962C8B-B14F-4D97-AF65-F5344CB8AC3E}">
        <p14:creationId xmlns:p14="http://schemas.microsoft.com/office/powerpoint/2010/main" val="1067886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in Power Movements</a:t>
            </a:r>
            <a:endParaRPr lang="en-US" dirty="0"/>
          </a:p>
        </p:txBody>
      </p:sp>
      <p:pic>
        <p:nvPicPr>
          <p:cNvPr id="6146" name="Picture 2" descr="Image result for black power moveme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1572419"/>
            <a:ext cx="64770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gela-davis-speaking-during-the-black-power-mo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921" y="1746171"/>
            <a:ext cx="5715000" cy="39719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69200" y="1853248"/>
            <a:ext cx="4131733" cy="4247317"/>
          </a:xfrm>
          <a:prstGeom prst="rect">
            <a:avLst/>
          </a:prstGeom>
        </p:spPr>
        <p:txBody>
          <a:bodyPr wrap="square">
            <a:spAutoFit/>
          </a:bodyPr>
          <a:lstStyle/>
          <a:p>
            <a:r>
              <a:rPr lang="en-US" dirty="0">
                <a:latin typeface="Arimo"/>
              </a:rPr>
              <a:t>Women, dedicated to the goals, often looked beyond obstacles and performed many of the basic tasks necessary for the operation of the movement. They wrote articles for the Black Panther newspaper, tutored children in the liberation schools, offered legal advice to prisoners, organized rallies, distributed fliers and pamphlets and spoke to their local communities about solutions to economic and social problems. And, of course, women like Angela Davis (above) and Elaine Brown took leadership roles and plotted strategy.</a:t>
            </a:r>
            <a:endParaRPr lang="en-US" dirty="0"/>
          </a:p>
        </p:txBody>
      </p:sp>
    </p:spTree>
    <p:extLst>
      <p:ext uri="{BB962C8B-B14F-4D97-AF65-F5344CB8AC3E}">
        <p14:creationId xmlns:p14="http://schemas.microsoft.com/office/powerpoint/2010/main" val="133475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fCupHW8W44"/>
          <p:cNvPicPr>
            <a:picLocks noGrp="1" noRot="1" noChangeAspect="1"/>
          </p:cNvPicPr>
          <p:nvPr>
            <p:ph idx="1"/>
            <a:videoFile r:link="rId1"/>
          </p:nvPr>
        </p:nvPicPr>
        <p:blipFill>
          <a:blip r:embed="rId3"/>
          <a:stretch>
            <a:fillRect/>
          </a:stretch>
        </p:blipFill>
        <p:spPr>
          <a:xfrm>
            <a:off x="0" y="2501660"/>
            <a:ext cx="7744604" cy="4356340"/>
          </a:xfrm>
          <a:prstGeom prst="rect">
            <a:avLst/>
          </a:prstGeom>
        </p:spPr>
      </p:pic>
      <p:sp>
        <p:nvSpPr>
          <p:cNvPr id="6" name="Rectangle 5"/>
          <p:cNvSpPr/>
          <p:nvPr/>
        </p:nvSpPr>
        <p:spPr>
          <a:xfrm>
            <a:off x="7744604" y="6642556"/>
            <a:ext cx="2770310" cy="215444"/>
          </a:xfrm>
          <a:prstGeom prst="rect">
            <a:avLst/>
          </a:prstGeom>
        </p:spPr>
        <p:txBody>
          <a:bodyPr wrap="none">
            <a:spAutoFit/>
          </a:bodyPr>
          <a:lstStyle/>
          <a:p>
            <a:r>
              <a:rPr lang="en-US" sz="800" dirty="0"/>
              <a:t>https://www.youtube.com/watch?v=tfCupHW8W44</a:t>
            </a:r>
          </a:p>
        </p:txBody>
      </p:sp>
      <p:pic>
        <p:nvPicPr>
          <p:cNvPr id="7" name="Picture 2" descr="“Wanted by the FBI: Angela Yvonne Davis” poster, Federal Bureau of Investigation, Washington D.C., 1970; collection of Lisbet Tellefsen, used with permi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4605" y="-1"/>
            <a:ext cx="4447396" cy="43406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92428" y="309924"/>
            <a:ext cx="6096000" cy="1200329"/>
          </a:xfrm>
          <a:prstGeom prst="rect">
            <a:avLst/>
          </a:prstGeom>
        </p:spPr>
        <p:txBody>
          <a:bodyPr>
            <a:spAutoFit/>
          </a:bodyPr>
          <a:lstStyle/>
          <a:p>
            <a:r>
              <a:rPr lang="en-US" dirty="0">
                <a:latin typeface="Work Sans"/>
              </a:rPr>
              <a:t>Upon her arrest in October 1970, during her imprisonment and trial, Angela Davis became the center of an international movement against state violence, Western imperialism and the growing prison-industrial complex.</a:t>
            </a:r>
            <a:r>
              <a:rPr lang="en-US" dirty="0">
                <a:solidFill>
                  <a:srgbClr val="000000"/>
                </a:solidFill>
                <a:latin typeface="Work Sans"/>
              </a:rPr>
              <a:t> </a:t>
            </a:r>
            <a:endParaRPr lang="en-US" dirty="0"/>
          </a:p>
        </p:txBody>
      </p:sp>
      <p:sp>
        <p:nvSpPr>
          <p:cNvPr id="9" name="Rectangle 8"/>
          <p:cNvSpPr/>
          <p:nvPr/>
        </p:nvSpPr>
        <p:spPr>
          <a:xfrm>
            <a:off x="2355011" y="1199072"/>
            <a:ext cx="3510951" cy="31118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8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Intersectionality</a:t>
            </a:r>
            <a:endParaRPr lang="en-US" dirty="0"/>
          </a:p>
        </p:txBody>
      </p:sp>
      <p:sp>
        <p:nvSpPr>
          <p:cNvPr id="3" name="Content Placeholder 2"/>
          <p:cNvSpPr>
            <a:spLocks noGrp="1"/>
          </p:cNvSpPr>
          <p:nvPr>
            <p:ph idx="1"/>
          </p:nvPr>
        </p:nvSpPr>
        <p:spPr>
          <a:xfrm>
            <a:off x="646111" y="2066772"/>
            <a:ext cx="8946541" cy="4195481"/>
          </a:xfrm>
        </p:spPr>
        <p:txBody>
          <a:bodyPr/>
          <a:lstStyle/>
          <a:p>
            <a:r>
              <a:rPr lang="en-US" dirty="0" smtClean="0"/>
              <a:t>Coined 30 years ago by professor </a:t>
            </a:r>
            <a:r>
              <a:rPr lang="en-US" dirty="0" err="1" smtClean="0"/>
              <a:t>Kimberle</a:t>
            </a:r>
            <a:r>
              <a:rPr lang="en-US" dirty="0" smtClean="0"/>
              <a:t> Crenshaw</a:t>
            </a:r>
          </a:p>
          <a:p>
            <a:r>
              <a:rPr lang="en-US" dirty="0" smtClean="0"/>
              <a:t>Describes how race, class, gender, and other individual characteristics “intersect” with one another or overlap</a:t>
            </a:r>
          </a:p>
          <a:p>
            <a:r>
              <a:rPr lang="en-US" dirty="0" smtClean="0"/>
              <a:t>Largely associated with the women’s movement and feminism, but there is a larger universality to the concept</a:t>
            </a:r>
          </a:p>
          <a:p>
            <a:r>
              <a:rPr lang="en-US" dirty="0" smtClean="0"/>
              <a:t>Criticized as providing special standards and/or special treatment to minority groups</a:t>
            </a:r>
          </a:p>
          <a:p>
            <a:r>
              <a:rPr lang="en-US" dirty="0" smtClean="0"/>
              <a:t>Criticized for creating levels of division between those who may otherwise unite and identify together</a:t>
            </a:r>
          </a:p>
          <a:p>
            <a:r>
              <a:rPr lang="en-US" dirty="0" smtClean="0"/>
              <a:t>Supported as means of describing the ways in which people from different backgrounds encounter the world</a:t>
            </a:r>
          </a:p>
          <a:p>
            <a:endParaRPr lang="en-US" dirty="0"/>
          </a:p>
        </p:txBody>
      </p:sp>
      <p:pic>
        <p:nvPicPr>
          <p:cNvPr id="4" name="Picture 3"/>
          <p:cNvPicPr>
            <a:picLocks noChangeAspect="1"/>
          </p:cNvPicPr>
          <p:nvPr/>
        </p:nvPicPr>
        <p:blipFill rotWithShape="1">
          <a:blip r:embed="rId2"/>
          <a:srcRect l="16072" t="18976" r="64180" b="6519"/>
          <a:stretch/>
        </p:blipFill>
        <p:spPr>
          <a:xfrm>
            <a:off x="9195006" y="-1"/>
            <a:ext cx="2996994" cy="3178629"/>
          </a:xfrm>
          <a:prstGeom prst="rect">
            <a:avLst/>
          </a:prstGeom>
        </p:spPr>
      </p:pic>
    </p:spTree>
    <p:extLst>
      <p:ext uri="{BB962C8B-B14F-4D97-AF65-F5344CB8AC3E}">
        <p14:creationId xmlns:p14="http://schemas.microsoft.com/office/powerpoint/2010/main" val="391220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ntersectionality in the LGBTQIA Community | icma.or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0"/>
            <a:ext cx="10203543" cy="682285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378857" y="-420914"/>
            <a:ext cx="2104572" cy="203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811491" y="4706943"/>
            <a:ext cx="2507673" cy="253682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647542" y="1509486"/>
            <a:ext cx="2423887" cy="2452914"/>
          </a:xfrm>
          <a:prstGeom prst="ellipse">
            <a:avLst/>
          </a:prstGeom>
          <a:noFill/>
          <a:ln w="984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245926" y="-526472"/>
            <a:ext cx="2398591" cy="2322286"/>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089563" y="2508069"/>
            <a:ext cx="1743694" cy="154586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5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grpId="1" nodeType="clickEffect">
                                  <p:stCondLst>
                                    <p:cond delay="0"/>
                                  </p:stCondLst>
                                  <p:childTnLst>
                                    <p:animEffect transition="out" filter="wedg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2" presetClass="exit" presetSubtype="4" fill="hold" grpId="1" nodeType="clickEffect">
                                  <p:stCondLst>
                                    <p:cond delay="0"/>
                                  </p:stCondLst>
                                  <p:childTnLst>
                                    <p:anim calcmode="lin" valueType="num">
                                      <p:cBhvr additive="base">
                                        <p:cTn id="21" dur="500"/>
                                        <p:tgtEl>
                                          <p:spTgt spid="4"/>
                                        </p:tgtEl>
                                        <p:attrNameLst>
                                          <p:attrName>ppt_y</p:attrName>
                                        </p:attrNameLst>
                                      </p:cBhvr>
                                      <p:tavLst>
                                        <p:tav tm="0">
                                          <p:val>
                                            <p:strVal val="#ppt_y"/>
                                          </p:val>
                                        </p:tav>
                                        <p:tav tm="100000">
                                          <p:val>
                                            <p:strVal val="#ppt_y+#ppt_h*1.125000"/>
                                          </p:val>
                                        </p:tav>
                                      </p:tavLst>
                                    </p:anim>
                                    <p:animEffect transition="out" filter="wipe(down)">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anim calcmode="lin" valueType="num">
                                      <p:cBhvr>
                                        <p:cTn id="41" dur="2000" fill="hold"/>
                                        <p:tgtEl>
                                          <p:spTgt spid="10"/>
                                        </p:tgtEl>
                                        <p:attrNameLst>
                                          <p:attrName>ppt_w</p:attrName>
                                        </p:attrNameLst>
                                      </p:cBhvr>
                                      <p:tavLst>
                                        <p:tav tm="0" fmla="#ppt_w*sin(2.5*pi*$)">
                                          <p:val>
                                            <p:fltVal val="0"/>
                                          </p:val>
                                        </p:tav>
                                        <p:tav tm="100000">
                                          <p:val>
                                            <p:fltVal val="1"/>
                                          </p:val>
                                        </p:tav>
                                      </p:tavLst>
                                    </p:anim>
                                    <p:anim calcmode="lin" valueType="num">
                                      <p:cBhvr>
                                        <p:cTn id="42"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7" presetClass="emph" presetSubtype="0" fill="remove" nodeType="clickEffect">
                                  <p:stCondLst>
                                    <p:cond delay="0"/>
                                  </p:stCondLst>
                                  <p:childTnLst>
                                    <p:animClr clrSpc="rgb" dir="cw">
                                      <p:cBhvr override="childStyle">
                                        <p:cTn id="46" dur="250" autoRev="1" fill="remove"/>
                                        <p:tgtEl>
                                          <p:spTgt spid="1026"/>
                                        </p:tgtEl>
                                        <p:attrNameLst>
                                          <p:attrName>style.color</p:attrName>
                                        </p:attrNameLst>
                                      </p:cBhvr>
                                      <p:to>
                                        <a:schemeClr val="bg1"/>
                                      </p:to>
                                    </p:animClr>
                                    <p:animClr clrSpc="rgb" dir="cw">
                                      <p:cBhvr>
                                        <p:cTn id="47" dur="250" autoRev="1" fill="remove"/>
                                        <p:tgtEl>
                                          <p:spTgt spid="1026"/>
                                        </p:tgtEl>
                                        <p:attrNameLst>
                                          <p:attrName>fillcolor</p:attrName>
                                        </p:attrNameLst>
                                      </p:cBhvr>
                                      <p:to>
                                        <a:schemeClr val="bg1"/>
                                      </p:to>
                                    </p:animClr>
                                    <p:set>
                                      <p:cBhvr>
                                        <p:cTn id="48" dur="250" autoRev="1" fill="remove"/>
                                        <p:tgtEl>
                                          <p:spTgt spid="1026"/>
                                        </p:tgtEl>
                                        <p:attrNameLst>
                                          <p:attrName>fill.type</p:attrName>
                                        </p:attrNameLst>
                                      </p:cBhvr>
                                      <p:to>
                                        <p:strVal val="solid"/>
                                      </p:to>
                                    </p:set>
                                    <p:set>
                                      <p:cBhvr>
                                        <p:cTn id="49" dur="250" autoRev="1" fill="remove"/>
                                        <p:tgtEl>
                                          <p:spTgt spid="10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8" grpId="0" animBg="1"/>
      <p:bldP spid="8" grpId="1"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www.newtactics.org/sites/default/files/update-images/intersectionalit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8185" y="1152983"/>
            <a:ext cx="8418329" cy="454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165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Intersectionalism</a:t>
            </a:r>
            <a:endParaRPr lang="en-US" dirty="0"/>
          </a:p>
        </p:txBody>
      </p:sp>
      <p:pic>
        <p:nvPicPr>
          <p:cNvPr id="4" name="Content Placeholder 3"/>
          <p:cNvPicPr>
            <a:picLocks noChangeAspect="1"/>
          </p:cNvPicPr>
          <p:nvPr/>
        </p:nvPicPr>
        <p:blipFill rotWithShape="1">
          <a:blip r:embed="rId2"/>
          <a:srcRect l="48334" t="65965" r="34573" b="17354"/>
          <a:stretch/>
        </p:blipFill>
        <p:spPr>
          <a:xfrm>
            <a:off x="5967996" y="0"/>
            <a:ext cx="6224004" cy="3414950"/>
          </a:xfrm>
          <a:prstGeom prst="rect">
            <a:avLst/>
          </a:prstGeom>
        </p:spPr>
      </p:pic>
      <p:pic>
        <p:nvPicPr>
          <p:cNvPr id="4100" name="Picture 4" descr="Wilma Mankiller | Sutor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672368"/>
            <a:ext cx="4835236" cy="31856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 Raza' Again Empowers L.A.'s Chicano Community (Photos and Audi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3597587"/>
            <a:ext cx="4856018" cy="322944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etty Friedan. - Women's Righ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74" y="1288330"/>
            <a:ext cx="3826830" cy="269153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lack Power Movement Ess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9575" y="2324139"/>
            <a:ext cx="57340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3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6"/>
                                        </p:tgtEl>
                                        <p:attrNameLst>
                                          <p:attrName>style.visibility</p:attrName>
                                        </p:attrNameLst>
                                      </p:cBhvr>
                                      <p:to>
                                        <p:strVal val="visible"/>
                                      </p:to>
                                    </p:set>
                                    <p:animEffect transition="in" filter="fade">
                                      <p:cBhvr>
                                        <p:cTn id="22"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Organization of Women</a:t>
            </a:r>
            <a:endParaRPr lang="en-US" dirty="0"/>
          </a:p>
        </p:txBody>
      </p:sp>
      <p:sp>
        <p:nvSpPr>
          <p:cNvPr id="3" name="Content Placeholder 2"/>
          <p:cNvSpPr>
            <a:spLocks noGrp="1"/>
          </p:cNvSpPr>
          <p:nvPr>
            <p:ph idx="1"/>
          </p:nvPr>
        </p:nvSpPr>
        <p:spPr>
          <a:xfrm>
            <a:off x="275176" y="1466321"/>
            <a:ext cx="8946541" cy="4195481"/>
          </a:xfrm>
        </p:spPr>
        <p:txBody>
          <a:bodyPr>
            <a:normAutofit/>
          </a:bodyPr>
          <a:lstStyle/>
          <a:p>
            <a:r>
              <a:rPr lang="en-US" dirty="0" smtClean="0"/>
              <a:t>Established by Betty Friedan and Pauli Murray</a:t>
            </a:r>
          </a:p>
          <a:p>
            <a:r>
              <a:rPr lang="en-US" dirty="0"/>
              <a:t>What were the major objectives of NOW in 1969?</a:t>
            </a:r>
          </a:p>
          <a:p>
            <a:pPr marL="0" indent="0">
              <a:buNone/>
            </a:pPr>
            <a:endParaRPr lang="en-US" dirty="0" smtClean="0"/>
          </a:p>
        </p:txBody>
      </p:sp>
      <p:pic>
        <p:nvPicPr>
          <p:cNvPr id="3074" name="Picture 2" descr="National Organization for Women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158" y="2656485"/>
            <a:ext cx="4946230" cy="391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46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9812" t="18283" r="58289" b="7105"/>
          <a:stretch/>
        </p:blipFill>
        <p:spPr>
          <a:xfrm>
            <a:off x="646111" y="0"/>
            <a:ext cx="10430110" cy="6857999"/>
          </a:xfrm>
          <a:prstGeom prst="rect">
            <a:avLst/>
          </a:prstGeom>
        </p:spPr>
      </p:pic>
    </p:spTree>
    <p:extLst>
      <p:ext uri="{BB962C8B-B14F-4D97-AF65-F5344CB8AC3E}">
        <p14:creationId xmlns:p14="http://schemas.microsoft.com/office/powerpoint/2010/main" val="490754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Accomplishments</a:t>
            </a:r>
            <a:endParaRPr lang="en-US" dirty="0"/>
          </a:p>
        </p:txBody>
      </p:sp>
      <p:sp>
        <p:nvSpPr>
          <p:cNvPr id="3" name="Content Placeholder 2"/>
          <p:cNvSpPr>
            <a:spLocks noGrp="1"/>
          </p:cNvSpPr>
          <p:nvPr>
            <p:ph idx="1"/>
          </p:nvPr>
        </p:nvSpPr>
        <p:spPr>
          <a:xfrm>
            <a:off x="646112" y="1742536"/>
            <a:ext cx="9403742" cy="4505863"/>
          </a:xfrm>
        </p:spPr>
        <p:txBody>
          <a:bodyPr>
            <a:normAutofit fontScale="92500" lnSpcReduction="10000"/>
          </a:bodyPr>
          <a:lstStyle/>
          <a:p>
            <a:r>
              <a:rPr lang="en-US" dirty="0" smtClean="0"/>
              <a:t>Ended sex-segregated job advertisements</a:t>
            </a:r>
          </a:p>
          <a:p>
            <a:r>
              <a:rPr lang="en-US" dirty="0" smtClean="0"/>
              <a:t>Ended men-only bars, clubs, and restaurants</a:t>
            </a:r>
          </a:p>
          <a:p>
            <a:r>
              <a:rPr lang="en-US" dirty="0" smtClean="0"/>
              <a:t>Helped to alter flight attendant rules on martial status and weight</a:t>
            </a:r>
          </a:p>
          <a:p>
            <a:r>
              <a:rPr lang="en-US" dirty="0" smtClean="0"/>
              <a:t>Developed women’s study classes at colleges and universities</a:t>
            </a:r>
          </a:p>
          <a:p>
            <a:r>
              <a:rPr lang="en-US" dirty="0" smtClean="0"/>
              <a:t>Advocated for affordable child care</a:t>
            </a:r>
          </a:p>
          <a:p>
            <a:r>
              <a:rPr lang="en-US" dirty="0"/>
              <a:t>Created task force to address various areas of concern:</a:t>
            </a:r>
          </a:p>
          <a:p>
            <a:r>
              <a:rPr lang="en-US" dirty="0" smtClean="0"/>
              <a:t>Equal Employment Women </a:t>
            </a:r>
            <a:r>
              <a:rPr lang="en-US" dirty="0"/>
              <a:t>in Poverty</a:t>
            </a:r>
          </a:p>
          <a:p>
            <a:r>
              <a:rPr lang="en-US" dirty="0"/>
              <a:t>Image of women</a:t>
            </a:r>
          </a:p>
          <a:p>
            <a:r>
              <a:rPr lang="en-US" dirty="0"/>
              <a:t>Legal and Political Rights </a:t>
            </a:r>
          </a:p>
          <a:p>
            <a:r>
              <a:rPr lang="en-US" dirty="0"/>
              <a:t>Education</a:t>
            </a:r>
          </a:p>
          <a:p>
            <a:r>
              <a:rPr lang="en-US" dirty="0"/>
              <a:t>Women and Religion</a:t>
            </a:r>
          </a:p>
          <a:p>
            <a:endParaRPr lang="en-US" dirty="0" smtClean="0"/>
          </a:p>
        </p:txBody>
      </p:sp>
    </p:spTree>
    <p:extLst>
      <p:ext uri="{BB962C8B-B14F-4D97-AF65-F5344CB8AC3E}">
        <p14:creationId xmlns:p14="http://schemas.microsoft.com/office/powerpoint/2010/main" val="340521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1429</TotalTime>
  <Words>497</Words>
  <Application>Microsoft Office PowerPoint</Application>
  <PresentationFormat>Widescreen</PresentationFormat>
  <Paragraphs>66</Paragraphs>
  <Slides>23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Arimo</vt:lpstr>
      <vt:lpstr>Century Gothic</vt:lpstr>
      <vt:lpstr>Wingdings 3</vt:lpstr>
      <vt:lpstr>Work Sans</vt:lpstr>
      <vt:lpstr>Ion</vt:lpstr>
      <vt:lpstr>Power Movements</vt:lpstr>
      <vt:lpstr>Power Movements: 1960s and 1970s</vt:lpstr>
      <vt:lpstr>Intersectionality</vt:lpstr>
      <vt:lpstr>PowerPoint Presentation</vt:lpstr>
      <vt:lpstr>PowerPoint Presentation</vt:lpstr>
      <vt:lpstr>Intersectionalism</vt:lpstr>
      <vt:lpstr>National Organization of Women</vt:lpstr>
      <vt:lpstr>PowerPoint Presentation</vt:lpstr>
      <vt:lpstr>NOW Accomplishments</vt:lpstr>
      <vt:lpstr>PowerPoint Presentation</vt:lpstr>
      <vt:lpstr>PowerPoint Presentation</vt:lpstr>
      <vt:lpstr>American Indian Power Movement</vt:lpstr>
      <vt:lpstr>Power Activism</vt:lpstr>
      <vt:lpstr>PowerPoint Presentation</vt:lpstr>
      <vt:lpstr>Occupation of Alcatraz November 10, 1969 to June 11th, 1971</vt:lpstr>
      <vt:lpstr>PowerPoint Presentation</vt:lpstr>
      <vt:lpstr>PowerPoint Presentation</vt:lpstr>
      <vt:lpstr>Latino Activism</vt:lpstr>
      <vt:lpstr>Chicano Movement</vt:lpstr>
      <vt:lpstr>Women in Power Movements</vt:lpstr>
      <vt:lpstr>La Raza</vt:lpstr>
      <vt:lpstr>Women in Power Movements</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dc:creator>
  <cp:lastModifiedBy>Arnell, Alyssa</cp:lastModifiedBy>
  <cp:revision>30</cp:revision>
  <dcterms:created xsi:type="dcterms:W3CDTF">2019-04-17T00:21:00Z</dcterms:created>
  <dcterms:modified xsi:type="dcterms:W3CDTF">2021-12-09T13:54:21Z</dcterms:modified>
</cp:coreProperties>
</file>