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8" r:id="rId3"/>
    <p:sldId id="276" r:id="rId4"/>
    <p:sldId id="259" r:id="rId5"/>
    <p:sldId id="260" r:id="rId6"/>
    <p:sldId id="257" r:id="rId7"/>
    <p:sldId id="263" r:id="rId8"/>
    <p:sldId id="264" r:id="rId9"/>
    <p:sldId id="265" r:id="rId10"/>
    <p:sldId id="266" r:id="rId11"/>
    <p:sldId id="267" r:id="rId12"/>
    <p:sldId id="268" r:id="rId13"/>
    <p:sldId id="270" r:id="rId14"/>
    <p:sldId id="273" r:id="rId15"/>
    <p:sldId id="274" r:id="rId16"/>
    <p:sldId id="271" r:id="rId17"/>
    <p:sldId id="272" r:id="rId18"/>
    <p:sldId id="262" r:id="rId19"/>
    <p:sldId id="261"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sorterViewPr>
    <p:cViewPr>
      <p:scale>
        <a:sx n="100" d="100"/>
        <a:sy n="100" d="100"/>
      </p:scale>
      <p:origin x="0" y="-6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C5312-9326-4F6B-A049-5FDF61EEC1A9}"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ADF18-E283-45BA-86F6-82012F682F36}" type="slidenum">
              <a:rPr lang="en-US" smtClean="0"/>
              <a:t>‹#›</a:t>
            </a:fld>
            <a:endParaRPr lang="en-US"/>
          </a:p>
        </p:txBody>
      </p:sp>
    </p:spTree>
    <p:extLst>
      <p:ext uri="{BB962C8B-B14F-4D97-AF65-F5344CB8AC3E}">
        <p14:creationId xmlns:p14="http://schemas.microsoft.com/office/powerpoint/2010/main" val="262266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44D3F5-7E3D-4AE0-B498-4E3720F1D0E6}"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15145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fld id="{700470D1-B72D-4F87-8A0C-707AD47FCA0C}" type="slidenum">
              <a:rPr lang="en-US" altLang="en-US"/>
              <a:pPr/>
              <a:t>‹#›</a:t>
            </a:fld>
            <a:endParaRPr lang="en-US" altLang="en-US"/>
          </a:p>
        </p:txBody>
      </p:sp>
    </p:spTree>
    <p:extLst>
      <p:ext uri="{BB962C8B-B14F-4D97-AF65-F5344CB8AC3E}">
        <p14:creationId xmlns:p14="http://schemas.microsoft.com/office/powerpoint/2010/main" val="51344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video" Target="https://www.youtube.com/embed/-ANymWpLt7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video" Target="https://www.youtube.com/embed/ABFpTRlJUu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8.xml"/><Relationship Id="rId5" Type="http://schemas.openxmlformats.org/officeDocument/2006/relationships/image" Target="../media/image15.gif"/><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Disability Movement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006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FDR</a:t>
            </a:r>
          </a:p>
        </p:txBody>
      </p:sp>
      <p:sp>
        <p:nvSpPr>
          <p:cNvPr id="5" name="AutoShape 2" descr="Paralytic illness of Franklin D. Roosevelt - Wikipedia"/>
          <p:cNvSpPr>
            <a:spLocks noGrp="1" noChangeAspect="1" noChangeArrowheads="1"/>
          </p:cNvSpPr>
          <p:nvPr>
            <p:ph type="body" sz="half" idx="1"/>
          </p:nvPr>
        </p:nvSpPr>
        <p:spPr bwMode="auto">
          <a:xfrm>
            <a:off x="609600" y="1600200"/>
            <a:ext cx="5384800"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1938: founded National Foundation for Infantile Paralysis</a:t>
            </a:r>
          </a:p>
          <a:p>
            <a:r>
              <a:rPr lang="en-US" dirty="0"/>
              <a:t>March of Dimes</a:t>
            </a:r>
          </a:p>
        </p:txBody>
      </p:sp>
      <p:pic>
        <p:nvPicPr>
          <p:cNvPr id="2052" name="Picture 4" descr="https://upload.wikimedia.org/wikipedia/commons/thumb/1/12/FDR-Wheelchair-February-1941.jpg/260px-FDR-Wheelchair-February-19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0970" y="846138"/>
            <a:ext cx="4391430" cy="5556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did FDR go to such lengths to hide his disability from people?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2322503"/>
            <a:ext cx="3117273" cy="416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a:srcRect l="61441" t="26173" r="3769" b="19296"/>
          <a:stretch/>
        </p:blipFill>
        <p:spPr>
          <a:xfrm>
            <a:off x="0" y="-1"/>
            <a:ext cx="9527206" cy="4197927"/>
          </a:xfrm>
          <a:prstGeom prst="rect">
            <a:avLst/>
          </a:prstGeom>
        </p:spPr>
      </p:pic>
      <p:pic>
        <p:nvPicPr>
          <p:cNvPr id="3074" name="Picture 2" descr="face masks illustrations disability history america"/>
          <p:cNvPicPr>
            <a:picLocks noChangeAspect="1" noChangeArrowheads="1"/>
          </p:cNvPicPr>
          <p:nvPr/>
        </p:nvPicPr>
        <p:blipFill rotWithShape="1">
          <a:blip r:embed="rId3">
            <a:extLst>
              <a:ext uri="{28A0092B-C50C-407E-A947-70E740481C1C}">
                <a14:useLocalDpi xmlns:a14="http://schemas.microsoft.com/office/drawing/2010/main" val="0"/>
              </a:ext>
            </a:extLst>
          </a:blip>
          <a:srcRect t="6626" r="6096" b="6575"/>
          <a:stretch/>
        </p:blipFill>
        <p:spPr bwMode="auto">
          <a:xfrm>
            <a:off x="3740726" y="-43927"/>
            <a:ext cx="5500255" cy="687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9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earing aid disability history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86590"/>
            <a:ext cx="4496639" cy="67714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cago cubs glass eye disability history americ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52518" y="1600200"/>
            <a:ext cx="487496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1960s</a:t>
            </a:r>
          </a:p>
        </p:txBody>
      </p:sp>
      <p:sp>
        <p:nvSpPr>
          <p:cNvPr id="4" name="Content Placeholder 3"/>
          <p:cNvSpPr>
            <a:spLocks noGrp="1"/>
          </p:cNvSpPr>
          <p:nvPr>
            <p:ph sz="half" idx="2"/>
          </p:nvPr>
        </p:nvSpPr>
        <p:spPr/>
        <p:txBody>
          <a:bodyPr/>
          <a:lstStyle/>
          <a:p>
            <a:r>
              <a:rPr lang="en-US" dirty="0"/>
              <a:t>1950s and 1960s experienced civil rights movements of other groups – Women’s Movement and the Black Civil Rights Movement. </a:t>
            </a:r>
          </a:p>
          <a:p>
            <a:r>
              <a:rPr lang="en-US" dirty="0"/>
              <a:t>People with disabilities began to rise against the long history of exclusion and institutionalization</a:t>
            </a:r>
          </a:p>
          <a:p>
            <a:r>
              <a:rPr lang="en-US" dirty="0"/>
              <a:t>People with disabilities were denied many basic civil rights too, and they wanted access to quality education (high school AND college), employment, community living, stores, restaurants, libraries </a:t>
            </a:r>
          </a:p>
          <a:p>
            <a:endParaRPr lang="en-US" dirty="0"/>
          </a:p>
        </p:txBody>
      </p:sp>
      <p:pic>
        <p:nvPicPr>
          <p:cNvPr id="6148" name="Picture 4" descr="Image result for activism 1960s | Disability, Black history, Discri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0" y="1600200"/>
            <a:ext cx="5750682" cy="38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1970s</a:t>
            </a:r>
          </a:p>
        </p:txBody>
      </p:sp>
      <p:sp>
        <p:nvSpPr>
          <p:cNvPr id="3" name="Text Placeholder 2"/>
          <p:cNvSpPr>
            <a:spLocks noGrp="1"/>
          </p:cNvSpPr>
          <p:nvPr>
            <p:ph type="body" sz="half" idx="1"/>
          </p:nvPr>
        </p:nvSpPr>
        <p:spPr>
          <a:xfrm>
            <a:off x="346364" y="1600200"/>
            <a:ext cx="5384800" cy="4495800"/>
          </a:xfrm>
        </p:spPr>
        <p:txBody>
          <a:bodyPr>
            <a:noAutofit/>
          </a:bodyPr>
          <a:lstStyle/>
          <a:p>
            <a:r>
              <a:rPr lang="en-US" sz="2800" dirty="0"/>
              <a:t>First pinnacle was Rehabilitation Act of 1973</a:t>
            </a:r>
          </a:p>
          <a:p>
            <a:r>
              <a:rPr lang="en-US" sz="2800" dirty="0"/>
              <a:t>Twice vetoed by Nixon</a:t>
            </a:r>
          </a:p>
          <a:p>
            <a:r>
              <a:rPr lang="en-US" sz="2800" dirty="0"/>
              <a:t>Section 504 provided that any program funded by the federal government is prohibited from discriminating against people with disabilities.</a:t>
            </a:r>
          </a:p>
          <a:p>
            <a:r>
              <a:rPr lang="en-US" sz="2800" dirty="0"/>
              <a:t>Wasn’t enforced until 1977</a:t>
            </a:r>
          </a:p>
        </p:txBody>
      </p:sp>
      <p:pic>
        <p:nvPicPr>
          <p:cNvPr id="8194" name="Picture 2" descr="https://sites.google.com/site/disabilityrights10/_/rsrc/1386864978246/home/the-passing-of-the-rehabilitation-act/image.jpg?height=213&amp;width=3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2218" y="1819275"/>
            <a:ext cx="5446852" cy="362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4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1977: 504 Sit-Ins</a:t>
            </a:r>
          </a:p>
        </p:txBody>
      </p:sp>
      <p:sp>
        <p:nvSpPr>
          <p:cNvPr id="3" name="Text Placeholder 2"/>
          <p:cNvSpPr>
            <a:spLocks noGrp="1"/>
          </p:cNvSpPr>
          <p:nvPr>
            <p:ph type="body" sz="half" idx="1"/>
          </p:nvPr>
        </p:nvSpPr>
        <p:spPr/>
        <p:txBody>
          <a:bodyPr>
            <a:noAutofit/>
          </a:bodyPr>
          <a:lstStyle/>
          <a:p>
            <a:r>
              <a:rPr lang="en-US" sz="2400" dirty="0"/>
              <a:t>Longest “sit-in” at federal building</a:t>
            </a:r>
          </a:p>
          <a:p>
            <a:r>
              <a:rPr lang="en-US" sz="2400" dirty="0"/>
              <a:t>150 + people with disabilities stayed 26 days at the San Francisco Federal Building </a:t>
            </a:r>
          </a:p>
          <a:p>
            <a:r>
              <a:rPr lang="en-US" sz="2400" dirty="0"/>
              <a:t>Intended to pressure President into signing regulations to support Section 504 and Rehabilitation Act</a:t>
            </a:r>
          </a:p>
          <a:p>
            <a:r>
              <a:rPr lang="en-US" sz="2400" dirty="0"/>
              <a:t>Ed Roberts and Judy </a:t>
            </a:r>
            <a:r>
              <a:rPr lang="en-US" sz="2400" dirty="0" err="1"/>
              <a:t>Heumann</a:t>
            </a:r>
            <a:r>
              <a:rPr lang="en-US" sz="2400" dirty="0"/>
              <a:t>: Leaders and founders of Independent Living Movement</a:t>
            </a:r>
          </a:p>
        </p:txBody>
      </p:sp>
      <p:pic>
        <p:nvPicPr>
          <p:cNvPr id="5" name="Content Placeholder 4"/>
          <p:cNvPicPr>
            <a:picLocks noGrp="1" noChangeAspect="1"/>
          </p:cNvPicPr>
          <p:nvPr>
            <p:ph sz="half" idx="2"/>
          </p:nvPr>
        </p:nvPicPr>
        <p:blipFill rotWithShape="1">
          <a:blip r:embed="rId2"/>
          <a:srcRect l="56261" t="14535" r="5145" b="16822"/>
          <a:stretch/>
        </p:blipFill>
        <p:spPr>
          <a:xfrm>
            <a:off x="6705601" y="498764"/>
            <a:ext cx="4987636" cy="2493817"/>
          </a:xfrm>
          <a:prstGeom prst="rect">
            <a:avLst/>
          </a:prstGeom>
        </p:spPr>
      </p:pic>
      <p:pic>
        <p:nvPicPr>
          <p:cNvPr id="9218" name="Picture 2" descr="World Institute on Disability (WID) - DRILM - University of California,  Berke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9" y="3383539"/>
            <a:ext cx="4208029" cy="305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1978: Denver</a:t>
            </a:r>
          </a:p>
        </p:txBody>
      </p:sp>
      <p:sp>
        <p:nvSpPr>
          <p:cNvPr id="3" name="Text Placeholder 2"/>
          <p:cNvSpPr>
            <a:spLocks noGrp="1"/>
          </p:cNvSpPr>
          <p:nvPr>
            <p:ph type="body" sz="half" idx="1"/>
          </p:nvPr>
        </p:nvSpPr>
        <p:spPr/>
        <p:txBody>
          <a:bodyPr>
            <a:normAutofit/>
          </a:bodyPr>
          <a:lstStyle/>
          <a:p>
            <a:r>
              <a:rPr lang="en-US" sz="2800" dirty="0"/>
              <a:t>Movement gained momentum leading to the Gang of 19</a:t>
            </a:r>
          </a:p>
          <a:p>
            <a:r>
              <a:rPr lang="en-US" sz="2800" dirty="0"/>
              <a:t>Absence of wheelchair-accessible buses</a:t>
            </a:r>
          </a:p>
          <a:p>
            <a:r>
              <a:rPr lang="en-US" sz="2800" dirty="0"/>
              <a:t>Blocked the buses in Denver to highlight their disenfranchisement </a:t>
            </a:r>
          </a:p>
          <a:p>
            <a:r>
              <a:rPr lang="en-US" sz="2800" dirty="0"/>
              <a:t>“We Will Ride!”</a:t>
            </a:r>
          </a:p>
        </p:txBody>
      </p:sp>
      <p:pic>
        <p:nvPicPr>
          <p:cNvPr id="7170" name="Picture 2" descr="PBS documentary highlights Denver disability activism and John's litigation  efforts on behalf of the mov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5100" y="0"/>
            <a:ext cx="5384800" cy="34664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UL 5 1978 - Two disab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809875"/>
            <a:ext cx="5905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1978: Denver</a:t>
            </a:r>
          </a:p>
        </p:txBody>
      </p:sp>
      <p:pic>
        <p:nvPicPr>
          <p:cNvPr id="5" name="-ANymWpLt7E"/>
          <p:cNvPicPr>
            <a:picLocks noGrp="1" noRot="1" noChangeAspect="1"/>
          </p:cNvPicPr>
          <p:nvPr>
            <p:ph sz="half" idx="2"/>
            <a:videoFile r:link="rId1"/>
          </p:nvPr>
        </p:nvPicPr>
        <p:blipFill>
          <a:blip r:embed="rId3"/>
          <a:stretch>
            <a:fillRect/>
          </a:stretch>
        </p:blipFill>
        <p:spPr>
          <a:xfrm>
            <a:off x="1260764" y="1234787"/>
            <a:ext cx="9739745" cy="5478607"/>
          </a:xfrm>
          <a:prstGeom prst="rect">
            <a:avLst/>
          </a:prstGeom>
        </p:spPr>
      </p:pic>
    </p:spTree>
    <p:extLst>
      <p:ext uri="{BB962C8B-B14F-4D97-AF65-F5344CB8AC3E}">
        <p14:creationId xmlns:p14="http://schemas.microsoft.com/office/powerpoint/2010/main" val="166244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 Americans With Disabilities Act</a:t>
            </a:r>
          </a:p>
        </p:txBody>
      </p:sp>
      <p:sp>
        <p:nvSpPr>
          <p:cNvPr id="3" name="Text Placeholder 2"/>
          <p:cNvSpPr>
            <a:spLocks noGrp="1"/>
          </p:cNvSpPr>
          <p:nvPr>
            <p:ph type="body" sz="half" idx="1"/>
          </p:nvPr>
        </p:nvSpPr>
        <p:spPr/>
        <p:txBody>
          <a:bodyPr/>
          <a:lstStyle/>
          <a:p>
            <a:r>
              <a:rPr lang="en-US" dirty="0"/>
              <a:t>The ADA is a </a:t>
            </a:r>
            <a:r>
              <a:rPr lang="en-US" b="1" dirty="0"/>
              <a:t>civil rights</a:t>
            </a:r>
            <a:r>
              <a:rPr lang="en-US" dirty="0"/>
              <a:t> law that prohibits discrimination based on </a:t>
            </a:r>
            <a:r>
              <a:rPr lang="en-US" b="1" dirty="0"/>
              <a:t>disability</a:t>
            </a:r>
            <a:r>
              <a:rPr lang="en-US" dirty="0"/>
              <a:t>. </a:t>
            </a:r>
          </a:p>
          <a:p>
            <a:r>
              <a:rPr lang="en-US" dirty="0"/>
              <a:t>It guarantees equal opportunity for individuals with </a:t>
            </a:r>
            <a:r>
              <a:rPr lang="en-US" b="1" dirty="0"/>
              <a:t>disabilities</a:t>
            </a:r>
            <a:r>
              <a:rPr lang="en-US" dirty="0"/>
              <a:t> in public accommodations</a:t>
            </a:r>
          </a:p>
          <a:p>
            <a:r>
              <a:rPr lang="en-US" dirty="0"/>
              <a:t>employment, transportation, state and local government services, and telecommunications.</a:t>
            </a:r>
          </a:p>
        </p:txBody>
      </p:sp>
      <p:sp>
        <p:nvSpPr>
          <p:cNvPr id="4" name="Content Placeholder 3"/>
          <p:cNvSpPr>
            <a:spLocks noGrp="1"/>
          </p:cNvSpPr>
          <p:nvPr>
            <p:ph sz="half" idx="2"/>
          </p:nvPr>
        </p:nvSpPr>
        <p:spPr/>
        <p:txBody>
          <a:bodyPr/>
          <a:lstStyle/>
          <a:p>
            <a:r>
              <a:rPr lang="en-US" dirty="0"/>
              <a:t>1968 Fair Housing Act also protects</a:t>
            </a:r>
          </a:p>
          <a:p>
            <a:r>
              <a:rPr lang="en-US" dirty="0"/>
              <a:t> </a:t>
            </a:r>
            <a:r>
              <a:rPr lang="en-US" b="1" dirty="0"/>
              <a:t>race</a:t>
            </a:r>
            <a:r>
              <a:rPr lang="en-US" dirty="0"/>
              <a:t>, color, </a:t>
            </a:r>
            <a:r>
              <a:rPr lang="en-US" b="1" dirty="0"/>
              <a:t>religion</a:t>
            </a:r>
            <a:r>
              <a:rPr lang="en-US" dirty="0"/>
              <a:t>, national origin, sex, </a:t>
            </a:r>
            <a:r>
              <a:rPr lang="en-US" b="1" dirty="0"/>
              <a:t>disability</a:t>
            </a:r>
            <a:r>
              <a:rPr lang="en-US" dirty="0"/>
              <a:t>, and familial status.</a:t>
            </a:r>
          </a:p>
          <a:p>
            <a:r>
              <a:rPr lang="en-US" dirty="0"/>
              <a:t>For disability-related issues, the law requires providers to create reasonable accommodations. </a:t>
            </a:r>
          </a:p>
          <a:p>
            <a:r>
              <a:rPr lang="en-US" dirty="0"/>
              <a:t>What is reasonable depends on many factors…</a:t>
            </a:r>
          </a:p>
        </p:txBody>
      </p:sp>
    </p:spTree>
    <p:extLst>
      <p:ext uri="{BB962C8B-B14F-4D97-AF65-F5344CB8AC3E}">
        <p14:creationId xmlns:p14="http://schemas.microsoft.com/office/powerpoint/2010/main" val="10278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Strides: Legislatively</a:t>
            </a:r>
          </a:p>
        </p:txBody>
      </p:sp>
      <p:sp>
        <p:nvSpPr>
          <p:cNvPr id="3" name="Content Placeholder 2"/>
          <p:cNvSpPr>
            <a:spLocks noGrp="1"/>
          </p:cNvSpPr>
          <p:nvPr>
            <p:ph idx="1"/>
          </p:nvPr>
        </p:nvSpPr>
        <p:spPr>
          <a:xfrm>
            <a:off x="1104293" y="1853248"/>
            <a:ext cx="8946541" cy="4195481"/>
          </a:xfrm>
        </p:spPr>
        <p:txBody>
          <a:bodyPr>
            <a:normAutofit/>
          </a:bodyPr>
          <a:lstStyle/>
          <a:p>
            <a:r>
              <a:rPr lang="en-US" sz="2800" dirty="0"/>
              <a:t>Architectural Barriers Act of 1968</a:t>
            </a:r>
          </a:p>
          <a:p>
            <a:r>
              <a:rPr lang="en-US" sz="2800" dirty="0"/>
              <a:t>Urban Mass Transportation Act of 1970</a:t>
            </a:r>
          </a:p>
          <a:p>
            <a:r>
              <a:rPr lang="en-US" sz="2800" dirty="0"/>
              <a:t>Rehabilitation Act 1973</a:t>
            </a:r>
          </a:p>
          <a:p>
            <a:r>
              <a:rPr lang="en-US" sz="2800" dirty="0"/>
              <a:t>Individuals With Disabilities Education Act of 1975</a:t>
            </a:r>
          </a:p>
          <a:p>
            <a:r>
              <a:rPr lang="en-US" sz="2800" dirty="0"/>
              <a:t>Air Carrier Access Act of 1986</a:t>
            </a:r>
          </a:p>
          <a:p>
            <a:r>
              <a:rPr lang="en-US" sz="2800" dirty="0"/>
              <a:t>Fair Housing Amendment of 1988</a:t>
            </a:r>
          </a:p>
          <a:p>
            <a:r>
              <a:rPr lang="en-US" sz="2800" dirty="0"/>
              <a:t>Americans With Disabilities Act of 1990</a:t>
            </a:r>
          </a:p>
        </p:txBody>
      </p:sp>
    </p:spTree>
    <p:extLst>
      <p:ext uri="{BB962C8B-B14F-4D97-AF65-F5344CB8AC3E}">
        <p14:creationId xmlns:p14="http://schemas.microsoft.com/office/powerpoint/2010/main" val="42512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Linda Klein</a:t>
            </a:r>
            <a:br>
              <a:rPr lang="en-US" b="1" dirty="0"/>
            </a:br>
            <a:endParaRPr lang="en-US" dirty="0"/>
          </a:p>
        </p:txBody>
      </p:sp>
      <p:sp>
        <p:nvSpPr>
          <p:cNvPr id="3" name="Content Placeholder 2"/>
          <p:cNvSpPr>
            <a:spLocks noGrp="1"/>
          </p:cNvSpPr>
          <p:nvPr>
            <p:ph idx="1"/>
          </p:nvPr>
        </p:nvSpPr>
        <p:spPr>
          <a:xfrm>
            <a:off x="31818" y="2199317"/>
            <a:ext cx="9455081" cy="2654384"/>
          </a:xfrm>
        </p:spPr>
        <p:txBody>
          <a:bodyPr>
            <a:normAutofit/>
          </a:bodyPr>
          <a:lstStyle/>
          <a:p>
            <a:pPr marL="0" indent="0" algn="ctr">
              <a:buNone/>
            </a:pPr>
            <a:r>
              <a:rPr lang="en-US" sz="2800" dirty="0"/>
              <a:t>“People are not disabled by physical or cognitive impairments. Rather, architectural barriers, societal attitudes and discriminatory policies contribute to the status of those with disabilities.”</a:t>
            </a:r>
          </a:p>
        </p:txBody>
      </p:sp>
      <p:pic>
        <p:nvPicPr>
          <p:cNvPr id="1026" name="Picture 2" descr="Linda 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222" y="0"/>
            <a:ext cx="2452777" cy="2918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29004" y="2918805"/>
            <a:ext cx="2104846" cy="430887"/>
          </a:xfrm>
          <a:prstGeom prst="rect">
            <a:avLst/>
          </a:prstGeom>
        </p:spPr>
        <p:txBody>
          <a:bodyPr wrap="square">
            <a:spAutoFit/>
          </a:bodyPr>
          <a:lstStyle/>
          <a:p>
            <a:r>
              <a:rPr lang="en-US" sz="1100" dirty="0"/>
              <a:t>American Bar Association President Linda </a:t>
            </a:r>
            <a:r>
              <a:rPr lang="en-US" sz="1100" dirty="0" err="1"/>
              <a:t>Klien</a:t>
            </a:r>
            <a:endParaRPr lang="en-US" sz="1100" dirty="0"/>
          </a:p>
        </p:txBody>
      </p:sp>
      <p:pic>
        <p:nvPicPr>
          <p:cNvPr id="1028" name="Picture 4" descr="Wheelchair &amp; Modular accessibility solutions - Cibes Li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121" y="11113"/>
            <a:ext cx="4730924" cy="19748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2746" y="6162319"/>
            <a:ext cx="6096000" cy="646331"/>
          </a:xfrm>
          <a:prstGeom prst="rect">
            <a:avLst/>
          </a:prstGeom>
        </p:spPr>
        <p:txBody>
          <a:bodyPr>
            <a:spAutoFit/>
          </a:bodyPr>
          <a:lstStyle/>
          <a:p>
            <a:r>
              <a:rPr lang="en-US" dirty="0"/>
              <a:t>https://www.aruma.com.au/about-us/blog/run-forest-run-disability-stereotypes-in-the-media/</a:t>
            </a:r>
          </a:p>
        </p:txBody>
      </p:sp>
      <p:pic>
        <p:nvPicPr>
          <p:cNvPr id="8" name="Picture 7"/>
          <p:cNvPicPr>
            <a:picLocks noChangeAspect="1"/>
          </p:cNvPicPr>
          <p:nvPr/>
        </p:nvPicPr>
        <p:blipFill rotWithShape="1">
          <a:blip r:embed="rId4"/>
          <a:srcRect l="4918" t="26712" r="61224" b="45066"/>
          <a:stretch/>
        </p:blipFill>
        <p:spPr>
          <a:xfrm>
            <a:off x="31818" y="4233353"/>
            <a:ext cx="7021902" cy="1923690"/>
          </a:xfrm>
          <a:prstGeom prst="rect">
            <a:avLst/>
          </a:prstGeom>
        </p:spPr>
      </p:pic>
      <p:pic>
        <p:nvPicPr>
          <p:cNvPr id="11" name="Picture 4" descr="https://i.cbc.ca/1.5313717.1570642777!/fileImage/httpImage/image.jpg_gen/derivatives/16x9_780/verna-marz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995" y="4038196"/>
            <a:ext cx="5010131" cy="281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BFpTRlJUuc"/>
          <p:cNvPicPr>
            <a:picLocks noGrp="1" noRot="1" noChangeAspect="1"/>
          </p:cNvPicPr>
          <p:nvPr>
            <p:ph sz="half" idx="2"/>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838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Ableism</a:t>
            </a:r>
          </a:p>
        </p:txBody>
      </p:sp>
      <p:sp>
        <p:nvSpPr>
          <p:cNvPr id="3" name="Content Placeholder 2"/>
          <p:cNvSpPr>
            <a:spLocks noGrp="1"/>
          </p:cNvSpPr>
          <p:nvPr>
            <p:ph idx="1"/>
          </p:nvPr>
        </p:nvSpPr>
        <p:spPr>
          <a:xfrm>
            <a:off x="125914" y="3406894"/>
            <a:ext cx="12066086" cy="4347712"/>
          </a:xfrm>
        </p:spPr>
        <p:txBody>
          <a:bodyPr>
            <a:normAutofit/>
          </a:bodyPr>
          <a:lstStyle/>
          <a:p>
            <a:r>
              <a:rPr lang="en-US" sz="2400" dirty="0"/>
              <a:t>Ableism is the discrimination of and social prejudice against people with disabilities based on the belief that typical abilities are superior. At its heart, ableism is rooted in the assumption that disabled people require ‘fixing’ and defines people by their disability. Like racism and sexism, ableism classifies entire groups of people as ‘less than,’ and includes harmful stereotypes, misconceptions, and generalizations of people with disabilities. (Acessliving.org)</a:t>
            </a:r>
          </a:p>
        </p:txBody>
      </p:sp>
      <p:pic>
        <p:nvPicPr>
          <p:cNvPr id="2050" name="Picture 2" descr="Violent Ableism: A Structural Epidemic – UAB Institute for Human Right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310" y="0"/>
            <a:ext cx="4976690" cy="340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7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The Impact of Pseudo-Science</a:t>
            </a:r>
          </a:p>
        </p:txBody>
      </p:sp>
      <p:sp>
        <p:nvSpPr>
          <p:cNvPr id="8195" name="Content Placeholder 2"/>
          <p:cNvSpPr>
            <a:spLocks noGrp="1"/>
          </p:cNvSpPr>
          <p:nvPr>
            <p:ph idx="1"/>
          </p:nvPr>
        </p:nvSpPr>
        <p:spPr>
          <a:xfrm>
            <a:off x="494270" y="1680519"/>
            <a:ext cx="10700952" cy="4654377"/>
          </a:xfrm>
        </p:spPr>
        <p:txBody>
          <a:bodyPr/>
          <a:lstStyle/>
          <a:p>
            <a:r>
              <a:rPr lang="en-US" altLang="en-US" dirty="0"/>
              <a:t>Historically inaccurate concepts about individuals used to justify unfair and unequal treatment</a:t>
            </a:r>
          </a:p>
          <a:p>
            <a:pPr lvl="1"/>
            <a:r>
              <a:rPr lang="en-US" altLang="en-US" sz="2000" dirty="0"/>
              <a:t>Peculiar Institution of American Slavery  (incapable)</a:t>
            </a:r>
          </a:p>
          <a:p>
            <a:pPr lvl="1"/>
            <a:r>
              <a:rPr lang="en-US" altLang="en-US" sz="2000" dirty="0"/>
              <a:t>Restrictions on women’s rights (weak and vulnerable)</a:t>
            </a:r>
          </a:p>
          <a:p>
            <a:pPr lvl="1"/>
            <a:r>
              <a:rPr lang="en-US" altLang="en-US" sz="2000" dirty="0"/>
              <a:t>Persons with disabilities…(disability makes a person different and defines them)</a:t>
            </a:r>
          </a:p>
          <a:p>
            <a:pPr>
              <a:buFont typeface="Wingdings 2" panose="05020102010507070707" pitchFamily="18" charset="2"/>
              <a:buNone/>
            </a:pPr>
            <a:endParaRPr lang="en-US" altLang="en-US" dirty="0"/>
          </a:p>
          <a:p>
            <a:r>
              <a:rPr lang="en-US" altLang="en-US" dirty="0"/>
              <a:t>Impact is long-term discrimination and a continued need to work to ensure equal treatment</a:t>
            </a:r>
          </a:p>
          <a:p>
            <a:pPr lvl="1"/>
            <a:endParaRPr lang="en-US" altLang="en-US" dirty="0"/>
          </a:p>
        </p:txBody>
      </p:sp>
    </p:spTree>
    <p:extLst>
      <p:ext uri="{BB962C8B-B14F-4D97-AF65-F5344CB8AC3E}">
        <p14:creationId xmlns:p14="http://schemas.microsoft.com/office/powerpoint/2010/main" val="18025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5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Legacy of Organized Efforts</a:t>
            </a:r>
          </a:p>
        </p:txBody>
      </p:sp>
      <p:sp>
        <p:nvSpPr>
          <p:cNvPr id="3" name="Text Placeholder 2"/>
          <p:cNvSpPr>
            <a:spLocks noGrp="1"/>
          </p:cNvSpPr>
          <p:nvPr>
            <p:ph type="body" sz="half" idx="1"/>
          </p:nvPr>
        </p:nvSpPr>
        <p:spPr/>
        <p:txBody>
          <a:bodyPr>
            <a:normAutofit lnSpcReduction="10000"/>
          </a:bodyPr>
          <a:lstStyle/>
          <a:p>
            <a:r>
              <a:rPr lang="en-US" dirty="0"/>
              <a:t>Organizations by and for people with disabilities have existed since the 1800s.</a:t>
            </a:r>
          </a:p>
          <a:p>
            <a:pPr lvl="1"/>
            <a:r>
              <a:rPr lang="en-US" dirty="0"/>
              <a:t>Largely focused on issues surrounding hearing</a:t>
            </a:r>
          </a:p>
          <a:p>
            <a:pPr lvl="1"/>
            <a:r>
              <a:rPr lang="en-US" dirty="0"/>
              <a:t>American School for the Deaf </a:t>
            </a:r>
          </a:p>
          <a:p>
            <a:r>
              <a:rPr lang="en-US" dirty="0"/>
              <a:t>Laws were set in the 19</a:t>
            </a:r>
            <a:r>
              <a:rPr lang="en-US" baseline="30000" dirty="0"/>
              <a:t>th</a:t>
            </a:r>
            <a:r>
              <a:rPr lang="en-US" dirty="0"/>
              <a:t> Century to limit public access for people with disabilities</a:t>
            </a:r>
          </a:p>
          <a:p>
            <a:r>
              <a:rPr lang="en-US" dirty="0"/>
              <a:t>The League of the Physically Handicapped organized in the 1930s, fighting for employment during the Great Depression. (protesting New Deal policies)</a:t>
            </a:r>
          </a:p>
          <a:p>
            <a:r>
              <a:rPr lang="en-US" dirty="0"/>
              <a:t>Children’s groups form In the 1940s </a:t>
            </a:r>
          </a:p>
        </p:txBody>
      </p:sp>
      <p:sp>
        <p:nvSpPr>
          <p:cNvPr id="4" name="Content Placeholder 3"/>
          <p:cNvSpPr>
            <a:spLocks noGrp="1"/>
          </p:cNvSpPr>
          <p:nvPr>
            <p:ph sz="half" idx="2"/>
          </p:nvPr>
        </p:nvSpPr>
        <p:spPr/>
        <p:txBody>
          <a:bodyPr/>
          <a:lstStyle/>
          <a:p>
            <a:r>
              <a:rPr lang="en-US" dirty="0"/>
              <a:t>1936 Randolph-Sheppard Act: mandated a priority to blind persons to operate vending facilities on federal property</a:t>
            </a:r>
          </a:p>
          <a:p>
            <a:r>
              <a:rPr lang="en-US" dirty="0"/>
              <a:t>1965 Voting Rights Act affords people with physical disabilities the right to choose someone to vote for them…</a:t>
            </a:r>
          </a:p>
          <a:p>
            <a:r>
              <a:rPr lang="en-US" dirty="0"/>
              <a:t>1972: Center for Independent Living opens in California</a:t>
            </a:r>
          </a:p>
          <a:p>
            <a:r>
              <a:rPr lang="en-US" dirty="0"/>
              <a:t>1975 Education of All Handicapped Children Act guaranteed children with disabilities the right to public school education.</a:t>
            </a:r>
          </a:p>
          <a:p>
            <a:endParaRPr lang="en-US" dirty="0"/>
          </a:p>
        </p:txBody>
      </p:sp>
    </p:spTree>
    <p:extLst>
      <p:ext uri="{BB962C8B-B14F-4D97-AF65-F5344CB8AC3E}">
        <p14:creationId xmlns:p14="http://schemas.microsoft.com/office/powerpoint/2010/main" val="10414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749643" y="2059460"/>
            <a:ext cx="930875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dirty="0"/>
              <a:t>Approximately 54 million people in the United States have some type of disability*.</a:t>
            </a:r>
          </a:p>
          <a:p>
            <a:pPr eaLnBrk="1" hangingPunct="1"/>
            <a:endParaRPr lang="en-US" altLang="en-US" sz="2400" dirty="0"/>
          </a:p>
          <a:p>
            <a:pPr eaLnBrk="1" hangingPunct="1">
              <a:buFont typeface="Arial" panose="020B0604020202020204" pitchFamily="34" charset="0"/>
              <a:buChar char="•"/>
            </a:pPr>
            <a:r>
              <a:rPr lang="en-US" altLang="en-US" sz="2400" dirty="0"/>
              <a:t>Most live independently.</a:t>
            </a:r>
          </a:p>
          <a:p>
            <a:pPr eaLnBrk="1" hangingPunct="1"/>
            <a:endParaRPr lang="en-US" altLang="en-US" sz="2400" dirty="0"/>
          </a:p>
          <a:p>
            <a:pPr eaLnBrk="1" hangingPunct="1">
              <a:buFont typeface="Arial" panose="020B0604020202020204" pitchFamily="34" charset="0"/>
              <a:buChar char="•"/>
            </a:pPr>
            <a:r>
              <a:rPr lang="en-US" altLang="en-US" sz="2400" dirty="0"/>
              <a:t>Whether a disability comes about from birth or by accident not all disabilities can be seen with the naked eye.</a:t>
            </a:r>
          </a:p>
          <a:p>
            <a:pPr eaLnBrk="1" hangingPunct="1"/>
            <a:endParaRPr lang="en-US" altLang="en-US" sz="2400" dirty="0"/>
          </a:p>
          <a:p>
            <a:pPr eaLnBrk="1" hangingPunct="1"/>
            <a:r>
              <a:rPr lang="en-US" altLang="en-US" sz="2400" dirty="0"/>
              <a:t>Source* http://www.whitehouse.gov/news/freedom initiative/freedominitiative.html</a:t>
            </a:r>
          </a:p>
        </p:txBody>
      </p:sp>
      <p:sp>
        <p:nvSpPr>
          <p:cNvPr id="2" name="Title 1"/>
          <p:cNvSpPr>
            <a:spLocks noGrp="1"/>
          </p:cNvSpPr>
          <p:nvPr>
            <p:ph type="title"/>
          </p:nvPr>
        </p:nvSpPr>
        <p:spPr/>
        <p:txBody>
          <a:bodyPr/>
          <a:lstStyle/>
          <a:p>
            <a:r>
              <a:rPr lang="en-US" dirty="0"/>
              <a:t>Defining Disability</a:t>
            </a:r>
          </a:p>
        </p:txBody>
      </p:sp>
    </p:spTree>
    <p:extLst>
      <p:ext uri="{BB962C8B-B14F-4D97-AF65-F5344CB8AC3E}">
        <p14:creationId xmlns:p14="http://schemas.microsoft.com/office/powerpoint/2010/main" val="20144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5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Deal: Federal Administration</a:t>
            </a:r>
          </a:p>
        </p:txBody>
      </p:sp>
      <p:sp>
        <p:nvSpPr>
          <p:cNvPr id="3" name="Text Placeholder 2"/>
          <p:cNvSpPr>
            <a:spLocks noGrp="1"/>
          </p:cNvSpPr>
          <p:nvPr>
            <p:ph type="body" sz="half" idx="1"/>
          </p:nvPr>
        </p:nvSpPr>
        <p:spPr/>
        <p:txBody>
          <a:bodyPr/>
          <a:lstStyle/>
          <a:p>
            <a:r>
              <a:rPr lang="en-US" dirty="0"/>
              <a:t>Work Progress Administration</a:t>
            </a:r>
          </a:p>
          <a:p>
            <a:r>
              <a:rPr lang="en-US" dirty="0"/>
              <a:t>Specialized services</a:t>
            </a:r>
          </a:p>
          <a:p>
            <a:r>
              <a:rPr lang="en-US" dirty="0"/>
              <a:t>Physical therapy</a:t>
            </a:r>
          </a:p>
          <a:p>
            <a:r>
              <a:rPr lang="en-US" dirty="0"/>
              <a:t>Art therapy</a:t>
            </a:r>
          </a:p>
          <a:p>
            <a:r>
              <a:rPr lang="en-US" dirty="0"/>
              <a:t>Transportation</a:t>
            </a:r>
          </a:p>
          <a:p>
            <a:r>
              <a:rPr lang="en-US" dirty="0"/>
              <a:t>Educational programs for those unable to attend school</a:t>
            </a:r>
          </a:p>
          <a:p>
            <a:r>
              <a:rPr lang="en-US" dirty="0"/>
              <a:t>Transcribed books into Braille</a:t>
            </a:r>
          </a:p>
          <a:p>
            <a:r>
              <a:rPr lang="en-US" dirty="0"/>
              <a:t>Created “talking books” records</a:t>
            </a:r>
          </a:p>
        </p:txBody>
      </p:sp>
      <p:sp>
        <p:nvSpPr>
          <p:cNvPr id="4" name="Content Placeholder 3"/>
          <p:cNvSpPr>
            <a:spLocks noGrp="1"/>
          </p:cNvSpPr>
          <p:nvPr>
            <p:ph sz="half" idx="2"/>
          </p:nvPr>
        </p:nvSpPr>
        <p:spPr/>
        <p:txBody>
          <a:bodyPr/>
          <a:lstStyle/>
          <a:p>
            <a:r>
              <a:rPr lang="en-US" dirty="0"/>
              <a:t>Public Works Administration</a:t>
            </a:r>
          </a:p>
          <a:p>
            <a:r>
              <a:rPr lang="en-US" dirty="0"/>
              <a:t>Special educational facilities</a:t>
            </a:r>
          </a:p>
          <a:p>
            <a:r>
              <a:rPr lang="en-US" dirty="0"/>
              <a:t>Elementary school on campus of Romney School for the Deaf and Blind</a:t>
            </a:r>
          </a:p>
        </p:txBody>
      </p:sp>
    </p:spTree>
    <p:extLst>
      <p:ext uri="{BB962C8B-B14F-4D97-AF65-F5344CB8AC3E}">
        <p14:creationId xmlns:p14="http://schemas.microsoft.com/office/powerpoint/2010/main" val="30782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Works Admin.</a:t>
            </a:r>
          </a:p>
        </p:txBody>
      </p:sp>
      <p:pic>
        <p:nvPicPr>
          <p:cNvPr id="5" name="Picture 4"/>
          <p:cNvPicPr>
            <a:picLocks noChangeAspect="1"/>
          </p:cNvPicPr>
          <p:nvPr/>
        </p:nvPicPr>
        <p:blipFill rotWithShape="1">
          <a:blip r:embed="rId2"/>
          <a:srcRect l="61922" t="22826" r="23310" b="11978"/>
          <a:stretch/>
        </p:blipFill>
        <p:spPr>
          <a:xfrm>
            <a:off x="6807199" y="274638"/>
            <a:ext cx="4499429" cy="5583626"/>
          </a:xfrm>
          <a:prstGeom prst="rect">
            <a:avLst/>
          </a:prstGeom>
        </p:spPr>
      </p:pic>
      <p:sp>
        <p:nvSpPr>
          <p:cNvPr id="3" name="Text Placeholder 2"/>
          <p:cNvSpPr>
            <a:spLocks noGrp="1"/>
          </p:cNvSpPr>
          <p:nvPr>
            <p:ph type="body" sz="half" idx="1"/>
          </p:nvPr>
        </p:nvSpPr>
        <p:spPr/>
        <p:txBody>
          <a:bodyPr/>
          <a:lstStyle/>
          <a:p>
            <a:r>
              <a:rPr lang="en-US" dirty="0"/>
              <a:t>With Civil Works Administration (CWA) funds, E.G. </a:t>
            </a:r>
            <a:r>
              <a:rPr lang="en-US" dirty="0" err="1"/>
              <a:t>Clingman</a:t>
            </a:r>
            <a:r>
              <a:rPr lang="en-US" dirty="0"/>
              <a:t> gives music lessons to Evelyn </a:t>
            </a:r>
            <a:r>
              <a:rPr lang="en-US" dirty="0" err="1"/>
              <a:t>Herrola</a:t>
            </a:r>
            <a:r>
              <a:rPr lang="en-US" dirty="0"/>
              <a:t>, in Minneapolis, Minnesota, ca. 1933-1934. </a:t>
            </a:r>
          </a:p>
          <a:p>
            <a:r>
              <a:rPr lang="en-US" dirty="0"/>
              <a:t>The trombone used by </a:t>
            </a:r>
            <a:r>
              <a:rPr lang="en-US" dirty="0" err="1"/>
              <a:t>Herrola</a:t>
            </a:r>
            <a:r>
              <a:rPr lang="en-US" dirty="0"/>
              <a:t> was specially-made and donated by the Frank Holton Instrument Company, a brand now owned by Conn-Selmer, Inc. </a:t>
            </a:r>
          </a:p>
          <a:p>
            <a:r>
              <a:rPr lang="en-US" dirty="0"/>
              <a:t>Photo courtesy of the FDR Presidential Library and Museum.</a:t>
            </a:r>
          </a:p>
        </p:txBody>
      </p:sp>
    </p:spTree>
    <p:extLst>
      <p:ext uri="{BB962C8B-B14F-4D97-AF65-F5344CB8AC3E}">
        <p14:creationId xmlns:p14="http://schemas.microsoft.com/office/powerpoint/2010/main" val="42337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George </a:t>
            </a:r>
            <a:r>
              <a:rPr lang="en-US" dirty="0" err="1"/>
              <a:t>Hitt</a:t>
            </a:r>
            <a:endParaRPr lang="en-US" dirty="0"/>
          </a:p>
        </p:txBody>
      </p:sp>
      <p:sp>
        <p:nvSpPr>
          <p:cNvPr id="4" name="Content Placeholder 3"/>
          <p:cNvSpPr>
            <a:spLocks noGrp="1"/>
          </p:cNvSpPr>
          <p:nvPr>
            <p:ph sz="half" idx="2"/>
          </p:nvPr>
        </p:nvSpPr>
        <p:spPr/>
        <p:txBody>
          <a:bodyPr/>
          <a:lstStyle/>
          <a:p>
            <a:r>
              <a:rPr lang="en-US" dirty="0"/>
              <a:t>With the assistance of the WPA, artist George </a:t>
            </a:r>
            <a:r>
              <a:rPr lang="en-US" dirty="0" err="1"/>
              <a:t>Hitt</a:t>
            </a:r>
            <a:r>
              <a:rPr lang="en-US" dirty="0"/>
              <a:t>, afflicted with a severe form of arthritis, is able to continue his creative work, </a:t>
            </a:r>
            <a:r>
              <a:rPr lang="en-US" dirty="0" err="1"/>
              <a:t>Toccoa</a:t>
            </a:r>
            <a:r>
              <a:rPr lang="en-US" dirty="0"/>
              <a:t>, Georgia, ca. 1937. See the Georgia wayside marker for “George Washington Hitt.” Photo courtesy of the National Archives.</a:t>
            </a:r>
          </a:p>
        </p:txBody>
      </p:sp>
      <p:pic>
        <p:nvPicPr>
          <p:cNvPr id="1028" name="Picture 4" descr="New Deal of the Day: WPA Artist: George Washington H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33" y="1333500"/>
            <a:ext cx="41243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Deal of the Day: WPA Artist: George Washington Hi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369" y="1600200"/>
            <a:ext cx="38385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w Deal of the Day: WPA Artist: George Washington Hi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512" y="45357"/>
            <a:ext cx="37719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4.bp.blogspot.com/-M8ZI053DrqY/VPM_0QjKknI/AAAAAAAAE1I/GeLT0dnHJbo/s1600/G%2BHitt%2B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944" y="2095500"/>
            <a:ext cx="35814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249</TotalTime>
  <Words>905</Words>
  <Application>Microsoft Office PowerPoint</Application>
  <PresentationFormat>Widescreen</PresentationFormat>
  <Paragraphs>91</Paragraphs>
  <Slides>20</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 2</vt:lpstr>
      <vt:lpstr>Wingdings 3</vt:lpstr>
      <vt:lpstr>Ion</vt:lpstr>
      <vt:lpstr>The Disability Movement</vt:lpstr>
      <vt:lpstr>Linda Klein </vt:lpstr>
      <vt:lpstr>Ableism</vt:lpstr>
      <vt:lpstr>The Impact of Pseudo-Science</vt:lpstr>
      <vt:lpstr>Long Legacy of Organized Efforts</vt:lpstr>
      <vt:lpstr>Defining Disability</vt:lpstr>
      <vt:lpstr>New Deal: Federal Administration</vt:lpstr>
      <vt:lpstr>Civil Works Admin.</vt:lpstr>
      <vt:lpstr>George Hitt</vt:lpstr>
      <vt:lpstr>FDR</vt:lpstr>
      <vt:lpstr>PowerPoint Presentation</vt:lpstr>
      <vt:lpstr>PowerPoint Presentation</vt:lpstr>
      <vt:lpstr>1960s</vt:lpstr>
      <vt:lpstr>1970s</vt:lpstr>
      <vt:lpstr>1977: 504 Sit-Ins</vt:lpstr>
      <vt:lpstr>1978: Denver</vt:lpstr>
      <vt:lpstr>1978: Denver</vt:lpstr>
      <vt:lpstr>1990 Americans With Disabilities Act</vt:lpstr>
      <vt:lpstr>Great Strides: Legislatively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Arnell, Alyssa</dc:creator>
  <cp:lastModifiedBy>aarne001@gmail.com</cp:lastModifiedBy>
  <cp:revision>14</cp:revision>
  <dcterms:created xsi:type="dcterms:W3CDTF">2020-12-14T16:32:36Z</dcterms:created>
  <dcterms:modified xsi:type="dcterms:W3CDTF">2023-05-04T14:48:13Z</dcterms:modified>
</cp:coreProperties>
</file>