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88" r:id="rId13"/>
    <p:sldId id="311" r:id="rId14"/>
    <p:sldId id="312" r:id="rId15"/>
    <p:sldId id="289" r:id="rId16"/>
    <p:sldId id="309" r:id="rId17"/>
    <p:sldId id="308" r:id="rId18"/>
    <p:sldId id="291" r:id="rId19"/>
    <p:sldId id="262" r:id="rId20"/>
    <p:sldId id="269" r:id="rId21"/>
    <p:sldId id="313" r:id="rId22"/>
    <p:sldId id="271" r:id="rId23"/>
    <p:sldId id="270" r:id="rId24"/>
    <p:sldId id="258" r:id="rId25"/>
    <p:sldId id="260" r:id="rId26"/>
    <p:sldId id="259" r:id="rId27"/>
    <p:sldId id="257" r:id="rId28"/>
    <p:sldId id="261" r:id="rId29"/>
    <p:sldId id="263" r:id="rId30"/>
    <p:sldId id="310" r:id="rId31"/>
    <p:sldId id="268" r:id="rId32"/>
    <p:sldId id="297" r:id="rId33"/>
    <p:sldId id="299" r:id="rId34"/>
    <p:sldId id="264" r:id="rId35"/>
    <p:sldId id="307" r:id="rId36"/>
    <p:sldId id="293" r:id="rId37"/>
    <p:sldId id="305" r:id="rId38"/>
    <p:sldId id="303" r:id="rId39"/>
    <p:sldId id="304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F48F0-BB88-4F9D-907B-E592C7A4500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098B7-0DC0-461C-A8BE-48BA8D8A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098B7-0DC0-461C-A8BE-48BA8D8A3B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098B7-0DC0-461C-A8BE-48BA8D8A3B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6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3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46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6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5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8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7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6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5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8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0A29-DA99-4AAF-92CA-D9CA27B7D1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6048-7A2D-4082-BC62-0539BD5F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2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YVU1XoGI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nH6V83QRA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YVU1XoGIvg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35IugBYH04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history.com/topics/cold-war/hua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8kJzBJrOk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yulocal.com/on-campus/2012/01/25/real-rosie-the-riveter-project-gives-voices-to-women-behind-the-icon/attachment/rosie_the_riveter_poster-r3091783638ae408994a605de333dcf99_wi4_4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8kJzBJrOkU?feature=oembe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org/details/theandygriffithshow/Andy+Griffith+S01E27+(Ellie+Saves+a+Female).mp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Gp93ijzok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905000"/>
            <a:ext cx="7086600" cy="1702160"/>
          </a:xfrm>
        </p:spPr>
        <p:txBody>
          <a:bodyPr>
            <a:normAutofit/>
          </a:bodyPr>
          <a:lstStyle/>
          <a:p>
            <a:r>
              <a:rPr lang="en-US" sz="4600" dirty="0"/>
              <a:t>A Modern Woman Emerges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Gender and Equality</a:t>
            </a:r>
          </a:p>
        </p:txBody>
      </p:sp>
    </p:spTree>
    <p:extLst>
      <p:ext uri="{BB962C8B-B14F-4D97-AF65-F5344CB8AC3E}">
        <p14:creationId xmlns:p14="http://schemas.microsoft.com/office/powerpoint/2010/main" val="379507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their mettle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the Second World War, women proved that they could do "men's" work</a:t>
            </a:r>
          </a:p>
          <a:p>
            <a:r>
              <a:rPr lang="en-US" dirty="0"/>
              <a:t>manufacturing jobs opened up </a:t>
            </a:r>
          </a:p>
          <a:p>
            <a:r>
              <a:rPr lang="en-US" dirty="0"/>
              <a:t>increased their earning power. </a:t>
            </a:r>
          </a:p>
          <a:p>
            <a:r>
              <a:rPr lang="en-US" dirty="0"/>
              <a:t>Yet </a:t>
            </a:r>
            <a:r>
              <a:rPr lang="en-US" u="sng" dirty="0"/>
              <a:t>women's employment was only encouraged as long as the war was on</a:t>
            </a:r>
            <a:r>
              <a:rPr lang="en-US" dirty="0"/>
              <a:t>. </a:t>
            </a:r>
          </a:p>
          <a:p>
            <a:r>
              <a:rPr lang="en-US" dirty="0"/>
              <a:t>Once the war was over, federal and civilian policies replaced women workers with men.</a:t>
            </a:r>
          </a:p>
        </p:txBody>
      </p:sp>
    </p:spTree>
    <p:extLst>
      <p:ext uri="{BB962C8B-B14F-4D97-AF65-F5344CB8AC3E}">
        <p14:creationId xmlns:p14="http://schemas.microsoft.com/office/powerpoint/2010/main" val="28180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63" t="21088" r="40237" b="26264"/>
          <a:stretch/>
        </p:blipFill>
        <p:spPr>
          <a:xfrm>
            <a:off x="-50364" y="10236"/>
            <a:ext cx="9194364" cy="68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a video!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following link is for a 2 minute reflection on the use of media following WWII in promoting the return of women to their domestic lives:</a:t>
            </a:r>
          </a:p>
          <a:p>
            <a:r>
              <a:rPr lang="en-US" dirty="0">
                <a:hlinkClick r:id="rId2"/>
              </a:rPr>
              <a:t>https://www.youtube.com/watch?v=5YVU1XoGIvg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7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BD20-A3BC-4B4B-8897-E127311F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Cultural Shift: Women's Roles in the 1950s">
            <a:hlinkClick r:id="" action="ppaction://media"/>
            <a:extLst>
              <a:ext uri="{FF2B5EF4-FFF2-40B4-BE49-F238E27FC236}">
                <a16:creationId xmlns:a16="http://schemas.microsoft.com/office/drawing/2014/main" id="{245F5BBC-7D51-42B0-95B6-48DE97D720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929"/>
            <a:ext cx="9120095" cy="68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DC9D-0587-4130-B005-69B8F542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MissRepresentation - After WWII.mp4">
            <a:hlinkClick r:id="" action="ppaction://media"/>
            <a:extLst>
              <a:ext uri="{FF2B5EF4-FFF2-40B4-BE49-F238E27FC236}">
                <a16:creationId xmlns:a16="http://schemas.microsoft.com/office/drawing/2014/main" id="{66DE0E73-CACE-4D26-8773-6987CF3BA4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24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gender roles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9600"/>
            <a:ext cx="4075512" cy="6096000"/>
          </a:xfrm>
          <a:prstGeom prst="rect">
            <a:avLst/>
          </a:prstGeom>
        </p:spPr>
      </p:pic>
      <p:pic>
        <p:nvPicPr>
          <p:cNvPr id="1030" name="Picture 6" descr="Image result for 1950s advertising gender ro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" y="2438400"/>
            <a:ext cx="4510209" cy="41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5C86-AA60-4125-B5C7-AB0D11EC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950s Alcoa advert">
            <a:extLst>
              <a:ext uri="{FF2B5EF4-FFF2-40B4-BE49-F238E27FC236}">
                <a16:creationId xmlns:a16="http://schemas.microsoft.com/office/drawing/2014/main" id="{75064E87-B8C5-48C1-B275-C71FDBE66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82588"/>
            <a:ext cx="4279977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 Artist Reversed The Gender Roles In Sexist Vintage Ads To Point Out How  Absurd They Really Are">
            <a:extLst>
              <a:ext uri="{FF2B5EF4-FFF2-40B4-BE49-F238E27FC236}">
                <a16:creationId xmlns:a16="http://schemas.microsoft.com/office/drawing/2014/main" id="{EA9BFC80-3C98-40F8-9130-7BFDC661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6"/>
            <a:ext cx="5200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of Inferiority </a:t>
            </a:r>
          </a:p>
        </p:txBody>
      </p:sp>
      <p:pic>
        <p:nvPicPr>
          <p:cNvPr id="1026" name="Picture 2" descr="Image result for 1950s advert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38400"/>
            <a:ext cx="4581525" cy="40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1950s advert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55401"/>
            <a:ext cx="3901660" cy="54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68325"/>
            <a:ext cx="8382000" cy="4800600"/>
          </a:xfrm>
        </p:spPr>
        <p:txBody>
          <a:bodyPr/>
          <a:lstStyle/>
          <a:p>
            <a:r>
              <a:rPr lang="en-US" dirty="0"/>
              <a:t>married women were barred from certain occupations </a:t>
            </a:r>
          </a:p>
          <a:p>
            <a:r>
              <a:rPr lang="en-US" dirty="0"/>
              <a:t>But throughout the 1950s and 60s it became more common for married women to work part-time for wages </a:t>
            </a:r>
          </a:p>
          <a:p>
            <a:r>
              <a:rPr lang="en-US" dirty="0"/>
              <a:t>By the 1960, 38% of married women worked </a:t>
            </a:r>
          </a:p>
          <a:p>
            <a:r>
              <a:rPr lang="en-US" dirty="0"/>
              <a:t>routinely sacked when they got pregnant </a:t>
            </a:r>
          </a:p>
          <a:p>
            <a:r>
              <a:rPr lang="en-US" dirty="0"/>
              <a:t>paid less than men even if they did the same jobs.</a:t>
            </a:r>
          </a:p>
        </p:txBody>
      </p:sp>
      <p:pic>
        <p:nvPicPr>
          <p:cNvPr id="4098" name="Picture 2" descr="Image result for women in the workforce 196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02" y="4487417"/>
            <a:ext cx="4210050" cy="23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3886200" cy="3599316"/>
          </a:xfrm>
        </p:spPr>
        <p:txBody>
          <a:bodyPr>
            <a:normAutofit/>
          </a:bodyPr>
          <a:lstStyle/>
          <a:p>
            <a:r>
              <a:rPr lang="en-US" dirty="0"/>
              <a:t>quick to restore traditional gender patterns by sending women home…</a:t>
            </a:r>
          </a:p>
          <a:p>
            <a:r>
              <a:rPr lang="en-US" dirty="0"/>
              <a:t>Postwar rise in “juvenile delinquency” was attributed to working mothers and weak fathers</a:t>
            </a:r>
          </a:p>
        </p:txBody>
      </p:sp>
      <p:pic>
        <p:nvPicPr>
          <p:cNvPr id="5122" name="Picture 2" descr="Image result for messages for women in home 195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19709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Begins…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68" t="36226" r="58664" b="36236"/>
          <a:stretch/>
        </p:blipFill>
        <p:spPr>
          <a:xfrm>
            <a:off x="4267200" y="2514600"/>
            <a:ext cx="48006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08" y="2133600"/>
            <a:ext cx="38686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Men enlist by the millions leaving jobs with no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Women are encouraged to go into the work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will cause drastic changes in sexual roles in every nation</a:t>
            </a:r>
          </a:p>
        </p:txBody>
      </p:sp>
    </p:spTree>
    <p:extLst>
      <p:ext uri="{BB962C8B-B14F-4D97-AF65-F5344CB8AC3E}">
        <p14:creationId xmlns:p14="http://schemas.microsoft.com/office/powerpoint/2010/main" val="85075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Cold War..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067800" cy="1752600"/>
          </a:xfrm>
        </p:spPr>
        <p:txBody>
          <a:bodyPr>
            <a:normAutofit/>
          </a:bodyPr>
          <a:lstStyle/>
          <a:p>
            <a:r>
              <a:rPr lang="en-US" dirty="0"/>
              <a:t>Decades of geopolitical action between the U.S. and Russia</a:t>
            </a:r>
          </a:p>
          <a:p>
            <a:r>
              <a:rPr lang="en-US" dirty="0"/>
              <a:t>National security against communism became a major trust of political action internally and externally</a:t>
            </a:r>
          </a:p>
          <a:p>
            <a:r>
              <a:rPr lang="en-US" dirty="0"/>
              <a:t>Rise of the Red Scare</a:t>
            </a:r>
          </a:p>
        </p:txBody>
      </p:sp>
    </p:spTree>
    <p:extLst>
      <p:ext uri="{BB962C8B-B14F-4D97-AF65-F5344CB8AC3E}">
        <p14:creationId xmlns:p14="http://schemas.microsoft.com/office/powerpoint/2010/main" val="40121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4EA9-2D85-4938-88E9-D858F145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title="What is McCarthyism? And how did it happen? - Ellen Schrecker">
            <a:hlinkClick r:id="" action="ppaction://media"/>
            <a:extLst>
              <a:ext uri="{FF2B5EF4-FFF2-40B4-BE49-F238E27FC236}">
                <a16:creationId xmlns:a16="http://schemas.microsoft.com/office/drawing/2014/main" id="{FD81F538-279F-49EB-8E2E-0826EBCE72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9157486" cy="53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6896534" cy="1080938"/>
          </a:xfrm>
        </p:spPr>
        <p:txBody>
          <a:bodyPr/>
          <a:lstStyle/>
          <a:p>
            <a:r>
              <a:rPr lang="en-US" dirty="0"/>
              <a:t>McCarthyism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413878"/>
            <a:ext cx="5943600" cy="4139322"/>
          </a:xfrm>
        </p:spPr>
        <p:txBody>
          <a:bodyPr/>
          <a:lstStyle/>
          <a:p>
            <a:r>
              <a:rPr lang="en-US" dirty="0"/>
              <a:t>Senator Joseph McCarthy begins loyalty reviews to determine whether federal employees were patriotic</a:t>
            </a:r>
          </a:p>
          <a:p>
            <a:r>
              <a:rPr lang="en-US" dirty="0"/>
              <a:t>Extends to Hollywood where those in the industry who refused to express their political associations or were determined to be communist sympathizers were imprisoned for up to a year and blacklisted</a:t>
            </a:r>
          </a:p>
        </p:txBody>
      </p:sp>
      <p:pic>
        <p:nvPicPr>
          <p:cNvPr id="3074" name="Picture 2" descr="More Than Just a Man | American Experience | Official Site | PBS">
            <a:extLst>
              <a:ext uri="{FF2B5EF4-FFF2-40B4-BE49-F238E27FC236}">
                <a16:creationId xmlns:a16="http://schemas.microsoft.com/office/drawing/2014/main" id="{059797C9-7235-4C6C-BBBE-60D8D0DC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86518" cy="23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ulius and Ethel Rosenberg">
            <a:extLst>
              <a:ext uri="{FF2B5EF4-FFF2-40B4-BE49-F238E27FC236}">
                <a16:creationId xmlns:a16="http://schemas.microsoft.com/office/drawing/2014/main" id="{2B040A38-3C0A-47A7-924E-D298D54E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08729"/>
            <a:ext cx="2627762" cy="3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FA5EBB-B6DC-4040-9F24-6D860E87C18F}"/>
              </a:ext>
            </a:extLst>
          </p:cNvPr>
          <p:cNvSpPr txBox="1"/>
          <p:nvPr/>
        </p:nvSpPr>
        <p:spPr>
          <a:xfrm>
            <a:off x="6172200" y="5935476"/>
            <a:ext cx="30726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proxima-nova"/>
              </a:rPr>
              <a:t>Roger Higgins, “[Julius and Ethel Rosenberg, separated by heavy wire screen as they leave U.S. Court House after being found guilty by jury],” 1951.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50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53228"/>
            <a:ext cx="7391400" cy="12279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House Un-American Activities Committee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7928"/>
            <a:ext cx="8991600" cy="3599316"/>
          </a:xfrm>
        </p:spPr>
        <p:txBody>
          <a:bodyPr/>
          <a:lstStyle/>
          <a:p>
            <a:r>
              <a:rPr lang="en-US" dirty="0"/>
              <a:t>Meanwhile, beginning in 1947, the House Un-American Activities Committee (</a:t>
            </a:r>
            <a:r>
              <a:rPr lang="en-US" dirty="0">
                <a:hlinkClick r:id="rId2"/>
              </a:rPr>
              <a:t>HUAC</a:t>
            </a:r>
            <a:r>
              <a:rPr lang="en-US" dirty="0"/>
              <a:t>) brought the Cold War home in another way. The committee began a series of hearings designed to show that communist subversion in the United States was alive and well.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4648200" cy="30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Sexuality Under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 Scare prompted hunt for others, such as lesbians and gay men. </a:t>
            </a:r>
          </a:p>
          <a:p>
            <a:r>
              <a:rPr lang="en-US" dirty="0"/>
              <a:t>Executive Order 10450, issued 1953, tightened federal government’s loyalty program…</a:t>
            </a:r>
          </a:p>
          <a:p>
            <a:r>
              <a:rPr lang="en-US" dirty="0"/>
              <a:t>“Persons about whom there is evidence that they have engaged in or solicited others to engage in homosexual or sexually perverted acts with them, without evidence of rehabilitation . . . are not suitable for Federal employment.”</a:t>
            </a:r>
          </a:p>
        </p:txBody>
      </p:sp>
    </p:spTree>
    <p:extLst>
      <p:ext uri="{BB962C8B-B14F-4D97-AF65-F5344CB8AC3E}">
        <p14:creationId xmlns:p14="http://schemas.microsoft.com/office/powerpoint/2010/main" val="8949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Expanding Repression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191000"/>
          </a:xfrm>
        </p:spPr>
        <p:txBody>
          <a:bodyPr/>
          <a:lstStyle/>
          <a:p>
            <a:r>
              <a:rPr lang="en-US" dirty="0"/>
              <a:t>Lesbians, especially working-class women, began to form identifiable subculture in the 1950s and 60s</a:t>
            </a:r>
          </a:p>
          <a:p>
            <a:r>
              <a:rPr lang="en-US" dirty="0"/>
              <a:t>In cities, bars that “tolerated” lesbians offered semipublic spheres</a:t>
            </a:r>
          </a:p>
          <a:p>
            <a:r>
              <a:rPr lang="en-US" dirty="0"/>
              <a:t>In public presentations, lesbians reflected extreme emphasis on gender roles</a:t>
            </a:r>
          </a:p>
          <a:p>
            <a:pPr lvl="1"/>
            <a:r>
              <a:rPr lang="en-US" dirty="0"/>
              <a:t>“butches” and “femmes”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011" y="381000"/>
            <a:ext cx="295275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“Lavender Scare”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18749" r="42753" b="9636"/>
          <a:stretch/>
        </p:blipFill>
        <p:spPr bwMode="auto">
          <a:xfrm>
            <a:off x="2628127" y="21771"/>
            <a:ext cx="6513696" cy="668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561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1945-1965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“Feminine Mystique” embodied in mainstream cultural values was one that emphasized domestic and maternal roles</a:t>
            </a:r>
          </a:p>
          <a:p>
            <a:r>
              <a:rPr lang="en-US" dirty="0"/>
              <a:t>Reinforced by two themes that shaped American’s lives in the postwar era</a:t>
            </a:r>
          </a:p>
          <a:p>
            <a:pPr lvl="1"/>
            <a:r>
              <a:rPr lang="en-US" dirty="0"/>
              <a:t>Insecurity and anxiety brought upon by Cold War</a:t>
            </a:r>
          </a:p>
          <a:p>
            <a:pPr lvl="1"/>
            <a:r>
              <a:rPr lang="en-US" dirty="0"/>
              <a:t>Prosperity and material progress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19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 of Female Promiscuity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Alfred Kinsey’s </a:t>
            </a:r>
            <a:r>
              <a:rPr lang="en-US" i="1" dirty="0"/>
              <a:t>Sexual Behavior in the Human Female</a:t>
            </a:r>
            <a:r>
              <a:rPr lang="en-US" dirty="0"/>
              <a:t>, 1953</a:t>
            </a:r>
          </a:p>
          <a:p>
            <a:pPr lvl="1"/>
            <a:r>
              <a:rPr lang="en-US" dirty="0"/>
              <a:t>Signaled changes in sexual behavior</a:t>
            </a:r>
          </a:p>
          <a:p>
            <a:pPr lvl="1"/>
            <a:r>
              <a:rPr lang="en-US" dirty="0"/>
              <a:t>Challenges to taboos against female sexuality outside of marriage </a:t>
            </a:r>
          </a:p>
          <a:p>
            <a:pPr lvl="2"/>
            <a:r>
              <a:rPr lang="en-US" dirty="0"/>
              <a:t>Study stated that 50% admitted to premarital intercourse, 90% to “petting” and 28% to homosexual tendencies</a:t>
            </a:r>
          </a:p>
          <a:p>
            <a:r>
              <a:rPr lang="en-US" dirty="0"/>
              <a:t>Response was encouragement of early marriages</a:t>
            </a:r>
          </a:p>
        </p:txBody>
      </p:sp>
    </p:spTree>
    <p:extLst>
      <p:ext uri="{BB962C8B-B14F-4D97-AF65-F5344CB8AC3E}">
        <p14:creationId xmlns:p14="http://schemas.microsoft.com/office/powerpoint/2010/main" val="38284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24744" cy="1143000"/>
          </a:xfrm>
        </p:spPr>
        <p:txBody>
          <a:bodyPr/>
          <a:lstStyle/>
          <a:p>
            <a:r>
              <a:rPr lang="en-US" dirty="0"/>
              <a:t>Gender Roles in Film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4191000"/>
          </a:xfrm>
        </p:spPr>
        <p:txBody>
          <a:bodyPr>
            <a:normAutofit/>
          </a:bodyPr>
          <a:lstStyle/>
          <a:p>
            <a:r>
              <a:rPr lang="en-US" dirty="0"/>
              <a:t> In educational films such as A Date with Your Family, high school students viewed a mother and daughter dutifully catering to men as they prepared and served a meal. </a:t>
            </a:r>
          </a:p>
          <a:p>
            <a:r>
              <a:rPr lang="en-US" dirty="0">
                <a:hlinkClick r:id="rId2"/>
              </a:rPr>
              <a:t>https://www.youtube.com/watch?v=h8kJzBJrOkU</a:t>
            </a:r>
            <a:endParaRPr lang="en-US" dirty="0"/>
          </a:p>
          <a:p>
            <a:r>
              <a:rPr lang="en-US" dirty="0"/>
              <a:t>Let’s take a look. What are the differences in what sister and brother are doing before dinner?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1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1920-1945: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8" y="2012720"/>
            <a:ext cx="9067800" cy="1524000"/>
          </a:xfrm>
        </p:spPr>
        <p:txBody>
          <a:bodyPr>
            <a:normAutofit/>
          </a:bodyPr>
          <a:lstStyle/>
          <a:p>
            <a:r>
              <a:rPr lang="en-US" dirty="0"/>
              <a:t>“Rosie the Riveter”- cheerful, robust- working in the defense industry</a:t>
            </a:r>
          </a:p>
          <a:p>
            <a:pPr lvl="1"/>
            <a:r>
              <a:rPr lang="en-US" dirty="0"/>
              <a:t>Emphasized female independence and strength outside the home</a:t>
            </a:r>
          </a:p>
          <a:p>
            <a:pPr lvl="1"/>
            <a:r>
              <a:rPr lang="en-US" dirty="0"/>
              <a:t>Breaking down of sex and color lines, African American WAC officers</a:t>
            </a:r>
          </a:p>
        </p:txBody>
      </p:sp>
      <p:pic>
        <p:nvPicPr>
          <p:cNvPr id="3074" name="Picture 2" descr="http://nyulocal.com/wp-content/uploads/2012/01/rosie_the_riveter_poster-r3091783638ae408994a605de333dcf99_wi4_400-290x29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7466"/>
            <a:ext cx="3193473" cy="31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#10; Somewhere in England, Maj. Charity E. Adams,...and Capt. Abbie N. Campbell,...inspect the first contingent of Negro members of the Women's Army Corps assigned to overseas service.&quot; 6888th Central Postal Directory Bn. February 15, 1945. Holt. 111-SC-200791. (african_americans_wwii_149.jpg) 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23" y="3747119"/>
            <a:ext cx="4404880" cy="30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89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AA36-C244-4117-A924-532CC5F8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1950 Family Date, Dinner In A 1950's Home">
            <a:hlinkClick r:id="" action="ppaction://media"/>
            <a:extLst>
              <a:ext uri="{FF2B5EF4-FFF2-40B4-BE49-F238E27FC236}">
                <a16:creationId xmlns:a16="http://schemas.microsoft.com/office/drawing/2014/main" id="{14B730EC-9B03-4178-ACC5-D6F6E904EC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24744" cy="1143000"/>
          </a:xfrm>
        </p:spPr>
        <p:txBody>
          <a:bodyPr/>
          <a:lstStyle/>
          <a:p>
            <a:r>
              <a:rPr lang="en-US" dirty="0"/>
              <a:t>Gender Roles in Film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72" y="1905000"/>
            <a:ext cx="8305800" cy="5181600"/>
          </a:xfrm>
        </p:spPr>
        <p:txBody>
          <a:bodyPr>
            <a:normAutofit/>
          </a:bodyPr>
          <a:lstStyle/>
          <a:p>
            <a:r>
              <a:rPr lang="en-US" dirty="0"/>
              <a:t>How about some Andy Griffith…go to minute 22:00 and watch to 23:55 of this episode:</a:t>
            </a:r>
          </a:p>
          <a:p>
            <a:r>
              <a:rPr lang="en-US" i="1" dirty="0"/>
              <a:t>Premise: Frankie is th</a:t>
            </a:r>
            <a:r>
              <a:rPr lang="en-US" dirty="0"/>
              <a:t>e daughter of a farmer who wishes to dress up and act like a lady rather than spend her life as a farmhand. But her rough farmer father doesn’t want to lose the labor…So Andy Griffith gets involved…</a:t>
            </a:r>
          </a:p>
          <a:p>
            <a:r>
              <a:rPr lang="en-US" dirty="0"/>
              <a:t>Let’s see how he convinces the father…</a:t>
            </a:r>
          </a:p>
          <a:p>
            <a:r>
              <a:rPr lang="en-US" dirty="0">
                <a:hlinkClick r:id="rId2"/>
              </a:rPr>
              <a:t>The Andy Griffith Show : Sheldon Leonard, Aaron Ruben, Danny Thomas : Free Download, Borrow, and Streaming : Internet Archive</a:t>
            </a:r>
            <a:endParaRPr lang="en-US" dirty="0"/>
          </a:p>
          <a:p>
            <a:r>
              <a:rPr lang="en-US" dirty="0"/>
              <a:t>(Also Zoom recorded until episode title)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66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Second-Wave Feminism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Had its foundation in phenomenology (and for some psychoanalysis)</a:t>
            </a:r>
          </a:p>
          <a:p>
            <a:pPr eaLnBrk="1" hangingPunct="1">
              <a:defRPr/>
            </a:pPr>
            <a:r>
              <a:rPr lang="en-US" dirty="0"/>
              <a:t>Picks up from First-Wave Feminism’s critique of gender differences</a:t>
            </a:r>
          </a:p>
          <a:p>
            <a:pPr eaLnBrk="1" hangingPunct="1">
              <a:defRPr/>
            </a:pPr>
            <a:r>
              <a:rPr lang="en-US" dirty="0"/>
              <a:t>Primarily theoretically focused</a:t>
            </a:r>
          </a:p>
          <a:p>
            <a:pPr eaLnBrk="1" hangingPunct="1">
              <a:defRPr/>
            </a:pPr>
            <a:r>
              <a:rPr lang="en-US" dirty="0"/>
              <a:t>Aims at identifying and eliminating sources of sexism and gender oppression</a:t>
            </a:r>
          </a:p>
        </p:txBody>
      </p:sp>
    </p:spTree>
    <p:extLst>
      <p:ext uri="{BB962C8B-B14F-4D97-AF65-F5344CB8AC3E}">
        <p14:creationId xmlns:p14="http://schemas.microsoft.com/office/powerpoint/2010/main" val="16558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Betty Friedan (1921-2006)</a:t>
            </a:r>
            <a:br>
              <a:rPr lang="en-US" sz="4000"/>
            </a:br>
            <a:r>
              <a:rPr lang="en-US" sz="4000" i="1"/>
              <a:t>The Feminine Mystique</a:t>
            </a:r>
            <a:r>
              <a:rPr lang="en-US" sz="4000"/>
              <a:t> (1963)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904565" y="2438400"/>
            <a:ext cx="4038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“The Problem That Has No Name”: unhappiness despite gains of the women’s rights movement</a:t>
            </a:r>
          </a:p>
          <a:p>
            <a:pPr eaLnBrk="1" hangingPunct="1">
              <a:defRPr/>
            </a:pPr>
            <a:r>
              <a:rPr lang="en-US" dirty="0"/>
              <a:t>Argues that traditional gender roles stifle women’s development </a:t>
            </a:r>
          </a:p>
          <a:p>
            <a:pPr eaLnBrk="1" hangingPunct="1">
              <a:defRPr/>
            </a:pPr>
            <a:r>
              <a:rPr lang="en-US" dirty="0"/>
              <a:t>Treats gender roles as inherently dehumanizing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A45AF1-F80C-4E4B-B08F-9255B16CC5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2438400"/>
            <a:ext cx="273130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6E8708B0-B111-4BD5-83F6-B8EB00EBE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16137"/>
          <a:stretch/>
        </p:blipFill>
        <p:spPr bwMode="auto">
          <a:xfrm>
            <a:off x="6920753" y="2667000"/>
            <a:ext cx="2209800" cy="279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Betty Friedan’s The Feminine Mystique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Argued that American women suffered from “the problem with no name…”</a:t>
            </a:r>
          </a:p>
          <a:p>
            <a:r>
              <a:rPr lang="en-US" dirty="0"/>
              <a:t>Pointing to mass media’s encouragement to find creativity in cake mixes and floor waxes</a:t>
            </a:r>
          </a:p>
          <a:p>
            <a:r>
              <a:rPr lang="en-US" dirty="0"/>
              <a:t>similarly lambasted psychologists for prescribing tranquilizers for “neurotic” women rather than examining the social bases of their unhappiness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Feminism: An Introduction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6324600" cy="3912516"/>
          </a:xfrm>
        </p:spPr>
      </p:pic>
    </p:spTree>
    <p:extLst>
      <p:ext uri="{BB962C8B-B14F-4D97-AF65-F5344CB8AC3E}">
        <p14:creationId xmlns:p14="http://schemas.microsoft.com/office/powerpoint/2010/main" val="2768443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First-Wave Feminism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/>
              <a:t>Has its foundation in the Enlightenment doctrine of human rights, esp. as expressed in the </a:t>
            </a:r>
            <a:r>
              <a:rPr lang="en-US" sz="2800" i="1" dirty="0"/>
              <a:t>Declaration of the Rights of Man and of the Citizen</a:t>
            </a:r>
            <a:r>
              <a:rPr lang="en-US" sz="2800" dirty="0"/>
              <a:t> (1789)</a:t>
            </a:r>
          </a:p>
          <a:p>
            <a:pPr eaLnBrk="1" hangingPunct="1">
              <a:defRPr/>
            </a:pPr>
            <a:r>
              <a:rPr lang="en-US" sz="2800" dirty="0"/>
              <a:t>Political in focus: works for political equality in areas such as voting, ownership of property, inheritance, education and ability to run for public office</a:t>
            </a:r>
          </a:p>
        </p:txBody>
      </p:sp>
    </p:spTree>
    <p:extLst>
      <p:ext uri="{BB962C8B-B14F-4D97-AF65-F5344CB8AC3E}">
        <p14:creationId xmlns:p14="http://schemas.microsoft.com/office/powerpoint/2010/main" val="3877169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Luce Irigaray (1932-)</a:t>
            </a:r>
            <a:br>
              <a:rPr lang="en-US" sz="4000"/>
            </a:br>
            <a:r>
              <a:rPr lang="en-US" sz="4000" i="1"/>
              <a:t>This Sex Which Is Not One</a:t>
            </a:r>
            <a:r>
              <a:rPr lang="en-US" sz="4000"/>
              <a:t> (1977)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/>
          </a:p>
        </p:txBody>
      </p:sp>
      <p:sp>
        <p:nvSpPr>
          <p:cNvPr id="3584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Emphasizes the ambiguous and variable nature of ‘womanhood’ and ‘femininity’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Claims that to conceive of ‘woman’ or ‘the feminine’ at all is to engage in an inherently sexist approach to understanding gender</a:t>
            </a:r>
          </a:p>
        </p:txBody>
      </p:sp>
      <p:pic>
        <p:nvPicPr>
          <p:cNvPr id="14341" name="Picture 5" descr="iriga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8" y="2514600"/>
            <a:ext cx="39655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Angela Y. Davis (1944-)</a:t>
            </a:r>
            <a:br>
              <a:rPr lang="en-US" dirty="0"/>
            </a:br>
            <a:r>
              <a:rPr lang="en-US" i="1" dirty="0"/>
              <a:t>Women, Race, and Class</a:t>
            </a:r>
            <a:r>
              <a:rPr lang="en-US" dirty="0"/>
              <a:t> (1981)</a:t>
            </a:r>
          </a:p>
        </p:txBody>
      </p:sp>
      <p:pic>
        <p:nvPicPr>
          <p:cNvPr id="122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4343400" cy="3962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419600" cy="2362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Inaugurated the third wave emphasis on intersectionality by examining  how race and class biases negatively affected the feminist movement</a:t>
            </a:r>
          </a:p>
        </p:txBody>
      </p:sp>
      <p:pic>
        <p:nvPicPr>
          <p:cNvPr id="2050" name="Picture 2" descr="| | MR Online">
            <a:extLst>
              <a:ext uri="{FF2B5EF4-FFF2-40B4-BE49-F238E27FC236}">
                <a16:creationId xmlns:a16="http://schemas.microsoft.com/office/drawing/2014/main" id="{6FA53FFC-BC6F-4C94-BA48-235B5EC7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67" y="4495800"/>
            <a:ext cx="435830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63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bell hooks (1952-)</a:t>
            </a:r>
            <a:br>
              <a:rPr lang="en-US" dirty="0"/>
            </a:br>
            <a:r>
              <a:rPr lang="en-US" i="1" dirty="0" err="1"/>
              <a:t>Ain’t</a:t>
            </a:r>
            <a:r>
              <a:rPr lang="en-US" i="1" dirty="0"/>
              <a:t> I a Woman</a:t>
            </a:r>
            <a:r>
              <a:rPr lang="en-US" dirty="0"/>
              <a:t> (1981)</a:t>
            </a:r>
          </a:p>
        </p:txBody>
      </p:sp>
      <p:pic>
        <p:nvPicPr>
          <p:cNvPr id="1331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650" y="1981200"/>
            <a:ext cx="3187700" cy="41148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Called attention to the way in which feminist writings have mainly reflected the needs and interests of white middle-class women</a:t>
            </a:r>
          </a:p>
          <a:p>
            <a:pPr>
              <a:defRPr/>
            </a:pPr>
            <a:r>
              <a:rPr lang="en-US" dirty="0"/>
              <a:t>Inaugurated a greater recognition of and response to diversity by feminist thinkers</a:t>
            </a:r>
          </a:p>
        </p:txBody>
      </p:sp>
    </p:spTree>
    <p:extLst>
      <p:ext uri="{BB962C8B-B14F-4D97-AF65-F5344CB8AC3E}">
        <p14:creationId xmlns:p14="http://schemas.microsoft.com/office/powerpoint/2010/main" val="26532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on the Home Front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038" t="34216" r="43355" b="25865"/>
          <a:stretch/>
        </p:blipFill>
        <p:spPr>
          <a:xfrm>
            <a:off x="5334000" y="2024743"/>
            <a:ext cx="31242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306" y="2438400"/>
            <a:ext cx="3868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Women take over traditional male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They go to work in factories and farms by the thousands supporting the war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Appeal to women is made with a paternalistic approach </a:t>
            </a:r>
          </a:p>
        </p:txBody>
      </p:sp>
    </p:spTree>
    <p:extLst>
      <p:ext uri="{BB962C8B-B14F-4D97-AF65-F5344CB8AC3E}">
        <p14:creationId xmlns:p14="http://schemas.microsoft.com/office/powerpoint/2010/main" val="830858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Judith Butler (1956-)</a:t>
            </a:r>
            <a:br>
              <a:rPr lang="en-US" sz="4000"/>
            </a:br>
            <a:r>
              <a:rPr lang="en-US" sz="4000" i="1"/>
              <a:t>Gender Trouble</a:t>
            </a:r>
            <a:r>
              <a:rPr lang="en-US" sz="4000"/>
              <a:t> (1989)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/>
          </a:p>
        </p:txBody>
      </p:sp>
      <p:sp>
        <p:nvSpPr>
          <p:cNvPr id="337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Argues that “gender” is a performance, and is thus indefinitely variable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Key work in the development of </a:t>
            </a:r>
            <a:r>
              <a:rPr lang="en-US" sz="2400"/>
              <a:t>queer theory as well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Links gender norms to language—language both creates and reinforces gender norms</a:t>
            </a:r>
          </a:p>
        </p:txBody>
      </p:sp>
      <p:pic>
        <p:nvPicPr>
          <p:cNvPr id="15365" name="Picture 7" descr="Butler phot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236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3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48" t="21516" r="40323" b="23977"/>
          <a:stretch/>
        </p:blipFill>
        <p:spPr>
          <a:xfrm>
            <a:off x="304800" y="304800"/>
            <a:ext cx="8576365" cy="63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6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Women in Uniform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749" t="50086" r="41458" b="24212"/>
          <a:stretch/>
        </p:blipFill>
        <p:spPr>
          <a:xfrm>
            <a:off x="531639" y="3505200"/>
            <a:ext cx="7772400" cy="2971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39" y="2286000"/>
            <a:ext cx="6478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“free a man for the front line”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Worked mostly clerical, support roles, including mechanics, cooks and secretaries</a:t>
            </a:r>
          </a:p>
        </p:txBody>
      </p:sp>
    </p:spTree>
    <p:extLst>
      <p:ext uri="{BB962C8B-B14F-4D97-AF65-F5344CB8AC3E}">
        <p14:creationId xmlns:p14="http://schemas.microsoft.com/office/powerpoint/2010/main" val="27797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a video!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following link is for a 9 minute recruitment video for women during WWII:</a:t>
            </a:r>
          </a:p>
          <a:p>
            <a:r>
              <a:rPr lang="en-US" sz="3600" dirty="0">
                <a:hlinkClick r:id="rId2"/>
              </a:rPr>
              <a:t>http://www.youtube.com/watch?v=QGp93ijzok4</a:t>
            </a:r>
            <a:endParaRPr lang="en-US" sz="3600" dirty="0"/>
          </a:p>
          <a:p>
            <a:endParaRPr lang="en-US" sz="3600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1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48" t="20722" r="40776" b="24019"/>
          <a:stretch/>
        </p:blipFill>
        <p:spPr>
          <a:xfrm>
            <a:off x="0" y="-68217"/>
            <a:ext cx="90678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91" t="21610" r="40187" b="23534"/>
          <a:stretch/>
        </p:blipFill>
        <p:spPr>
          <a:xfrm>
            <a:off x="0" y="0"/>
            <a:ext cx="93422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7598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1687</TotalTime>
  <Words>1305</Words>
  <Application>Microsoft Office PowerPoint</Application>
  <PresentationFormat>On-screen Show (4:3)</PresentationFormat>
  <Paragraphs>113</Paragraphs>
  <Slides>40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proxima-nova</vt:lpstr>
      <vt:lpstr>Trebuchet MS</vt:lpstr>
      <vt:lpstr>Berlin</vt:lpstr>
      <vt:lpstr>A Modern Woman Emerges </vt:lpstr>
      <vt:lpstr>War Begins…</vt:lpstr>
      <vt:lpstr>1920-1945: Change</vt:lpstr>
      <vt:lpstr>Life on the Home Front</vt:lpstr>
      <vt:lpstr>PowerPoint Presentation</vt:lpstr>
      <vt:lpstr>U.S. Women in Uniform</vt:lpstr>
      <vt:lpstr>Time for a video!</vt:lpstr>
      <vt:lpstr>PowerPoint Presentation</vt:lpstr>
      <vt:lpstr>PowerPoint Presentation</vt:lpstr>
      <vt:lpstr>Proving their mettle</vt:lpstr>
      <vt:lpstr>PowerPoint Presentation</vt:lpstr>
      <vt:lpstr>Time for a video!</vt:lpstr>
      <vt:lpstr>PowerPoint Presentation</vt:lpstr>
      <vt:lpstr>PowerPoint Presentation</vt:lpstr>
      <vt:lpstr>Rigid gender roles</vt:lpstr>
      <vt:lpstr>PowerPoint Presentation</vt:lpstr>
      <vt:lpstr>Images of Inferiority </vt:lpstr>
      <vt:lpstr>Marriage bar</vt:lpstr>
      <vt:lpstr>Returning Home</vt:lpstr>
      <vt:lpstr>The Cold War..</vt:lpstr>
      <vt:lpstr>PowerPoint Presentation</vt:lpstr>
      <vt:lpstr>McCarthyism</vt:lpstr>
      <vt:lpstr>House Un-American Activities Committee </vt:lpstr>
      <vt:lpstr>Sexuality Under Attack</vt:lpstr>
      <vt:lpstr>Response to Expanding Repression</vt:lpstr>
      <vt:lpstr>“Lavender Scare”</vt:lpstr>
      <vt:lpstr>1945-1965</vt:lpstr>
      <vt:lpstr>Fear of Female Promiscuity</vt:lpstr>
      <vt:lpstr>Gender Roles in Film</vt:lpstr>
      <vt:lpstr>PowerPoint Presentation</vt:lpstr>
      <vt:lpstr>Gender Roles in Film</vt:lpstr>
      <vt:lpstr>Second-Wave Feminism</vt:lpstr>
      <vt:lpstr>Betty Friedan (1921-2006) The Feminine Mystique (1963)</vt:lpstr>
      <vt:lpstr>Betty Friedan’s The Feminine Mystique</vt:lpstr>
      <vt:lpstr>Feminism: An Introduction</vt:lpstr>
      <vt:lpstr>First-Wave Feminism</vt:lpstr>
      <vt:lpstr>Luce Irigaray (1932-) This Sex Which Is Not One (1977)</vt:lpstr>
      <vt:lpstr>Angela Y. Davis (1944-) Women, Race, and Class (1981)</vt:lpstr>
      <vt:lpstr>bell hooks (1952-) Ain’t I a Woman (1981)</vt:lpstr>
      <vt:lpstr>Judith Butler (1956-) Gender Trouble (1989)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6:            A Modern Woman Emerging</dc:title>
  <dc:creator>Alyssa Arnell</dc:creator>
  <cp:lastModifiedBy>aarne001@gmail.com</cp:lastModifiedBy>
  <cp:revision>28</cp:revision>
  <dcterms:created xsi:type="dcterms:W3CDTF">2014-02-12T21:20:31Z</dcterms:created>
  <dcterms:modified xsi:type="dcterms:W3CDTF">2022-04-19T12:54:35Z</dcterms:modified>
</cp:coreProperties>
</file>